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53"/>
  </p:handoutMasterIdLst>
  <p:sldIdLst>
    <p:sldId id="256" r:id="rId3"/>
    <p:sldId id="284" r:id="rId4"/>
    <p:sldId id="282" r:id="rId5"/>
    <p:sldId id="261" r:id="rId6"/>
    <p:sldId id="257" r:id="rId7"/>
    <p:sldId id="258" r:id="rId8"/>
    <p:sldId id="259" r:id="rId9"/>
    <p:sldId id="260" r:id="rId10"/>
    <p:sldId id="332" r:id="rId12"/>
    <p:sldId id="467" r:id="rId13"/>
    <p:sldId id="333" r:id="rId14"/>
    <p:sldId id="334" r:id="rId15"/>
    <p:sldId id="335" r:id="rId16"/>
    <p:sldId id="343" r:id="rId17"/>
    <p:sldId id="336" r:id="rId18"/>
    <p:sldId id="337" r:id="rId19"/>
    <p:sldId id="731" r:id="rId20"/>
    <p:sldId id="338" r:id="rId21"/>
    <p:sldId id="719" r:id="rId22"/>
    <p:sldId id="341" r:id="rId23"/>
    <p:sldId id="342" r:id="rId24"/>
    <p:sldId id="339" r:id="rId25"/>
    <p:sldId id="340" r:id="rId26"/>
    <p:sldId id="263" r:id="rId27"/>
    <p:sldId id="262" r:id="rId28"/>
    <p:sldId id="264" r:id="rId29"/>
    <p:sldId id="265" r:id="rId30"/>
    <p:sldId id="266" r:id="rId31"/>
    <p:sldId id="267" r:id="rId32"/>
    <p:sldId id="268" r:id="rId33"/>
    <p:sldId id="269" r:id="rId34"/>
    <p:sldId id="285" r:id="rId35"/>
    <p:sldId id="594" r:id="rId36"/>
    <p:sldId id="595" r:id="rId37"/>
    <p:sldId id="477" r:id="rId38"/>
    <p:sldId id="727" r:id="rId39"/>
    <p:sldId id="729" r:id="rId40"/>
    <p:sldId id="724" r:id="rId41"/>
    <p:sldId id="728" r:id="rId42"/>
    <p:sldId id="270" r:id="rId43"/>
    <p:sldId id="271" r:id="rId44"/>
    <p:sldId id="272" r:id="rId45"/>
    <p:sldId id="274" r:id="rId46"/>
    <p:sldId id="275" r:id="rId47"/>
    <p:sldId id="273" r:id="rId48"/>
    <p:sldId id="276" r:id="rId49"/>
    <p:sldId id="277" r:id="rId50"/>
    <p:sldId id="278" r:id="rId51"/>
    <p:sldId id="290" r:id="rId52"/>
    <p:sldId id="279" r:id="rId53"/>
    <p:sldId id="280" r:id="rId54"/>
    <p:sldId id="281" r:id="rId55"/>
    <p:sldId id="283" r:id="rId56"/>
    <p:sldId id="286" r:id="rId57"/>
    <p:sldId id="288" r:id="rId58"/>
    <p:sldId id="287" r:id="rId59"/>
    <p:sldId id="289" r:id="rId60"/>
    <p:sldId id="291" r:id="rId61"/>
    <p:sldId id="292" r:id="rId62"/>
    <p:sldId id="319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9" r:id="rId71"/>
    <p:sldId id="330" r:id="rId72"/>
    <p:sldId id="331" r:id="rId73"/>
    <p:sldId id="344" r:id="rId74"/>
    <p:sldId id="345" r:id="rId75"/>
    <p:sldId id="346" r:id="rId76"/>
    <p:sldId id="347" r:id="rId77"/>
    <p:sldId id="348" r:id="rId78"/>
    <p:sldId id="349" r:id="rId79"/>
    <p:sldId id="351" r:id="rId80"/>
    <p:sldId id="404" r:id="rId81"/>
    <p:sldId id="405" r:id="rId82"/>
    <p:sldId id="406" r:id="rId83"/>
    <p:sldId id="412" r:id="rId84"/>
    <p:sldId id="407" r:id="rId85"/>
    <p:sldId id="408" r:id="rId86"/>
    <p:sldId id="409" r:id="rId87"/>
    <p:sldId id="410" r:id="rId88"/>
    <p:sldId id="411" r:id="rId89"/>
    <p:sldId id="414" r:id="rId90"/>
    <p:sldId id="415" r:id="rId91"/>
    <p:sldId id="416" r:id="rId92"/>
    <p:sldId id="417" r:id="rId93"/>
    <p:sldId id="418" r:id="rId94"/>
    <p:sldId id="461" r:id="rId95"/>
    <p:sldId id="462" r:id="rId96"/>
    <p:sldId id="463" r:id="rId97"/>
    <p:sldId id="465" r:id="rId98"/>
    <p:sldId id="469" r:id="rId99"/>
    <p:sldId id="472" r:id="rId100"/>
    <p:sldId id="473" r:id="rId101"/>
    <p:sldId id="470" r:id="rId102"/>
    <p:sldId id="471" r:id="rId103"/>
    <p:sldId id="428" r:id="rId104"/>
    <p:sldId id="426" r:id="rId105"/>
    <p:sldId id="427" r:id="rId106"/>
    <p:sldId id="464" r:id="rId107"/>
    <p:sldId id="429" r:id="rId108"/>
    <p:sldId id="430" r:id="rId109"/>
    <p:sldId id="432" r:id="rId110"/>
    <p:sldId id="423" r:id="rId111"/>
    <p:sldId id="425" r:id="rId112"/>
    <p:sldId id="424" r:id="rId113"/>
    <p:sldId id="431" r:id="rId114"/>
    <p:sldId id="434" r:id="rId115"/>
    <p:sldId id="435" r:id="rId116"/>
    <p:sldId id="458" r:id="rId117"/>
    <p:sldId id="457" r:id="rId118"/>
    <p:sldId id="459" r:id="rId119"/>
    <p:sldId id="460" r:id="rId120"/>
    <p:sldId id="581" r:id="rId121"/>
    <p:sldId id="474" r:id="rId122"/>
    <p:sldId id="475" r:id="rId123"/>
    <p:sldId id="487" r:id="rId124"/>
    <p:sldId id="483" r:id="rId125"/>
    <p:sldId id="596" r:id="rId126"/>
    <p:sldId id="484" r:id="rId127"/>
    <p:sldId id="485" r:id="rId128"/>
    <p:sldId id="486" r:id="rId129"/>
    <p:sldId id="582" r:id="rId130"/>
    <p:sldId id="583" r:id="rId131"/>
    <p:sldId id="584" r:id="rId132"/>
    <p:sldId id="586" r:id="rId133"/>
    <p:sldId id="585" r:id="rId134"/>
    <p:sldId id="590" r:id="rId135"/>
    <p:sldId id="587" r:id="rId136"/>
    <p:sldId id="591" r:id="rId137"/>
    <p:sldId id="592" r:id="rId138"/>
    <p:sldId id="593" r:id="rId139"/>
    <p:sldId id="589" r:id="rId140"/>
    <p:sldId id="597" r:id="rId141"/>
    <p:sldId id="598" r:id="rId142"/>
    <p:sldId id="703" r:id="rId143"/>
    <p:sldId id="704" r:id="rId144"/>
    <p:sldId id="705" r:id="rId145"/>
    <p:sldId id="712" r:id="rId146"/>
    <p:sldId id="702" r:id="rId147"/>
    <p:sldId id="350" r:id="rId148"/>
    <p:sldId id="352" r:id="rId149"/>
    <p:sldId id="353" r:id="rId150"/>
    <p:sldId id="402" r:id="rId151"/>
    <p:sldId id="354" r:id="rId15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te" initials="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3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7" Type="http://schemas.openxmlformats.org/officeDocument/2006/relationships/commentAuthors" Target="commentAuthors.xml"/><Relationship Id="rId156" Type="http://schemas.openxmlformats.org/officeDocument/2006/relationships/tableStyles" Target="tableStyles.xml"/><Relationship Id="rId155" Type="http://schemas.openxmlformats.org/officeDocument/2006/relationships/viewProps" Target="viewProps.xml"/><Relationship Id="rId154" Type="http://schemas.openxmlformats.org/officeDocument/2006/relationships/presProps" Target="presProps.xml"/><Relationship Id="rId153" Type="http://schemas.openxmlformats.org/officeDocument/2006/relationships/handoutMaster" Target="handoutMasters/handoutMaster1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notesMaster" Target="notesMasters/notesMaster1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8.png"/><Relationship Id="rId1" Type="http://schemas.openxmlformats.org/officeDocument/2006/relationships/image" Target="../media/image147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9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1.png"/><Relationship Id="rId1" Type="http://schemas.openxmlformats.org/officeDocument/2006/relationships/image" Target="../media/image150.png"/></Relationships>
</file>

<file path=ppt/slides/_rels/slide10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3.png"/><Relationship Id="rId1" Type="http://schemas.openxmlformats.org/officeDocument/2006/relationships/image" Target="../media/image152.png"/></Relationships>
</file>

<file path=ppt/slides/_rels/slide10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image" Target="../media/image152.png"/></Relationships>
</file>

<file path=ppt/slides/_rels/slide10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image" Target="../media/image155.png"/></Relationships>
</file>

<file path=ppt/slides/_rels/slide10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image" Target="../media/image1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60.png"/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image" Target="../media/image155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2.png"/><Relationship Id="rId1" Type="http://schemas.openxmlformats.org/officeDocument/2006/relationships/image" Target="../media/image161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4.png"/><Relationship Id="rId1" Type="http://schemas.openxmlformats.org/officeDocument/2006/relationships/image" Target="../media/image163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5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8.png"/><Relationship Id="rId1" Type="http://schemas.openxmlformats.org/officeDocument/2006/relationships/image" Target="../media/image167.png"/></Relationships>
</file>

<file path=ppt/slides/_rels/slide1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image" Target="../media/image169.png"/></Relationships>
</file>

<file path=ppt/slides/_rels/slide1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image" Target="../media/image172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5.png"/></Relationships>
</file>

<file path=ppt/slides/_rels/slide1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6.png"/><Relationship Id="rId2" Type="http://schemas.openxmlformats.org/officeDocument/2006/relationships/image" Target="../media/image148.png"/><Relationship Id="rId1" Type="http://schemas.openxmlformats.org/officeDocument/2006/relationships/image" Target="../media/image1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7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8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9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0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1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2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4.png"/><Relationship Id="rId1" Type="http://schemas.openxmlformats.org/officeDocument/2006/relationships/image" Target="../media/image18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6.png"/><Relationship Id="rId1" Type="http://schemas.openxmlformats.org/officeDocument/2006/relationships/image" Target="../media/image185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8.png"/><Relationship Id="rId1" Type="http://schemas.openxmlformats.org/officeDocument/2006/relationships/image" Target="../media/image187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9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1.png"/><Relationship Id="rId1" Type="http://schemas.openxmlformats.org/officeDocument/2006/relationships/image" Target="../media/image190.png"/></Relationships>
</file>

<file path=ppt/slides/_rels/slide1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8.png"/><Relationship Id="rId1" Type="http://schemas.openxmlformats.org/officeDocument/2006/relationships/image" Target="../media/image187.png"/></Relationships>
</file>

<file path=ppt/slides/_rels/slide1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3.png"/><Relationship Id="rId1" Type="http://schemas.openxmlformats.org/officeDocument/2006/relationships/image" Target="../media/image192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4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6.png"/><Relationship Id="rId1" Type="http://schemas.openxmlformats.org/officeDocument/2006/relationships/image" Target="../media/image19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" Type="http://schemas.openxmlformats.org/officeDocument/2006/relationships/image" Target="../media/image197.png"/></Relationships>
</file>

<file path=ppt/slides/_rels/slide1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image" Target="../media/image200.png"/></Relationships>
</file>

<file path=ppt/slides/_rels/slide1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5.png"/><Relationship Id="rId2" Type="http://schemas.openxmlformats.org/officeDocument/2006/relationships/image" Target="../media/image204.png"/><Relationship Id="rId1" Type="http://schemas.openxmlformats.org/officeDocument/2006/relationships/image" Target="../media/image203.png"/></Relationships>
</file>

<file path=ppt/slides/_rels/slide1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8.png"/><Relationship Id="rId3" Type="http://schemas.openxmlformats.org/officeDocument/2006/relationships/image" Target="../media/image205.png"/><Relationship Id="rId2" Type="http://schemas.openxmlformats.org/officeDocument/2006/relationships/image" Target="../media/image207.png"/><Relationship Id="rId1" Type="http://schemas.openxmlformats.org/officeDocument/2006/relationships/image" Target="../media/image206.pn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9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9.pn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1.png"/><Relationship Id="rId1" Type="http://schemas.openxmlformats.org/officeDocument/2006/relationships/image" Target="../media/image110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image" Target="../media/image11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6.png"/><Relationship Id="rId1" Type="http://schemas.openxmlformats.org/officeDocument/2006/relationships/image" Target="../media/image115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image" Target="../media/image11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3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5.png"/><Relationship Id="rId1" Type="http://schemas.openxmlformats.org/officeDocument/2006/relationships/image" Target="../media/image124.png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image" Target="../media/image126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1.png"/><Relationship Id="rId1" Type="http://schemas.openxmlformats.org/officeDocument/2006/relationships/image" Target="../media/image130.png"/></Relationships>
</file>

<file path=ppt/slides/_rels/slide8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2.png"/><Relationship Id="rId1" Type="http://schemas.openxmlformats.org/officeDocument/2006/relationships/image" Target="../media/image130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4.png"/><Relationship Id="rId1" Type="http://schemas.openxmlformats.org/officeDocument/2006/relationships/image" Target="../media/image133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6.png"/><Relationship Id="rId1" Type="http://schemas.openxmlformats.org/officeDocument/2006/relationships/image" Target="../media/image135.png"/></Relationships>
</file>

<file path=ppt/slides/_rels/slide9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8.png"/><Relationship Id="rId1" Type="http://schemas.openxmlformats.org/officeDocument/2006/relationships/image" Target="../media/image137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9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1.png"/><Relationship Id="rId1" Type="http://schemas.openxmlformats.org/officeDocument/2006/relationships/image" Target="../media/image140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2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4.png"/><Relationship Id="rId1" Type="http://schemas.openxmlformats.org/officeDocument/2006/relationships/image" Target="../media/image143.png"/></Relationships>
</file>

<file path=ppt/slides/_rels/slide9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6.png"/><Relationship Id="rId1" Type="http://schemas.openxmlformats.org/officeDocument/2006/relationships/image" Target="../media/image1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028950" cy="1714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/>
              <a:t>CUDA</a:t>
            </a:r>
            <a:r>
              <a:rPr lang="zh-CN" altLang="en-US"/>
              <a:t>开启的</a:t>
            </a:r>
            <a:r>
              <a:rPr lang="en-US" altLang="zh-CN"/>
              <a:t>GPU</a:t>
            </a:r>
            <a:r>
              <a:rPr lang="zh-CN" altLang="en-US"/>
              <a:t>编程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>
                <a:sym typeface="+mn-ea"/>
              </a:rPr>
              <a:t>by </a:t>
            </a:r>
            <a:r>
              <a:rPr lang="zh-CN" altLang="en-US">
                <a:sym typeface="+mn-ea"/>
              </a:rPr>
              <a:t>彭于斌（</a:t>
            </a:r>
            <a:r>
              <a:rPr lang="en-US" altLang="zh-CN">
                <a:sym typeface="+mn-ea"/>
              </a:rPr>
              <a:t>@archibate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往期录播：https://www.bilibili.com/video/BV1fa411r7zp</a:t>
            </a:r>
            <a:endParaRPr lang="zh-CN" altLang="en-US"/>
          </a:p>
          <a:p>
            <a:r>
              <a:rPr lang="zh-CN" altLang="en-US">
                <a:sym typeface="+mn-ea"/>
              </a:rPr>
              <a:t>课程</a:t>
            </a:r>
            <a:r>
              <a:rPr lang="en-US" altLang="zh-CN">
                <a:sym typeface="+mn-ea"/>
              </a:rPr>
              <a:t>PPT</a:t>
            </a:r>
            <a:r>
              <a:rPr lang="zh-CN" altLang="en-US">
                <a:sym typeface="+mn-ea"/>
              </a:rPr>
              <a:t>和代码：https://github.com/parallel101/course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声明为内联函数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425" y="1282700"/>
            <a:ext cx="6499225" cy="5401945"/>
          </a:xfrm>
        </p:spPr>
        <p:txBody>
          <a:bodyPr>
            <a:normAutofit lnSpcReduction="20000"/>
          </a:bodyPr>
          <a:p>
            <a:r>
              <a:rPr lang="zh-CN" altLang="en-US"/>
              <a:t>注意，</a:t>
            </a:r>
            <a:r>
              <a:rPr lang="en-US" altLang="zh-CN"/>
              <a:t>inline </a:t>
            </a:r>
            <a:r>
              <a:rPr lang="zh-CN" altLang="en-US"/>
              <a:t>在现代</a:t>
            </a:r>
            <a:r>
              <a:rPr lang="en-US" altLang="zh-CN"/>
              <a:t> C++ </a:t>
            </a:r>
            <a:r>
              <a:rPr lang="zh-CN" altLang="en-US"/>
              <a:t>中的效果是声明一个函数为</a:t>
            </a:r>
            <a:r>
              <a:rPr lang="en-US" altLang="zh-CN"/>
              <a:t> weak </a:t>
            </a:r>
            <a:r>
              <a:rPr lang="zh-CN" altLang="en-US"/>
              <a:t>符号，和性能优化意义上的内联无关。</a:t>
            </a:r>
            <a:endParaRPr lang="zh-CN" altLang="en-US"/>
          </a:p>
          <a:p>
            <a:r>
              <a:rPr lang="zh-CN" altLang="en-US"/>
              <a:t>优化意义上的内联指把函数体直接放到调用者那里去。</a:t>
            </a:r>
            <a:endParaRPr lang="en-US"/>
          </a:p>
          <a:p>
            <a:r>
              <a:rPr lang="zh-CN" altLang="en-US"/>
              <a:t>因此</a:t>
            </a:r>
            <a:r>
              <a:rPr lang="en-US" altLang="zh-CN"/>
              <a:t> CUDA </a:t>
            </a:r>
            <a:r>
              <a:rPr lang="zh-CN" altLang="en-US"/>
              <a:t>编译器提供了一个“私货”关键字：</a:t>
            </a:r>
            <a:r>
              <a:rPr lang="en-US"/>
              <a:t>__inline__ </a:t>
            </a:r>
            <a:r>
              <a:rPr lang="zh-CN" altLang="en-US"/>
              <a:t>来声明一个函数为内联。不论是</a:t>
            </a:r>
            <a:r>
              <a:rPr lang="en-US" altLang="zh-CN"/>
              <a:t> CPU </a:t>
            </a:r>
            <a:r>
              <a:rPr lang="zh-CN" altLang="en-US"/>
              <a:t>函数还是</a:t>
            </a:r>
            <a:r>
              <a:rPr lang="en-US" altLang="zh-CN"/>
              <a:t> GPU </a:t>
            </a:r>
            <a:r>
              <a:rPr lang="zh-CN" altLang="en-US"/>
              <a:t>都可以使用，只要你用的</a:t>
            </a:r>
            <a:r>
              <a:rPr lang="en-US" altLang="zh-CN"/>
              <a:t> CUDA </a:t>
            </a:r>
            <a:r>
              <a:rPr lang="zh-CN" altLang="en-US"/>
              <a:t>编译器。</a:t>
            </a:r>
            <a:r>
              <a:rPr lang="en-US" altLang="zh-CN"/>
              <a:t>GCC </a:t>
            </a:r>
            <a:r>
              <a:rPr lang="zh-CN" altLang="en-US"/>
              <a:t>编译器相应的私货则是</a:t>
            </a:r>
            <a:r>
              <a:rPr lang="en-US" altLang="zh-CN"/>
              <a:t> __attribute__((“inline”))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注意声明为</a:t>
            </a:r>
            <a:r>
              <a:rPr lang="en-US" altLang="zh-CN"/>
              <a:t> __inline__ </a:t>
            </a:r>
            <a:r>
              <a:rPr lang="zh-CN" altLang="en-US"/>
              <a:t>不一定就保证内联了，如果函数太大编译器可能会放弃内联化。因此</a:t>
            </a:r>
            <a:r>
              <a:rPr lang="en-US" altLang="zh-CN"/>
              <a:t> CUDA </a:t>
            </a:r>
            <a:r>
              <a:rPr lang="zh-CN" altLang="en-US"/>
              <a:t>还提供</a:t>
            </a:r>
            <a:r>
              <a:rPr lang="en-US" altLang="zh-CN"/>
              <a:t> __forceinline__ </a:t>
            </a:r>
            <a:r>
              <a:rPr lang="zh-CN" altLang="en-US"/>
              <a:t>这个关键字来强制一个函数为内联。</a:t>
            </a:r>
            <a:r>
              <a:rPr lang="en-US" altLang="zh-CN"/>
              <a:t>GCC </a:t>
            </a:r>
            <a:r>
              <a:rPr lang="zh-CN" altLang="en-US"/>
              <a:t>也有相应的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__attribute__((“always_inline”))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此外，还有</a:t>
            </a:r>
            <a:r>
              <a:rPr lang="en-US" altLang="zh-CN">
                <a:sym typeface="+mn-ea"/>
              </a:rPr>
              <a:t> __noinline__ </a:t>
            </a:r>
            <a:r>
              <a:rPr lang="zh-CN" altLang="en-US">
                <a:sym typeface="+mn-ea"/>
              </a:rPr>
              <a:t>来禁止内联优化。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93865" y="1362075"/>
            <a:ext cx="5118100" cy="456501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8528050" y="2710180"/>
            <a:ext cx="129984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解决：线程局部变量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解决方法之一就是：先累加到局部变量</a:t>
            </a:r>
            <a:r>
              <a:rPr lang="en-US" altLang="zh-CN">
                <a:sym typeface="+mn-ea"/>
              </a:rPr>
              <a:t> local_sum</a:t>
            </a:r>
            <a:r>
              <a:rPr lang="zh-CN" altLang="en-US">
                <a:sym typeface="+mn-ea"/>
              </a:rPr>
              <a:t>，最后一次性累加到全局的</a:t>
            </a:r>
            <a:r>
              <a:rPr lang="en-US" altLang="zh-CN">
                <a:sym typeface="+mn-ea"/>
              </a:rPr>
              <a:t> sum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这样每个线程就只有一次</a:t>
            </a:r>
            <a:r>
              <a:rPr lang="zh-CN" altLang="en-US">
                <a:sym typeface="+mn-ea"/>
              </a:rPr>
              <a:t>原子操作</a:t>
            </a:r>
            <a:r>
              <a:rPr lang="zh-CN" altLang="en-US">
                <a:sym typeface="+mn-ea"/>
              </a:rPr>
              <a:t>，而不是网格跨步循环的那么多次</a:t>
            </a:r>
            <a:r>
              <a:rPr lang="zh-CN" altLang="en-US">
                <a:sym typeface="+mn-ea"/>
              </a:rPr>
              <a:t>原子操作</a:t>
            </a:r>
            <a:r>
              <a:rPr lang="zh-CN" altLang="en-US">
                <a:sym typeface="+mn-ea"/>
              </a:rPr>
              <a:t>了。当然，我们需要调小</a:t>
            </a:r>
            <a:r>
              <a:rPr lang="en-US" altLang="zh-CN">
                <a:sym typeface="+mn-ea"/>
              </a:rPr>
              <a:t> gridDim * blockDim </a:t>
            </a:r>
            <a:r>
              <a:rPr lang="zh-CN" altLang="en-US">
                <a:sym typeface="+mn-ea"/>
              </a:rPr>
              <a:t>使其远小于</a:t>
            </a:r>
            <a:r>
              <a:rPr lang="en-US" altLang="zh-CN">
                <a:sym typeface="+mn-ea"/>
              </a:rPr>
              <a:t> n</a:t>
            </a:r>
            <a:r>
              <a:rPr lang="zh-CN" altLang="en-US">
                <a:sym typeface="+mn-ea"/>
              </a:rPr>
              <a:t>，这样才能够减少原子操作的次数。比如右边就减少了</a:t>
            </a:r>
            <a:r>
              <a:rPr lang="en-US" altLang="zh-CN">
                <a:sym typeface="+mn-ea"/>
              </a:rPr>
              <a:t> 4096/512=8 </a:t>
            </a:r>
            <a:r>
              <a:rPr lang="zh-CN" altLang="en-US">
                <a:sym typeface="+mn-ea"/>
              </a:rPr>
              <a:t>倍的原子操作。这就是胡渊鸣所说的</a:t>
            </a:r>
            <a:r>
              <a:rPr lang="en-US" altLang="zh-CN">
                <a:sym typeface="+mn-ea"/>
              </a:rPr>
              <a:t> TLS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2180" y="6082030"/>
            <a:ext cx="2466975" cy="4381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30645" y="-7620"/>
            <a:ext cx="5761355" cy="686562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7480300" y="2557145"/>
            <a:ext cx="169100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8</a:t>
            </a:r>
            <a:r>
              <a:rPr lang="zh-CN" altLang="en-US"/>
              <a:t>章：板块与共享内存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到底为什么需要区分出板块的概念？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之前说到实际的线程数量就是板块数量</a:t>
            </a:r>
            <a:r>
              <a:rPr lang="en-US" altLang="zh-CN"/>
              <a:t>(gridDim)</a:t>
            </a:r>
            <a:r>
              <a:rPr lang="zh-CN" altLang="en-US"/>
              <a:t>乘以每板块线程数量</a:t>
            </a:r>
            <a:r>
              <a:rPr lang="en-US" altLang="zh-CN"/>
              <a:t>(blockDim)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那么为什么中间要插一个板块呢？感觉很不直观，不如直接说线程数量不就好了？</a:t>
            </a:r>
            <a:endParaRPr lang="zh-CN" altLang="en-US"/>
          </a:p>
          <a:p>
            <a:r>
              <a:rPr lang="zh-CN" altLang="en-US"/>
              <a:t>这还得从</a:t>
            </a:r>
            <a:r>
              <a:rPr lang="en-US" altLang="zh-CN"/>
              <a:t> GPU </a:t>
            </a:r>
            <a:r>
              <a:rPr lang="zh-CN" altLang="en-US"/>
              <a:t>的硬件架构说起。</a:t>
            </a:r>
            <a:endParaRPr lang="zh-CN" alt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5980" y="2173605"/>
            <a:ext cx="5271770" cy="36550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SM</a:t>
            </a:r>
            <a:r>
              <a:rPr lang="zh-CN" altLang="en-US"/>
              <a:t>（</a:t>
            </a:r>
            <a:r>
              <a:rPr lang="en-US" altLang="zh-CN"/>
              <a:t>Streaming Multiprocessors</a:t>
            </a:r>
            <a:r>
              <a:rPr lang="zh-CN" altLang="en-US"/>
              <a:t>）与板块（</a:t>
            </a:r>
            <a:r>
              <a:rPr lang="en-US" altLang="zh-CN"/>
              <a:t>block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GPU </a:t>
            </a:r>
            <a:r>
              <a:rPr lang="zh-CN" altLang="en-US"/>
              <a:t>是由多个流式多处理器（</a:t>
            </a:r>
            <a:r>
              <a:rPr lang="en-US" altLang="zh-CN"/>
              <a:t>SM</a:t>
            </a:r>
            <a:r>
              <a:rPr lang="zh-CN" altLang="en-US"/>
              <a:t>）组成的。每个</a:t>
            </a:r>
            <a:r>
              <a:rPr lang="en-US" altLang="zh-CN"/>
              <a:t> SM </a:t>
            </a:r>
            <a:r>
              <a:rPr lang="zh-CN" altLang="en-US"/>
              <a:t>可以处理一个或多个板块。</a:t>
            </a:r>
            <a:endParaRPr lang="zh-CN" altLang="en-US"/>
          </a:p>
          <a:p>
            <a:r>
              <a:rPr lang="en-US" altLang="zh-CN"/>
              <a:t>SM </a:t>
            </a:r>
            <a:r>
              <a:rPr lang="zh-CN" altLang="en-US"/>
              <a:t>又由多个</a:t>
            </a:r>
            <a:r>
              <a:rPr lang="zh-CN" altLang="en-US">
                <a:sym typeface="+mn-ea"/>
              </a:rPr>
              <a:t>流式单处理器（</a:t>
            </a:r>
            <a:r>
              <a:rPr lang="en-US" altLang="zh-CN">
                <a:sym typeface="+mn-ea"/>
              </a:rPr>
              <a:t>SP</a:t>
            </a:r>
            <a:r>
              <a:rPr lang="zh-CN" altLang="en-US">
                <a:sym typeface="+mn-ea"/>
              </a:rPr>
              <a:t>）组成。每个</a:t>
            </a:r>
            <a:r>
              <a:rPr lang="en-US" altLang="zh-CN">
                <a:sym typeface="+mn-ea"/>
              </a:rPr>
              <a:t> SP </a:t>
            </a:r>
            <a:r>
              <a:rPr lang="zh-CN" altLang="en-US">
                <a:sym typeface="+mn-ea"/>
              </a:rPr>
              <a:t>可以处理一个或多个线程。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每个</a:t>
            </a:r>
            <a:r>
              <a:rPr lang="en-US" altLang="zh-CN">
                <a:sym typeface="+mn-ea"/>
              </a:rPr>
              <a:t> SM </a:t>
            </a:r>
            <a:r>
              <a:rPr lang="zh-CN" altLang="en-US">
                <a:sym typeface="+mn-ea"/>
              </a:rPr>
              <a:t>都有自己的一块共享内存（</a:t>
            </a:r>
            <a:r>
              <a:rPr lang="en-US" altLang="zh-CN">
                <a:sym typeface="+mn-ea"/>
              </a:rPr>
              <a:t>shared memory</a:t>
            </a:r>
            <a:r>
              <a:rPr lang="zh-CN" altLang="en-US">
                <a:sym typeface="+mn-ea"/>
              </a:rPr>
              <a:t>），他的性质类似于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中的缓存</a:t>
            </a:r>
            <a:r>
              <a:rPr lang="en-US" altLang="zh-CN">
                <a:sym typeface="+mn-ea"/>
              </a:rPr>
              <a:t>——</a:t>
            </a:r>
            <a:r>
              <a:rPr lang="zh-CN" altLang="en-US">
                <a:sym typeface="+mn-ea"/>
              </a:rPr>
              <a:t>和主存相比很小，但是很快，用于缓冲临时数据。还有点特殊的性质，我们稍后会讲。</a:t>
            </a:r>
            <a:endParaRPr lang="zh-CN" altLang="en-US"/>
          </a:p>
          <a:p>
            <a:r>
              <a:rPr lang="zh-CN" altLang="en-US"/>
              <a:t>通常板块数量总是大于</a:t>
            </a:r>
            <a:r>
              <a:rPr lang="en-US" altLang="zh-CN"/>
              <a:t> SM </a:t>
            </a:r>
            <a:r>
              <a:rPr lang="zh-CN" altLang="en-US"/>
              <a:t>的数量，这时英伟达驱动就会在多个</a:t>
            </a:r>
            <a:r>
              <a:rPr lang="en-US" altLang="zh-CN"/>
              <a:t> SM </a:t>
            </a:r>
            <a:r>
              <a:rPr lang="zh-CN" altLang="en-US"/>
              <a:t>之间调度你提交的各个板块。正如操作系统在多个</a:t>
            </a:r>
            <a:r>
              <a:rPr lang="en-US" altLang="zh-CN"/>
              <a:t> CPU </a:t>
            </a:r>
            <a:r>
              <a:rPr lang="zh-CN" altLang="en-US"/>
              <a:t>核心之间调度线程那样</a:t>
            </a:r>
            <a:r>
              <a:rPr lang="en-US" altLang="zh-CN"/>
              <a:t>……</a:t>
            </a:r>
            <a:endParaRPr lang="en-US" altLang="zh-CN"/>
          </a:p>
          <a:p>
            <a:r>
              <a:rPr lang="zh-CN" altLang="en-US"/>
              <a:t>不过有一点不同，</a:t>
            </a:r>
            <a:r>
              <a:rPr lang="en-US" altLang="zh-CN"/>
              <a:t>GPU </a:t>
            </a:r>
            <a:r>
              <a:rPr lang="zh-CN" altLang="en-US"/>
              <a:t>不会像</a:t>
            </a:r>
            <a:r>
              <a:rPr lang="en-US" altLang="zh-CN"/>
              <a:t> CPU </a:t>
            </a:r>
            <a:r>
              <a:rPr lang="zh-CN" altLang="en-US"/>
              <a:t>那样做时间片轮换</a:t>
            </a:r>
            <a:r>
              <a:rPr lang="en-US" altLang="zh-CN"/>
              <a:t>——</a:t>
            </a:r>
            <a:r>
              <a:rPr lang="zh-CN" altLang="en-US"/>
              <a:t>板块一旦被调度到了一个</a:t>
            </a:r>
            <a:r>
              <a:rPr lang="en-US" altLang="zh-CN"/>
              <a:t> SM </a:t>
            </a:r>
            <a:r>
              <a:rPr lang="zh-CN" altLang="en-US"/>
              <a:t>上，就会一直执行，直到他执行完退出，这样的好处是不存在保存和切换上下文（寄存器，共享内存等）的开销，毕竟</a:t>
            </a:r>
            <a:r>
              <a:rPr lang="en-US" altLang="zh-CN"/>
              <a:t> GPU </a:t>
            </a:r>
            <a:r>
              <a:rPr lang="zh-CN" altLang="en-US"/>
              <a:t>的数据量比较大，禁不起这样切换来切换去</a:t>
            </a:r>
            <a:r>
              <a:rPr lang="en-US" altLang="zh-CN"/>
              <a:t>……</a:t>
            </a:r>
            <a:endParaRPr lang="zh-CN" altLang="en-US"/>
          </a:p>
          <a:p>
            <a:r>
              <a:rPr lang="zh-CN" altLang="en-US"/>
              <a:t>一个</a:t>
            </a:r>
            <a:r>
              <a:rPr lang="en-US" altLang="zh-CN"/>
              <a:t> SM </a:t>
            </a:r>
            <a:r>
              <a:rPr lang="zh-CN" altLang="en-US"/>
              <a:t>可同时运行多个板块，这时多个板块共用同一块共享内存（每块分到的就少了）。</a:t>
            </a:r>
            <a:endParaRPr lang="zh-CN" altLang="en-US"/>
          </a:p>
          <a:p>
            <a:r>
              <a:rPr lang="zh-CN" altLang="en-US"/>
              <a:t>而板块内部的每个线程，则是被进一步调度到</a:t>
            </a:r>
            <a:r>
              <a:rPr lang="en-US" altLang="zh-CN"/>
              <a:t> SM </a:t>
            </a:r>
            <a:r>
              <a:rPr lang="zh-CN" altLang="en-US"/>
              <a:t>上的每个</a:t>
            </a:r>
            <a:r>
              <a:rPr lang="en-US" altLang="zh-CN"/>
              <a:t> SP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TODO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  <a:p>
            <a:r>
              <a:rPr lang="en-US"/>
              <a:t>	cudaDeviceProp  prop;</a:t>
            </a:r>
            <a:endParaRPr lang="en-US"/>
          </a:p>
          <a:p>
            <a:r>
              <a:rPr lang="en-US"/>
              <a:t>	cudaGetDeviceProperties(&amp;prop, 0);</a:t>
            </a:r>
            <a:endParaRPr lang="en-US"/>
          </a:p>
          <a:p>
            <a:endParaRPr lang="en-US"/>
          </a:p>
          <a:p>
            <a:r>
              <a:rPr lang="en-US"/>
              <a:t>	int blocks = prop.multiProcessorCount;</a:t>
            </a:r>
            <a:endParaRPr lang="en-US"/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无原子的解决方案：</a:t>
            </a:r>
            <a:r>
              <a:rPr lang="en-US" altLang="zh-CN"/>
              <a:t>sum </a:t>
            </a:r>
            <a:r>
              <a:rPr lang="zh-CN" altLang="en-US"/>
              <a:t>变成数组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402080"/>
            <a:ext cx="5549900" cy="4716780"/>
          </a:xfrm>
        </p:spPr>
        <p:txBody>
          <a:bodyPr>
            <a:normAutofit fontScale="90000" lnSpcReduction="20000"/>
          </a:bodyPr>
          <a:p>
            <a:r>
              <a:rPr lang="zh-CN" altLang="en-US"/>
              <a:t>刚刚的数组求和例子</a:t>
            </a:r>
            <a:r>
              <a:rPr lang="zh-CN" altLang="en-US">
                <a:sym typeface="+mn-ea"/>
              </a:rPr>
              <a:t>，其实可以不需要原子操作。</a:t>
            </a:r>
            <a:endParaRPr lang="zh-CN" altLang="en-US"/>
          </a:p>
          <a:p>
            <a:r>
              <a:rPr lang="zh-CN" altLang="en-US"/>
              <a:t>首先，声明</a:t>
            </a:r>
            <a:r>
              <a:rPr lang="en-US" altLang="zh-CN"/>
              <a:t> sum </a:t>
            </a:r>
            <a:r>
              <a:rPr lang="zh-CN" altLang="en-US"/>
              <a:t>为比原数组小</a:t>
            </a:r>
            <a:r>
              <a:rPr lang="en-US" altLang="zh-CN"/>
              <a:t> 1024 </a:t>
            </a:r>
            <a:r>
              <a:rPr lang="zh-CN" altLang="en-US"/>
              <a:t>倍的数组。</a:t>
            </a:r>
            <a:endParaRPr lang="zh-CN" altLang="en-US"/>
          </a:p>
          <a:p>
            <a:r>
              <a:rPr lang="zh-CN" altLang="en-US"/>
              <a:t>然后在</a:t>
            </a:r>
            <a:r>
              <a:rPr lang="en-US" altLang="zh-CN"/>
              <a:t> GPU </a:t>
            </a:r>
            <a:r>
              <a:rPr lang="zh-CN" altLang="en-US"/>
              <a:t>上启动</a:t>
            </a:r>
            <a:r>
              <a:rPr lang="en-US" altLang="zh-CN"/>
              <a:t> n / 1024 </a:t>
            </a:r>
            <a:r>
              <a:rPr lang="zh-CN" altLang="en-US"/>
              <a:t>个线程，每个负责原数组中</a:t>
            </a:r>
            <a:r>
              <a:rPr lang="en-US" altLang="zh-CN"/>
              <a:t> 1024 </a:t>
            </a:r>
            <a:r>
              <a:rPr lang="zh-CN" altLang="en-US"/>
              <a:t>个数的求和，然后写入到</a:t>
            </a:r>
            <a:r>
              <a:rPr lang="en-US" altLang="zh-CN"/>
              <a:t> sum </a:t>
            </a:r>
            <a:r>
              <a:rPr lang="zh-CN" altLang="en-US"/>
              <a:t>的对应元素中去。</a:t>
            </a:r>
            <a:endParaRPr lang="zh-CN" altLang="en-US"/>
          </a:p>
          <a:p>
            <a:r>
              <a:rPr lang="zh-CN" altLang="en-US"/>
              <a:t>因为每个线程都写入了不同的地址，所以不存在任何冲突，也不需要原子操作了。</a:t>
            </a:r>
            <a:endParaRPr lang="zh-CN" altLang="en-US"/>
          </a:p>
          <a:p>
            <a:r>
              <a:rPr lang="zh-CN" altLang="en-US"/>
              <a:t>然后求出的大小为</a:t>
            </a:r>
            <a:r>
              <a:rPr lang="en-US" altLang="zh-CN"/>
              <a:t> n / 1024 </a:t>
            </a:r>
            <a:r>
              <a:rPr lang="zh-CN" altLang="en-US"/>
              <a:t>的数组，已经足够小了，可以直接在</a:t>
            </a:r>
            <a:r>
              <a:rPr lang="en-US" altLang="zh-CN"/>
              <a:t> CPU </a:t>
            </a:r>
            <a:r>
              <a:rPr lang="zh-CN" altLang="en-US"/>
              <a:t>上完成最终的求和。也就是</a:t>
            </a:r>
            <a:r>
              <a:rPr lang="en-US" altLang="zh-CN"/>
              <a:t> GPU </a:t>
            </a:r>
            <a:r>
              <a:rPr lang="zh-CN" altLang="en-US"/>
              <a:t>先把数据尺寸缩减</a:t>
            </a:r>
            <a:r>
              <a:rPr lang="en-US" altLang="zh-CN"/>
              <a:t> 1024 </a:t>
            </a:r>
            <a:r>
              <a:rPr lang="zh-CN" altLang="en-US"/>
              <a:t>倍到</a:t>
            </a:r>
            <a:r>
              <a:rPr lang="en-US" altLang="zh-CN"/>
              <a:t> CPU </a:t>
            </a:r>
            <a:r>
              <a:rPr lang="zh-CN" altLang="en-US"/>
              <a:t>可以接受的范围内，然后让</a:t>
            </a:r>
            <a:r>
              <a:rPr lang="en-US" altLang="zh-CN"/>
              <a:t> CPU </a:t>
            </a:r>
            <a:r>
              <a:rPr lang="zh-CN" altLang="en-US"/>
              <a:t>完成的思路。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19800" y="-3175"/>
            <a:ext cx="6172200" cy="686117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6739255" y="1668145"/>
            <a:ext cx="169100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9660255" y="3058160"/>
            <a:ext cx="116967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746240" y="5450205"/>
            <a:ext cx="172656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780" y="6177280"/>
            <a:ext cx="2476500" cy="44767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7098665" y="1252220"/>
            <a:ext cx="176276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先读取到线程局部数组，然后分步缩减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8170" y="1253490"/>
            <a:ext cx="6423025" cy="5353050"/>
          </a:xfrm>
        </p:spPr>
        <p:txBody>
          <a:bodyPr/>
          <a:p>
            <a:r>
              <a:rPr lang="zh-CN" altLang="en-US"/>
              <a:t>刚刚我们直接用了一个</a:t>
            </a:r>
            <a:r>
              <a:rPr lang="en-US" altLang="zh-CN"/>
              <a:t> for </a:t>
            </a:r>
            <a:r>
              <a:rPr lang="zh-CN" altLang="en-US"/>
              <a:t>循环迭代所有</a:t>
            </a:r>
            <a:r>
              <a:rPr lang="en-US" altLang="zh-CN"/>
              <a:t>1024</a:t>
            </a:r>
            <a:r>
              <a:rPr lang="zh-CN" altLang="en-US"/>
              <a:t>个元素，实际上内部仍然是一个串行的过程，数据是强烈依赖的（</a:t>
            </a:r>
            <a:r>
              <a:rPr lang="en-US" altLang="zh-CN"/>
              <a:t>local_sum += arr[j] </a:t>
            </a:r>
            <a:r>
              <a:rPr lang="zh-CN" altLang="en-US"/>
              <a:t>可以体现出，下一时刻的</a:t>
            </a:r>
            <a:r>
              <a:rPr lang="en-US" altLang="zh-CN"/>
              <a:t> local_sum </a:t>
            </a:r>
            <a:r>
              <a:rPr lang="zh-CN" altLang="en-US"/>
              <a:t>依赖于上一时刻的</a:t>
            </a:r>
            <a:r>
              <a:rPr lang="en-US" altLang="zh-CN"/>
              <a:t> local_sum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要消除这种依赖，可以通过右边这样的逐步缩减，这样每个</a:t>
            </a:r>
            <a:r>
              <a:rPr lang="en-US" altLang="zh-CN"/>
              <a:t> for </a:t>
            </a:r>
            <a:r>
              <a:rPr lang="zh-CN" altLang="en-US"/>
              <a:t>循环内部都是没有数据依赖，从而是可以并行的（对</a:t>
            </a:r>
            <a:r>
              <a:rPr lang="en-US" altLang="zh-CN"/>
              <a:t> CPU </a:t>
            </a:r>
            <a:r>
              <a:rPr lang="zh-CN" altLang="en-US"/>
              <a:t>而言是</a:t>
            </a:r>
            <a:r>
              <a:rPr lang="en-US" altLang="zh-CN"/>
              <a:t> SIMD </a:t>
            </a:r>
            <a:r>
              <a:rPr lang="zh-CN" altLang="en-US"/>
              <a:t>和指令级并行，虽然</a:t>
            </a:r>
            <a:r>
              <a:rPr lang="en-US" altLang="zh-CN"/>
              <a:t> GPU </a:t>
            </a:r>
            <a:r>
              <a:rPr lang="zh-CN" altLang="en-US"/>
              <a:t>没有，但为了引出共享内存的概念我才这样改）。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390765" y="-3810"/>
            <a:ext cx="4801235" cy="6861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165" y="5683885"/>
            <a:ext cx="2438400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先读取到线程局部数组，然后分步缩减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8170" y="1253490"/>
            <a:ext cx="6423025" cy="5353050"/>
          </a:xfrm>
        </p:spPr>
        <p:txBody>
          <a:bodyPr/>
          <a:p>
            <a:r>
              <a:rPr lang="zh-CN" altLang="en-US"/>
              <a:t>刚刚我们直接用了一个</a:t>
            </a:r>
            <a:r>
              <a:rPr lang="en-US" altLang="zh-CN"/>
              <a:t> for </a:t>
            </a:r>
            <a:r>
              <a:rPr lang="zh-CN" altLang="en-US"/>
              <a:t>循环迭代所有</a:t>
            </a:r>
            <a:r>
              <a:rPr lang="en-US" altLang="zh-CN"/>
              <a:t>1024</a:t>
            </a:r>
            <a:r>
              <a:rPr lang="zh-CN" altLang="en-US"/>
              <a:t>个元素，实际上内部仍然是一个串行的过程，数据是强烈依赖的（</a:t>
            </a:r>
            <a:r>
              <a:rPr lang="en-US" altLang="zh-CN"/>
              <a:t>local_sum += arr[j] </a:t>
            </a:r>
            <a:r>
              <a:rPr lang="zh-CN" altLang="en-US"/>
              <a:t>可以体现出，下一时刻的</a:t>
            </a:r>
            <a:r>
              <a:rPr lang="en-US" altLang="zh-CN"/>
              <a:t> local_sum </a:t>
            </a:r>
            <a:r>
              <a:rPr lang="zh-CN" altLang="en-US"/>
              <a:t>依赖于上一时刻的</a:t>
            </a:r>
            <a:r>
              <a:rPr lang="en-US" altLang="zh-CN"/>
              <a:t> local_sum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要消除这种依赖，可以通过右边这样的逐步缩减，这样每个</a:t>
            </a:r>
            <a:r>
              <a:rPr lang="en-US" altLang="zh-CN"/>
              <a:t> for </a:t>
            </a:r>
            <a:r>
              <a:rPr lang="zh-CN" altLang="en-US"/>
              <a:t>循环内部都是没有数据依赖，从而是可以并行的（对</a:t>
            </a:r>
            <a:r>
              <a:rPr lang="en-US" altLang="zh-CN"/>
              <a:t> CPU </a:t>
            </a:r>
            <a:r>
              <a:rPr lang="zh-CN" altLang="en-US"/>
              <a:t>而言是</a:t>
            </a:r>
            <a:r>
              <a:rPr lang="en-US" altLang="zh-CN"/>
              <a:t> SIMD </a:t>
            </a:r>
            <a:r>
              <a:rPr lang="zh-CN" altLang="en-US"/>
              <a:t>和指令级并行，虽然</a:t>
            </a:r>
            <a:r>
              <a:rPr lang="en-US" altLang="zh-CN"/>
              <a:t> GPU </a:t>
            </a:r>
            <a:r>
              <a:rPr lang="zh-CN" altLang="en-US"/>
              <a:t>没有，但为了引出共享内存的概念我才这样改）。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390765" y="-3810"/>
            <a:ext cx="4801235" cy="6861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165" y="5683885"/>
            <a:ext cx="2438400" cy="485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130" y="1431290"/>
            <a:ext cx="4819650" cy="3781425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板块的共享内存（</a:t>
            </a:r>
            <a:r>
              <a:rPr lang="en-US" altLang="zh-CN"/>
              <a:t>shared memory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820" y="1282065"/>
            <a:ext cx="6519545" cy="5424805"/>
          </a:xfrm>
        </p:spPr>
        <p:txBody>
          <a:bodyPr>
            <a:normAutofit lnSpcReduction="10000"/>
          </a:bodyPr>
          <a:p>
            <a:r>
              <a:rPr lang="zh-CN" altLang="en-US"/>
              <a:t>刚刚已经实现了无数据依赖可以并行的</a:t>
            </a:r>
            <a:r>
              <a:rPr lang="en-US" altLang="zh-CN"/>
              <a:t> for</a:t>
            </a:r>
            <a:r>
              <a:rPr lang="zh-CN" altLang="en-US"/>
              <a:t>，那么如何把他真正变成并行的呢？这就是板块的作用了，我们可以把刚刚的线程升级为板块，刚刚的</a:t>
            </a:r>
            <a:r>
              <a:rPr lang="en-US" altLang="zh-CN"/>
              <a:t> for </a:t>
            </a:r>
            <a:r>
              <a:rPr lang="zh-CN" altLang="en-US"/>
              <a:t>升级为线程，然后把刚刚</a:t>
            </a:r>
            <a:r>
              <a:rPr lang="en-US" altLang="zh-CN"/>
              <a:t> local_sum </a:t>
            </a:r>
            <a:r>
              <a:rPr lang="zh-CN" altLang="en-US"/>
              <a:t>这个线程局部数组升级为板块局部数组。那么如何才能实现</a:t>
            </a:r>
            <a:r>
              <a:rPr lang="zh-CN" altLang="en-US" b="1"/>
              <a:t>板块局部数组</a:t>
            </a:r>
            <a:r>
              <a:rPr lang="zh-CN" altLang="en-US"/>
              <a:t>呢？</a:t>
            </a:r>
            <a:endParaRPr lang="zh-CN" altLang="en-US"/>
          </a:p>
          <a:p>
            <a:r>
              <a:rPr lang="zh-CN" altLang="en-US"/>
              <a:t>同一个板块中的每个线程，都共享着一块存储空间，他就是共享内存。在</a:t>
            </a:r>
            <a:r>
              <a:rPr lang="en-US" altLang="zh-CN"/>
              <a:t> CUDA </a:t>
            </a:r>
            <a:r>
              <a:rPr lang="zh-CN" altLang="en-US"/>
              <a:t>的语法中，共享内存可以通过定义一个修饰了</a:t>
            </a:r>
            <a:r>
              <a:rPr lang="en-US" altLang="zh-CN"/>
              <a:t> __shared__ </a:t>
            </a:r>
            <a:r>
              <a:rPr lang="zh-CN" altLang="en-US"/>
              <a:t>的变量来创建。因此我们可以把刚刚的</a:t>
            </a:r>
            <a:r>
              <a:rPr lang="en-US" altLang="zh-CN"/>
              <a:t> local_sum </a:t>
            </a:r>
            <a:r>
              <a:rPr lang="zh-CN" altLang="en-US"/>
              <a:t>声明为</a:t>
            </a:r>
            <a:r>
              <a:rPr lang="en-US" altLang="zh-CN"/>
              <a:t> __shared__ </a:t>
            </a:r>
            <a:r>
              <a:rPr lang="zh-CN" altLang="en-US"/>
              <a:t>就可以让他从每个线程有一个，升级为每个板块有一个了。</a:t>
            </a:r>
            <a:endParaRPr lang="zh-CN" altLang="en-US"/>
          </a:p>
          <a:p>
            <a:r>
              <a:rPr lang="zh-CN" altLang="en-US"/>
              <a:t>然后把刚刚的</a:t>
            </a:r>
            <a:r>
              <a:rPr lang="en-US" altLang="zh-CN"/>
              <a:t> j </a:t>
            </a:r>
            <a:r>
              <a:rPr lang="zh-CN" altLang="en-US"/>
              <a:t>换成板块编号，</a:t>
            </a:r>
            <a:r>
              <a:rPr lang="en-US" altLang="zh-CN"/>
              <a:t>i </a:t>
            </a:r>
            <a:r>
              <a:rPr lang="zh-CN" altLang="en-US"/>
              <a:t>换成线程编号就好啦。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" y="159385"/>
            <a:ext cx="6305550" cy="285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390" y="6429375"/>
            <a:ext cx="2438400" cy="428625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18325" y="-7620"/>
            <a:ext cx="5273675" cy="6865620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7275830" y="390525"/>
            <a:ext cx="258000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板块的共享内存（</a:t>
            </a:r>
            <a:r>
              <a:rPr lang="en-US" altLang="zh-CN"/>
              <a:t>shared memory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820" y="1148080"/>
            <a:ext cx="6519545" cy="5424805"/>
          </a:xfrm>
        </p:spPr>
        <p:txBody>
          <a:bodyPr>
            <a:normAutofit fontScale="90000" lnSpcReduction="10000"/>
          </a:bodyPr>
          <a:p>
            <a:r>
              <a:rPr lang="zh-CN">
                <a:sym typeface="+mn-ea"/>
              </a:rPr>
              <a:t>但是刚刚算出来的结果好像不对了？</a:t>
            </a:r>
            <a:endParaRPr lang="zh-CN"/>
          </a:p>
          <a:p>
            <a:r>
              <a:rPr lang="zh-CN">
                <a:sym typeface="+mn-ea"/>
              </a:rPr>
              <a:t>这是因为</a:t>
            </a:r>
            <a:r>
              <a:rPr lang="en-US" altLang="zh-CN">
                <a:sym typeface="+mn-ea"/>
              </a:rPr>
              <a:t> SM </a:t>
            </a:r>
            <a:r>
              <a:rPr lang="zh-CN" altLang="en-US">
                <a:sym typeface="+mn-ea"/>
              </a:rPr>
              <a:t>执行一个板块中的线程时，并不是全部同时执行的。而是一会儿执行这个线程，一会儿执行那个线程。有可能一个线程已经执行到</a:t>
            </a:r>
            <a:r>
              <a:rPr lang="en-US" altLang="zh-CN">
                <a:sym typeface="+mn-ea"/>
              </a:rPr>
              <a:t> if (j &lt; 32) </a:t>
            </a:r>
            <a:r>
              <a:rPr lang="zh-CN" altLang="en-US">
                <a:sym typeface="+mn-ea"/>
              </a:rPr>
              <a:t>了，而另一个线程还没执行完</a:t>
            </a:r>
            <a:r>
              <a:rPr lang="en-US" altLang="zh-CN">
                <a:sym typeface="+mn-ea"/>
              </a:rPr>
              <a:t> if (j &lt; 64)</a:t>
            </a:r>
            <a:r>
              <a:rPr lang="zh-CN" altLang="en-US">
                <a:sym typeface="+mn-ea"/>
              </a:rPr>
              <a:t>，从而出错。可是为什么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要这样设计？</a:t>
            </a:r>
            <a:endParaRPr lang="zh-CN" altLang="en-US"/>
          </a:p>
          <a:p>
            <a:r>
              <a:rPr lang="zh-CN" altLang="en-US">
                <a:sym typeface="+mn-ea"/>
              </a:rPr>
              <a:t>因为其中某个线程有可能因为在等待内存数据的抵达，这时大可以切换到另一个线程继续执行计算任务，等这个线程陷入内存等待时，原来那个线程说不定就好了呢？（记得上节课说过内存延迟是阻碍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性能提升的一大瓶颈，</a:t>
            </a:r>
            <a:r>
              <a:rPr lang="en-US" altLang="zh-CN">
                <a:sym typeface="+mn-ea"/>
              </a:rPr>
              <a:t>GPU </a:t>
            </a:r>
            <a:r>
              <a:rPr lang="zh-CN" altLang="en-US">
                <a:sym typeface="+mn-ea"/>
              </a:rPr>
              <a:t>也是如此。</a:t>
            </a:r>
            <a:r>
              <a:rPr lang="en-US" altLang="zh-CN">
                <a:sym typeface="+mn-ea"/>
              </a:rPr>
              <a:t>CPU </a:t>
            </a:r>
            <a:r>
              <a:rPr lang="zh-CN" altLang="en-US">
                <a:sym typeface="+mn-ea"/>
              </a:rPr>
              <a:t>解决方案是超线程技术，一个物理核提供两个逻辑核，当一个逻辑核陷入内存等待时切换到另一个逻辑核上执行，避免空转。</a:t>
            </a:r>
            <a:r>
              <a:rPr lang="en-US" altLang="zh-CN">
                <a:sym typeface="+mn-ea"/>
              </a:rPr>
              <a:t>GPU </a:t>
            </a:r>
            <a:r>
              <a:rPr lang="zh-CN" altLang="en-US">
                <a:sym typeface="+mn-ea"/>
              </a:rPr>
              <a:t>的解决方法就是单个</a:t>
            </a:r>
            <a:r>
              <a:rPr lang="en-US" altLang="zh-CN">
                <a:sym typeface="+mn-ea"/>
              </a:rPr>
              <a:t> SM </a:t>
            </a:r>
            <a:r>
              <a:rPr lang="zh-CN" altLang="en-US">
                <a:sym typeface="+mn-ea"/>
              </a:rPr>
              <a:t>执行很多个线程，然后在遇到内存等待时，就自动切换到另一个线程）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" y="159385"/>
            <a:ext cx="6305550" cy="285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390" y="6429375"/>
            <a:ext cx="2438400" cy="428625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18325" y="-7620"/>
            <a:ext cx="5273675" cy="6865620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7275830" y="390525"/>
            <a:ext cx="258000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定义在</a:t>
            </a:r>
            <a:r>
              <a:rPr lang="en-US" altLang="zh-CN"/>
              <a:t> CPU </a:t>
            </a:r>
            <a:r>
              <a:rPr lang="zh-CN" altLang="en-US"/>
              <a:t>上的主机函数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 altLang="zh-CN"/>
              <a:t>__device__ </a:t>
            </a:r>
            <a:r>
              <a:rPr lang="zh-CN" altLang="en-US"/>
              <a:t>将函数定义在</a:t>
            </a:r>
            <a:r>
              <a:rPr lang="en-US" altLang="zh-CN"/>
              <a:t> GPU </a:t>
            </a:r>
            <a:r>
              <a:rPr lang="zh-CN" altLang="en-US"/>
              <a:t>上，而</a:t>
            </a:r>
            <a:r>
              <a:rPr lang="en-US" altLang="zh-CN"/>
              <a:t> __host__ </a:t>
            </a:r>
            <a:r>
              <a:rPr lang="zh-CN" altLang="en-US"/>
              <a:t>则相反，将函数定义在</a:t>
            </a:r>
            <a:r>
              <a:rPr lang="en-US" altLang="zh-CN"/>
              <a:t> CPU </a:t>
            </a:r>
            <a:r>
              <a:rPr lang="zh-CN" altLang="en-US"/>
              <a:t>上。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656070" y="1825625"/>
            <a:ext cx="3832225" cy="43516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4254500"/>
            <a:ext cx="2479040" cy="5080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975475" y="3655695"/>
            <a:ext cx="27393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板块内线程的同步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820" y="1282065"/>
            <a:ext cx="7866380" cy="5424805"/>
          </a:xfrm>
        </p:spPr>
        <p:txBody>
          <a:bodyPr>
            <a:normAutofit lnSpcReduction="10000"/>
          </a:bodyPr>
          <a:p>
            <a:r>
              <a:rPr lang="zh-CN" altLang="en-US"/>
              <a:t>因此，我们可以给每个</a:t>
            </a:r>
            <a:r>
              <a:rPr lang="en-US" altLang="zh-CN"/>
              <a:t> if </a:t>
            </a:r>
            <a:r>
              <a:rPr lang="zh-CN" altLang="en-US"/>
              <a:t>分支后面加上</a:t>
            </a:r>
            <a:r>
              <a:rPr lang="en-US" altLang="zh-CN"/>
              <a:t> __syncthreads() </a:t>
            </a:r>
            <a:r>
              <a:rPr lang="zh-CN" altLang="en-US"/>
              <a:t>指令。</a:t>
            </a:r>
            <a:endParaRPr lang="zh-CN" altLang="en-US"/>
          </a:p>
          <a:p>
            <a:r>
              <a:rPr lang="zh-CN" altLang="en-US"/>
              <a:t>他的功能是，强制同步当前板块内的所有线程。也就是让所有线程都运行到</a:t>
            </a:r>
            <a:r>
              <a:rPr lang="en-US" altLang="zh-CN"/>
              <a:t> __syncthreads() </a:t>
            </a:r>
            <a:r>
              <a:rPr lang="zh-CN" altLang="en-US"/>
              <a:t>所在位置以后，才能继续执行下去。</a:t>
            </a:r>
            <a:endParaRPr lang="zh-CN" altLang="en-US"/>
          </a:p>
          <a:p>
            <a:r>
              <a:rPr lang="zh-CN" altLang="en-US"/>
              <a:t>这样就能保证之前其他线程的</a:t>
            </a:r>
            <a:r>
              <a:rPr lang="en-US" altLang="zh-CN"/>
              <a:t> local_sum </a:t>
            </a:r>
            <a:r>
              <a:rPr lang="zh-CN" altLang="en-US"/>
              <a:t>都已经写入成功了。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" y="159385"/>
            <a:ext cx="6305550" cy="28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0" y="6332855"/>
            <a:ext cx="2476500" cy="447675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025765" y="3175"/>
            <a:ext cx="4166235" cy="68548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2170" y="3545205"/>
            <a:ext cx="4716145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线程组（</a:t>
            </a:r>
            <a:r>
              <a:rPr lang="en-US"/>
              <a:t>warp</a:t>
            </a:r>
            <a:r>
              <a:rPr lang="zh-CN" altLang="en-US"/>
              <a:t>）：</a:t>
            </a:r>
            <a:r>
              <a:rPr lang="en-US" altLang="zh-CN"/>
              <a:t>32</a:t>
            </a:r>
            <a:r>
              <a:rPr lang="zh-CN" altLang="en-US"/>
              <a:t>个线程为一组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450340"/>
            <a:ext cx="5973445" cy="4968875"/>
          </a:xfrm>
        </p:spPr>
        <p:txBody>
          <a:bodyPr>
            <a:normAutofit lnSpcReduction="10000"/>
          </a:bodyPr>
          <a:p>
            <a:r>
              <a:rPr lang="zh-CN" altLang="en-US"/>
              <a:t>其实，</a:t>
            </a:r>
            <a:r>
              <a:rPr lang="en-US" altLang="zh-CN"/>
              <a:t>SM </a:t>
            </a:r>
            <a:r>
              <a:rPr lang="zh-CN" altLang="en-US"/>
              <a:t>对线程的调度是按照</a:t>
            </a:r>
            <a:r>
              <a:rPr lang="en-US" altLang="zh-CN"/>
              <a:t> 32 </a:t>
            </a:r>
            <a:r>
              <a:rPr lang="zh-CN" altLang="en-US"/>
              <a:t>个线程为一组来调度的。也就是说，</a:t>
            </a:r>
            <a:r>
              <a:rPr lang="en-US" altLang="zh-CN"/>
              <a:t>0-31</a:t>
            </a:r>
            <a:r>
              <a:rPr lang="zh-CN" altLang="en-US"/>
              <a:t>号线程为一组，</a:t>
            </a:r>
            <a:r>
              <a:rPr lang="en-US" altLang="zh-CN"/>
              <a:t>32-63</a:t>
            </a:r>
            <a:r>
              <a:rPr lang="zh-CN" altLang="en-US"/>
              <a:t>号线程为一组，以此类推。</a:t>
            </a:r>
            <a:endParaRPr lang="zh-CN" altLang="en-US"/>
          </a:p>
          <a:p>
            <a:r>
              <a:rPr lang="zh-CN" altLang="en-US"/>
              <a:t>因此</a:t>
            </a:r>
            <a:r>
              <a:rPr lang="en-US" altLang="zh-CN"/>
              <a:t> SM </a:t>
            </a:r>
            <a:r>
              <a:rPr lang="zh-CN" altLang="en-US"/>
              <a:t>的调度无论如何都是对一整个线程组（</a:t>
            </a:r>
            <a:r>
              <a:rPr lang="en-US" altLang="zh-CN"/>
              <a:t>warp</a:t>
            </a:r>
            <a:r>
              <a:rPr lang="zh-CN" altLang="en-US"/>
              <a:t>）进行的，不可能出现一个组里只有单独一个线程被调走，要么</a:t>
            </a:r>
            <a:r>
              <a:rPr lang="en-US" altLang="zh-CN"/>
              <a:t> 32 </a:t>
            </a:r>
            <a:r>
              <a:rPr lang="zh-CN" altLang="en-US"/>
              <a:t>个线程一起调走。</a:t>
            </a:r>
            <a:endParaRPr lang="zh-CN" altLang="en-US"/>
          </a:p>
          <a:p>
            <a:r>
              <a:rPr lang="zh-CN" altLang="en-US"/>
              <a:t>所以其实</a:t>
            </a:r>
            <a:r>
              <a:rPr lang="en-US" altLang="zh-CN"/>
              <a:t> j &lt; 32 </a:t>
            </a:r>
            <a:r>
              <a:rPr lang="zh-CN" altLang="en-US"/>
              <a:t>之后，就不需要</a:t>
            </a:r>
            <a:r>
              <a:rPr lang="en-US" altLang="zh-CN"/>
              <a:t> __syncthreads() </a:t>
            </a:r>
            <a:r>
              <a:rPr lang="zh-CN" altLang="en-US"/>
              <a:t>了。因为此时所有访问</a:t>
            </a:r>
            <a:r>
              <a:rPr lang="en-US" altLang="zh-CN"/>
              <a:t> local_sum </a:t>
            </a:r>
            <a:r>
              <a:rPr lang="zh-CN" altLang="en-US"/>
              <a:t>的线程都在一个组里嘛！反正都是一起调度走，不需要同步。</a:t>
            </a:r>
            <a:endParaRPr lang="zh-CN" altLang="en-US"/>
          </a:p>
          <a:p>
            <a:r>
              <a:rPr lang="zh-CN" altLang="en-US"/>
              <a:t>结果却错了，难道小彭老师讲的</a:t>
            </a:r>
            <a:r>
              <a:rPr lang="en-US" altLang="zh-CN"/>
              <a:t> warp </a:t>
            </a:r>
            <a:r>
              <a:rPr lang="zh-CN" altLang="en-US"/>
              <a:t>调度不对？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442200" y="-10795"/>
            <a:ext cx="4749800" cy="68687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065" y="6419850"/>
            <a:ext cx="2419350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是编译器干的大好事！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490335" cy="4351655"/>
          </a:xfrm>
        </p:spPr>
        <p:txBody>
          <a:bodyPr/>
          <a:p>
            <a:r>
              <a:rPr lang="zh-CN" altLang="en-US"/>
              <a:t>其实是编译器自作聪明优化了我们对</a:t>
            </a:r>
            <a:r>
              <a:rPr lang="en-US" altLang="zh-CN"/>
              <a:t> local_sum </a:t>
            </a:r>
            <a:r>
              <a:rPr lang="zh-CN" altLang="en-US"/>
              <a:t>的访问，导致结果不对的。解决：把</a:t>
            </a:r>
            <a:r>
              <a:rPr lang="en-US" altLang="zh-CN"/>
              <a:t> local_sum </a:t>
            </a:r>
            <a:r>
              <a:rPr lang="zh-CN" altLang="en-US">
                <a:sym typeface="+mn-ea"/>
              </a:rPr>
              <a:t>数组</a:t>
            </a:r>
            <a:r>
              <a:rPr lang="zh-CN" altLang="en-US"/>
              <a:t>声明为</a:t>
            </a:r>
            <a:r>
              <a:rPr lang="en-US" altLang="zh-CN"/>
              <a:t> volatile </a:t>
            </a:r>
            <a:r>
              <a:rPr lang="zh-CN" altLang="en-US"/>
              <a:t>禁止编译器优化（第四课介绍过）。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458075" y="-6350"/>
            <a:ext cx="4733925" cy="6864350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8583295" y="334010"/>
            <a:ext cx="92583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745" y="6073140"/>
            <a:ext cx="2428875" cy="428625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什么是线程组分歧（</a:t>
            </a:r>
            <a:r>
              <a:rPr lang="en-US" altLang="zh-CN"/>
              <a:t>warp divergence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en-US"/>
              <a:t>GPU </a:t>
            </a:r>
            <a:r>
              <a:rPr lang="zh-CN" altLang="en-US"/>
              <a:t>线程组（</a:t>
            </a:r>
            <a:r>
              <a:rPr lang="en-US" altLang="zh-CN"/>
              <a:t>warp</a:t>
            </a:r>
            <a:r>
              <a:rPr lang="zh-CN" altLang="en-US"/>
              <a:t>）中</a:t>
            </a:r>
            <a:r>
              <a:rPr lang="en-US" altLang="zh-CN"/>
              <a:t> 32 </a:t>
            </a:r>
            <a:r>
              <a:rPr lang="zh-CN" altLang="en-US"/>
              <a:t>个线程实际是绑在一起执行的，就像</a:t>
            </a:r>
            <a:r>
              <a:rPr lang="en-US" altLang="zh-CN"/>
              <a:t> CPU </a:t>
            </a:r>
            <a:r>
              <a:rPr lang="zh-CN" altLang="en-US"/>
              <a:t>的</a:t>
            </a:r>
            <a:r>
              <a:rPr lang="en-US" altLang="zh-CN"/>
              <a:t> SIMD </a:t>
            </a:r>
            <a:r>
              <a:rPr lang="zh-CN" altLang="en-US"/>
              <a:t>那样。因此如果出现分支（</a:t>
            </a:r>
            <a:r>
              <a:rPr lang="en-US" altLang="zh-CN"/>
              <a:t>if</a:t>
            </a:r>
            <a:r>
              <a:rPr lang="zh-CN" altLang="en-US"/>
              <a:t>）语句时，如果</a:t>
            </a:r>
            <a:r>
              <a:rPr lang="en-US" altLang="zh-CN"/>
              <a:t> 32 </a:t>
            </a:r>
            <a:r>
              <a:rPr lang="zh-CN" altLang="en-US"/>
              <a:t>个</a:t>
            </a:r>
            <a:r>
              <a:rPr lang="en-US" altLang="zh-CN"/>
              <a:t> cond </a:t>
            </a:r>
            <a:r>
              <a:rPr lang="zh-CN" altLang="en-US"/>
              <a:t>中有的为真有的为假，则会导致两个分支都被执行！不过在</a:t>
            </a:r>
            <a:r>
              <a:rPr lang="en-US" altLang="zh-CN"/>
              <a:t> cond </a:t>
            </a:r>
            <a:r>
              <a:rPr lang="zh-CN" altLang="en-US"/>
              <a:t>为假的那几个线程在真分支会避免修改寄存器和访存，产生副作用。而为了避免会产生额外的开销。因此建议</a:t>
            </a:r>
            <a:r>
              <a:rPr lang="en-US" altLang="zh-CN"/>
              <a:t> GPU </a:t>
            </a:r>
            <a:r>
              <a:rPr lang="zh-CN" altLang="en-US"/>
              <a:t>上的</a:t>
            </a:r>
            <a:r>
              <a:rPr lang="en-US" altLang="zh-CN"/>
              <a:t> if </a:t>
            </a:r>
            <a:r>
              <a:rPr lang="zh-CN" altLang="en-US"/>
              <a:t>尽可能</a:t>
            </a:r>
            <a:r>
              <a:rPr lang="en-US" altLang="zh-CN"/>
              <a:t> 32 </a:t>
            </a:r>
            <a:r>
              <a:rPr lang="zh-CN" altLang="en-US"/>
              <a:t>个线程都处于同一个分支，要么全部真要么全部假，否则实际消耗了两倍时间！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981960"/>
            <a:ext cx="5181600" cy="203835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270000" y="5935980"/>
            <a:ext cx="9772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B2B2B2"/>
                </a:solidFill>
              </a:rPr>
              <a:t>避免</a:t>
            </a:r>
            <a:r>
              <a:rPr lang="zh-CN" altLang="en-US">
                <a:solidFill>
                  <a:srgbClr val="B2B2B2"/>
                </a:solidFill>
                <a:sym typeface="+mn-ea"/>
              </a:rPr>
              <a:t>修改寄存器和</a:t>
            </a:r>
            <a:r>
              <a:rPr lang="zh-CN" altLang="en-US">
                <a:solidFill>
                  <a:srgbClr val="B2B2B2"/>
                </a:solidFill>
                <a:sym typeface="+mn-ea"/>
              </a:rPr>
              <a:t>访存</a:t>
            </a:r>
            <a:r>
              <a:rPr lang="zh-CN" altLang="en-US">
                <a:solidFill>
                  <a:srgbClr val="B2B2B2"/>
                </a:solidFill>
              </a:rPr>
              <a:t>相当于</a:t>
            </a:r>
            <a:r>
              <a:rPr lang="en-US" altLang="zh-CN">
                <a:solidFill>
                  <a:srgbClr val="B2B2B2"/>
                </a:solidFill>
              </a:rPr>
              <a:t> CPU </a:t>
            </a:r>
            <a:r>
              <a:rPr lang="zh-CN" altLang="en-US">
                <a:solidFill>
                  <a:srgbClr val="B2B2B2"/>
                </a:solidFill>
              </a:rPr>
              <a:t>的</a:t>
            </a:r>
            <a:r>
              <a:rPr lang="en-US" altLang="zh-CN">
                <a:solidFill>
                  <a:srgbClr val="B2B2B2"/>
                </a:solidFill>
              </a:rPr>
              <a:t> SIMD </a:t>
            </a:r>
            <a:r>
              <a:rPr lang="zh-CN" altLang="en-US">
                <a:solidFill>
                  <a:srgbClr val="B2B2B2"/>
                </a:solidFill>
              </a:rPr>
              <a:t>指令</a:t>
            </a:r>
            <a:r>
              <a:rPr lang="en-US" altLang="zh-CN">
                <a:solidFill>
                  <a:srgbClr val="B2B2B2"/>
                </a:solidFill>
              </a:rPr>
              <a:t> </a:t>
            </a:r>
            <a:r>
              <a:rPr lang="en-US" altLang="zh-CN">
                <a:solidFill>
                  <a:srgbClr val="B2B2B2"/>
                </a:solidFill>
                <a:sym typeface="+mn-ea"/>
              </a:rPr>
              <a:t>_mm_blendv_ps </a:t>
            </a:r>
            <a:r>
              <a:rPr lang="zh-CN" altLang="en-US">
                <a:solidFill>
                  <a:srgbClr val="B2B2B2"/>
                </a:solidFill>
                <a:sym typeface="+mn-ea"/>
              </a:rPr>
              <a:t>和</a:t>
            </a:r>
            <a:r>
              <a:rPr lang="en-US" altLang="zh-CN">
                <a:solidFill>
                  <a:srgbClr val="B2B2B2"/>
                </a:solidFill>
                <a:sym typeface="+mn-ea"/>
              </a:rPr>
              <a:t> </a:t>
            </a:r>
            <a:r>
              <a:rPr lang="en-US" altLang="zh-CN">
                <a:solidFill>
                  <a:srgbClr val="B2B2B2"/>
                </a:solidFill>
              </a:rPr>
              <a:t>_mm_store_mask_ps</a:t>
            </a:r>
            <a:r>
              <a:rPr lang="zh-CN" altLang="en-US">
                <a:solidFill>
                  <a:srgbClr val="B2B2B2"/>
                </a:solidFill>
              </a:rPr>
              <a:t>，不过</a:t>
            </a:r>
            <a:r>
              <a:rPr lang="en-US" altLang="zh-CN">
                <a:solidFill>
                  <a:srgbClr val="B2B2B2"/>
                </a:solidFill>
              </a:rPr>
              <a:t> GPU </a:t>
            </a:r>
            <a:r>
              <a:rPr lang="zh-CN" altLang="en-US">
                <a:solidFill>
                  <a:srgbClr val="B2B2B2"/>
                </a:solidFill>
                <a:sym typeface="+mn-ea"/>
              </a:rPr>
              <a:t>这种</a:t>
            </a:r>
            <a:r>
              <a:rPr lang="en-US" altLang="zh-CN">
                <a:solidFill>
                  <a:srgbClr val="B2B2B2"/>
                </a:solidFill>
                <a:sym typeface="+mn-ea"/>
              </a:rPr>
              <a:t> SIMT </a:t>
            </a:r>
            <a:r>
              <a:rPr lang="zh-CN" altLang="en-US">
                <a:solidFill>
                  <a:srgbClr val="B2B2B2"/>
                </a:solidFill>
                <a:sym typeface="+mn-ea"/>
              </a:rPr>
              <a:t>的设计</a:t>
            </a:r>
            <a:r>
              <a:rPr lang="zh-CN" altLang="en-US">
                <a:solidFill>
                  <a:srgbClr val="B2B2B2"/>
                </a:solidFill>
              </a:rPr>
              <a:t>能够自动处理分支和循环的分歧，这是他门槛比</a:t>
            </a:r>
            <a:r>
              <a:rPr lang="en-US" altLang="zh-CN">
                <a:solidFill>
                  <a:srgbClr val="B2B2B2"/>
                </a:solidFill>
              </a:rPr>
              <a:t> CPU </a:t>
            </a:r>
            <a:r>
              <a:rPr lang="zh-CN" altLang="en-US">
                <a:solidFill>
                  <a:srgbClr val="B2B2B2"/>
                </a:solidFill>
              </a:rPr>
              <a:t>低的一点。</a:t>
            </a:r>
            <a:endParaRPr lang="zh-CN" altLang="en-US">
              <a:solidFill>
                <a:srgbClr val="B2B2B2"/>
              </a:solidFill>
            </a:endParaRPr>
          </a:p>
          <a:p>
            <a:r>
              <a:rPr lang="en-US" altLang="zh-CN">
                <a:solidFill>
                  <a:srgbClr val="B2B2B2"/>
                </a:solidFill>
              </a:rPr>
              <a:t>                                                                                                                           ——</a:t>
            </a:r>
            <a:r>
              <a:rPr lang="zh-CN" altLang="en-US">
                <a:solidFill>
                  <a:srgbClr val="B2B2B2"/>
                </a:solidFill>
              </a:rPr>
              <a:t>王鑫磊</a:t>
            </a:r>
            <a:endParaRPr lang="zh-CN" altLang="en-US">
              <a:solidFill>
                <a:srgbClr val="B2B2B2"/>
              </a:solidFill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什么是线程组分歧（</a:t>
            </a:r>
            <a:r>
              <a:rPr lang="en-US" altLang="zh-CN"/>
              <a:t>warp divergence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en-US"/>
              <a:t>GPU </a:t>
            </a:r>
            <a:r>
              <a:rPr lang="zh-CN" altLang="en-US"/>
              <a:t>线程组（</a:t>
            </a:r>
            <a:r>
              <a:rPr lang="en-US" altLang="zh-CN"/>
              <a:t>warp</a:t>
            </a:r>
            <a:r>
              <a:rPr lang="zh-CN" altLang="en-US"/>
              <a:t>）中</a:t>
            </a:r>
            <a:r>
              <a:rPr lang="en-US" altLang="zh-CN"/>
              <a:t> 32 </a:t>
            </a:r>
            <a:r>
              <a:rPr lang="zh-CN" altLang="en-US"/>
              <a:t>个线程实际是绑在一起执行的，就像</a:t>
            </a:r>
            <a:r>
              <a:rPr lang="en-US" altLang="zh-CN"/>
              <a:t> CPU </a:t>
            </a:r>
            <a:r>
              <a:rPr lang="zh-CN" altLang="en-US"/>
              <a:t>的</a:t>
            </a:r>
            <a:r>
              <a:rPr lang="en-US" altLang="zh-CN"/>
              <a:t> SIMD </a:t>
            </a:r>
            <a:r>
              <a:rPr lang="zh-CN" altLang="en-US"/>
              <a:t>那样。因此如果出现分支（</a:t>
            </a:r>
            <a:r>
              <a:rPr lang="en-US" altLang="zh-CN"/>
              <a:t>if</a:t>
            </a:r>
            <a:r>
              <a:rPr lang="zh-CN" altLang="en-US"/>
              <a:t>）语句时，如果</a:t>
            </a:r>
            <a:r>
              <a:rPr lang="en-US" altLang="zh-CN"/>
              <a:t> 32 </a:t>
            </a:r>
            <a:r>
              <a:rPr lang="zh-CN" altLang="en-US"/>
              <a:t>个</a:t>
            </a:r>
            <a:r>
              <a:rPr lang="en-US" altLang="zh-CN"/>
              <a:t> cond </a:t>
            </a:r>
            <a:r>
              <a:rPr lang="zh-CN" altLang="en-US"/>
              <a:t>中有的为真有的为假，则会导致两个分支都被执行！不过在</a:t>
            </a:r>
            <a:r>
              <a:rPr lang="en-US" altLang="zh-CN"/>
              <a:t> cond </a:t>
            </a:r>
            <a:r>
              <a:rPr lang="zh-CN" altLang="en-US"/>
              <a:t>为假的那几个线程在真分支会避免修改寄存器和访存，产生副作用。而为了避免会产生额外的开销。因此建议</a:t>
            </a:r>
            <a:r>
              <a:rPr lang="en-US" altLang="zh-CN"/>
              <a:t> GPU </a:t>
            </a:r>
            <a:r>
              <a:rPr lang="zh-CN" altLang="en-US"/>
              <a:t>上的</a:t>
            </a:r>
            <a:r>
              <a:rPr lang="en-US" altLang="zh-CN"/>
              <a:t> if </a:t>
            </a:r>
            <a:r>
              <a:rPr lang="zh-CN" altLang="en-US"/>
              <a:t>尽可能</a:t>
            </a:r>
            <a:r>
              <a:rPr lang="en-US" altLang="zh-CN"/>
              <a:t> 32 </a:t>
            </a:r>
            <a:r>
              <a:rPr lang="zh-CN" altLang="en-US"/>
              <a:t>个线程都处于同一个分支，要么全部真要么全部假，否则实际消耗了两倍时间！</a:t>
            </a:r>
            <a:endParaRPr lang="en-US" altLang="zh-CN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955925"/>
            <a:ext cx="5181600" cy="208978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1270000" y="5935980"/>
            <a:ext cx="9772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B2B2B2"/>
                </a:solidFill>
              </a:rPr>
              <a:t>避免</a:t>
            </a:r>
            <a:r>
              <a:rPr lang="zh-CN" altLang="en-US">
                <a:solidFill>
                  <a:srgbClr val="B2B2B2"/>
                </a:solidFill>
                <a:sym typeface="+mn-ea"/>
              </a:rPr>
              <a:t>修改寄存器和</a:t>
            </a:r>
            <a:r>
              <a:rPr lang="zh-CN" altLang="en-US">
                <a:solidFill>
                  <a:srgbClr val="B2B2B2"/>
                </a:solidFill>
              </a:rPr>
              <a:t>访存相当于</a:t>
            </a:r>
            <a:r>
              <a:rPr lang="en-US" altLang="zh-CN">
                <a:solidFill>
                  <a:srgbClr val="B2B2B2"/>
                </a:solidFill>
              </a:rPr>
              <a:t> CPU </a:t>
            </a:r>
            <a:r>
              <a:rPr lang="zh-CN" altLang="en-US">
                <a:solidFill>
                  <a:srgbClr val="B2B2B2"/>
                </a:solidFill>
              </a:rPr>
              <a:t>的</a:t>
            </a:r>
            <a:r>
              <a:rPr lang="en-US" altLang="zh-CN">
                <a:solidFill>
                  <a:srgbClr val="B2B2B2"/>
                </a:solidFill>
              </a:rPr>
              <a:t> SIMD </a:t>
            </a:r>
            <a:r>
              <a:rPr lang="zh-CN" altLang="en-US">
                <a:solidFill>
                  <a:srgbClr val="B2B2B2"/>
                </a:solidFill>
              </a:rPr>
              <a:t>指令</a:t>
            </a:r>
            <a:r>
              <a:rPr lang="en-US" altLang="zh-CN">
                <a:solidFill>
                  <a:srgbClr val="B2B2B2"/>
                </a:solidFill>
              </a:rPr>
              <a:t> </a:t>
            </a:r>
            <a:r>
              <a:rPr lang="en-US" altLang="zh-CN">
                <a:solidFill>
                  <a:srgbClr val="B2B2B2"/>
                </a:solidFill>
                <a:sym typeface="+mn-ea"/>
              </a:rPr>
              <a:t>_mm_blendv_ps </a:t>
            </a:r>
            <a:r>
              <a:rPr lang="zh-CN" altLang="en-US">
                <a:solidFill>
                  <a:srgbClr val="B2B2B2"/>
                </a:solidFill>
                <a:sym typeface="+mn-ea"/>
              </a:rPr>
              <a:t>和</a:t>
            </a:r>
            <a:r>
              <a:rPr lang="en-US" altLang="zh-CN">
                <a:solidFill>
                  <a:srgbClr val="B2B2B2"/>
                </a:solidFill>
                <a:sym typeface="+mn-ea"/>
              </a:rPr>
              <a:t> </a:t>
            </a:r>
            <a:r>
              <a:rPr lang="en-US" altLang="zh-CN">
                <a:solidFill>
                  <a:srgbClr val="B2B2B2"/>
                </a:solidFill>
              </a:rPr>
              <a:t>_mm_store_mask_ps</a:t>
            </a:r>
            <a:r>
              <a:rPr lang="zh-CN" altLang="en-US">
                <a:solidFill>
                  <a:srgbClr val="B2B2B2"/>
                </a:solidFill>
              </a:rPr>
              <a:t>，不过</a:t>
            </a:r>
            <a:r>
              <a:rPr lang="en-US" altLang="zh-CN">
                <a:solidFill>
                  <a:srgbClr val="B2B2B2"/>
                </a:solidFill>
              </a:rPr>
              <a:t> GPU </a:t>
            </a:r>
            <a:r>
              <a:rPr lang="zh-CN" altLang="en-US">
                <a:solidFill>
                  <a:srgbClr val="B2B2B2"/>
                </a:solidFill>
              </a:rPr>
              <a:t>这种</a:t>
            </a:r>
            <a:r>
              <a:rPr lang="en-US" altLang="zh-CN">
                <a:solidFill>
                  <a:srgbClr val="B2B2B2"/>
                </a:solidFill>
              </a:rPr>
              <a:t> SIMT </a:t>
            </a:r>
            <a:r>
              <a:rPr lang="zh-CN" altLang="en-US">
                <a:solidFill>
                  <a:srgbClr val="B2B2B2"/>
                </a:solidFill>
              </a:rPr>
              <a:t>的设计能够自动处理分支和循环的分歧，这是他门槛比</a:t>
            </a:r>
            <a:r>
              <a:rPr lang="en-US" altLang="zh-CN">
                <a:solidFill>
                  <a:srgbClr val="B2B2B2"/>
                </a:solidFill>
              </a:rPr>
              <a:t> CPU </a:t>
            </a:r>
            <a:r>
              <a:rPr lang="zh-CN" altLang="en-US">
                <a:solidFill>
                  <a:srgbClr val="B2B2B2"/>
                </a:solidFill>
              </a:rPr>
              <a:t>低的一点。</a:t>
            </a:r>
            <a:endParaRPr lang="zh-CN" altLang="en-US">
              <a:solidFill>
                <a:srgbClr val="B2B2B2"/>
              </a:solidFill>
            </a:endParaRPr>
          </a:p>
          <a:p>
            <a:r>
              <a:rPr lang="en-US" altLang="zh-CN">
                <a:solidFill>
                  <a:srgbClr val="B2B2B2"/>
                </a:solidFill>
              </a:rPr>
              <a:t>                                                                                                                           ——</a:t>
            </a:r>
            <a:r>
              <a:rPr lang="zh-CN" altLang="en-US">
                <a:solidFill>
                  <a:srgbClr val="B2B2B2"/>
                </a:solidFill>
              </a:rPr>
              <a:t>王鑫磊</a:t>
            </a:r>
            <a:endParaRPr lang="zh-CN" altLang="en-US">
              <a:solidFill>
                <a:srgbClr val="B2B2B2"/>
              </a:solidFill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避免线程组产生分歧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解决：我们加</a:t>
            </a:r>
            <a:r>
              <a:rPr lang="en-US" altLang="zh-CN"/>
              <a:t> if </a:t>
            </a:r>
            <a:r>
              <a:rPr lang="zh-CN" altLang="en-US"/>
              <a:t>的初衷是为了节省不必要的运算用的，然而对于</a:t>
            </a:r>
            <a:r>
              <a:rPr lang="en-US" altLang="zh-CN"/>
              <a:t> j &lt; 32 </a:t>
            </a:r>
            <a:r>
              <a:rPr lang="zh-CN" altLang="en-US"/>
              <a:t>以下那几个并没有节省运算（因为分支是按</a:t>
            </a:r>
            <a:r>
              <a:rPr lang="en-US" altLang="zh-CN"/>
              <a:t> 32 </a:t>
            </a:r>
            <a:r>
              <a:rPr lang="zh-CN" altLang="en-US"/>
              <a:t>个线程一组的），反而增加了分歧需要避免副作用的开销。因此可以把</a:t>
            </a:r>
            <a:r>
              <a:rPr lang="en-US" altLang="zh-CN"/>
              <a:t> j &lt; 32 </a:t>
            </a:r>
            <a:r>
              <a:rPr lang="zh-CN" altLang="en-US"/>
              <a:t>以下的那几个赋值合并为一个，这样反而快。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5739130"/>
            <a:ext cx="2447925" cy="43815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20485" y="-635"/>
            <a:ext cx="577151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使用网格跨步循环一次读取多个</a:t>
            </a:r>
            <a:r>
              <a:rPr lang="en-US" altLang="zh-CN"/>
              <a:t> arr </a:t>
            </a:r>
            <a:r>
              <a:rPr lang="zh-CN" altLang="en-US"/>
              <a:t>元素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080" y="1248410"/>
            <a:ext cx="6239510" cy="4351655"/>
          </a:xfrm>
        </p:spPr>
        <p:txBody>
          <a:bodyPr/>
          <a:p>
            <a:r>
              <a:rPr lang="zh-CN" altLang="en-US"/>
              <a:t>可见共享内存中做求和开销还是有点大，之后那么多次共享内存的访问，前面却只有一次全局内存</a:t>
            </a:r>
            <a:r>
              <a:rPr lang="en-US" altLang="zh-CN"/>
              <a:t> arr </a:t>
            </a:r>
            <a:r>
              <a:rPr lang="zh-CN" altLang="en-US"/>
              <a:t>的访问，是不是太少了。</a:t>
            </a:r>
            <a:endParaRPr lang="zh-CN" altLang="en-US"/>
          </a:p>
          <a:p>
            <a:r>
              <a:rPr lang="zh-CN" altLang="en-US"/>
              <a:t>因此可以通过网格跨步循环增加每个线程访问</a:t>
            </a:r>
            <a:r>
              <a:rPr lang="en-US" altLang="zh-CN"/>
              <a:t> arr </a:t>
            </a:r>
            <a:r>
              <a:rPr lang="zh-CN" altLang="en-US"/>
              <a:t>的次数，从而超过共享内存部分的时间。</a:t>
            </a:r>
            <a:endParaRPr lang="zh-CN" altLang="en-US"/>
          </a:p>
          <a:p>
            <a:r>
              <a:rPr lang="zh-CN" altLang="en-US"/>
              <a:t>当然也别忘了在</a:t>
            </a:r>
            <a:r>
              <a:rPr lang="en-US" altLang="zh-CN"/>
              <a:t> main </a:t>
            </a:r>
            <a:r>
              <a:rPr lang="zh-CN" altLang="en-US"/>
              <a:t>中增加</a:t>
            </a:r>
            <a:r>
              <a:rPr lang="en-US" altLang="zh-CN"/>
              <a:t> gridDim </a:t>
            </a:r>
            <a:r>
              <a:rPr lang="zh-CN" altLang="en-US"/>
              <a:t>的大小。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74840" y="-9525"/>
            <a:ext cx="5217160" cy="6867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65" y="4695825"/>
            <a:ext cx="6429375" cy="21621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215" y="4314825"/>
            <a:ext cx="2428875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通过模板函数包装一下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504430" y="-1905"/>
            <a:ext cx="4687570" cy="68599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080" y="751840"/>
            <a:ext cx="2419350" cy="42862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1180465"/>
            <a:ext cx="7505065" cy="5677535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1720850" y="106680"/>
            <a:ext cx="50444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使用板块局部数组（共享内存）来加速数组求和</a:t>
            </a:r>
            <a:endParaRPr lang="zh-CN" altLang="en-US"/>
          </a:p>
          <a:p>
            <a:r>
              <a:rPr lang="zh-CN" altLang="en-US"/>
              <a:t>这就是胡渊鸣所说的</a:t>
            </a:r>
            <a:r>
              <a:rPr lang="en-US" altLang="zh-CN"/>
              <a:t> BLS</a:t>
            </a:r>
            <a:r>
              <a:rPr lang="zh-CN" altLang="en-US"/>
              <a:t>（</a:t>
            </a:r>
            <a:r>
              <a:rPr lang="en-US" altLang="zh-CN"/>
              <a:t>block-local storage</a:t>
            </a:r>
            <a:r>
              <a:rPr lang="zh-CN" altLang="en-US"/>
              <a:t>）</a:t>
            </a:r>
            <a:endParaRPr lang="en-US" altLang="zh-CN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进一步，当数组非常大，缩减后的数组可以继续递归地用</a:t>
            </a:r>
            <a:r>
              <a:rPr lang="en-US" altLang="zh-CN"/>
              <a:t> GPU </a:t>
            </a:r>
            <a:r>
              <a:rPr lang="zh-CN" altLang="en-US"/>
              <a:t>求和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1022965" cy="4351655"/>
          </a:xfrm>
        </p:spPr>
        <p:txBody>
          <a:bodyPr/>
          <a:p>
            <a:r>
              <a:rPr lang="zh-CN" altLang="en-US"/>
              <a:t>这是第六课说过的方法。递归地缩并，时间复杂度是</a:t>
            </a:r>
            <a:r>
              <a:rPr lang="en-US" altLang="zh-CN"/>
              <a:t> O(logn)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同样是缩并到一定小的程度开始就切断</a:t>
            </a:r>
            <a:r>
              <a:rPr lang="en-US" altLang="zh-CN"/>
              <a:t>(cutoff)</a:t>
            </a:r>
            <a:r>
              <a:rPr lang="zh-CN" altLang="en-US"/>
              <a:t>，开始用</a:t>
            </a:r>
            <a:r>
              <a:rPr lang="en-US" altLang="zh-CN"/>
              <a:t> CPU </a:t>
            </a:r>
            <a:r>
              <a:rPr lang="zh-CN" altLang="en-US"/>
              <a:t>串行求和。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613660" y="3234055"/>
            <a:ext cx="7461885" cy="267843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536825" y="6489700"/>
            <a:ext cx="71183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https://developer.download.nvidia.cn/assets/cuda/files/reduction.pdf</a:t>
            </a:r>
            <a:endParaRPr lang="en-US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编译器真智能！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77950"/>
            <a:ext cx="5181600" cy="4753610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刚刚说到虽然用了</a:t>
            </a:r>
            <a:r>
              <a:rPr lang="en-US" altLang="zh-CN">
                <a:sym typeface="+mn-ea"/>
              </a:rPr>
              <a:t> atomicAdd </a:t>
            </a:r>
            <a:r>
              <a:rPr lang="zh-CN" altLang="en-US">
                <a:sym typeface="+mn-ea"/>
              </a:rPr>
              <a:t>按理说是非常低效的，然而却没有低效，这是因为</a:t>
            </a:r>
            <a:r>
              <a:rPr lang="zh-CN">
                <a:sym typeface="+mn-ea"/>
              </a:rPr>
              <a:t>编译器自动优化成刚刚用</a:t>
            </a:r>
            <a:r>
              <a:rPr lang="en-US" altLang="zh-CN">
                <a:sym typeface="+mn-ea"/>
              </a:rPr>
              <a:t> BLS </a:t>
            </a:r>
            <a:r>
              <a:rPr lang="zh-CN" altLang="en-US">
                <a:sym typeface="+mn-ea"/>
              </a:rPr>
              <a:t>的数组求和了！可以看到他优化后的效率和我们的</a:t>
            </a:r>
            <a:r>
              <a:rPr lang="en-US" altLang="zh-CN">
                <a:sym typeface="+mn-ea"/>
              </a:rPr>
              <a:t> BLS </a:t>
            </a:r>
            <a:r>
              <a:rPr lang="zh-CN" altLang="en-US">
                <a:sym typeface="+mn-ea"/>
              </a:rPr>
              <a:t>相仿，甚至还要快一些！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结论：刚刚我们深入研究了如何</a:t>
            </a:r>
            <a:r>
              <a:rPr lang="en-US" altLang="zh-CN">
                <a:sym typeface="+mn-ea"/>
              </a:rPr>
              <a:t> BLS </a:t>
            </a:r>
            <a:r>
              <a:rPr lang="zh-CN" altLang="en-US">
                <a:sym typeface="+mn-ea"/>
              </a:rPr>
              <a:t>做数组求和，只是出于学习原理的目的。实际做求和时，直接写</a:t>
            </a:r>
            <a:r>
              <a:rPr lang="en-US" altLang="zh-CN">
                <a:sym typeface="+mn-ea"/>
              </a:rPr>
              <a:t> atomicAdd </a:t>
            </a:r>
            <a:r>
              <a:rPr lang="zh-CN" altLang="en-US">
                <a:sym typeface="+mn-ea"/>
              </a:rPr>
              <a:t>即可。反正编译器会自动帮我们优化成</a:t>
            </a:r>
            <a:r>
              <a:rPr lang="en-US" altLang="zh-CN">
                <a:sym typeface="+mn-ea"/>
              </a:rPr>
              <a:t> BLS</a:t>
            </a:r>
            <a:r>
              <a:rPr lang="zh-CN" altLang="en-US">
                <a:sym typeface="+mn-ea"/>
              </a:rPr>
              <a:t>，而且他优化得比我们手写的更好</a:t>
            </a:r>
            <a:r>
              <a:rPr lang="en-US" altLang="zh-CN">
                <a:sym typeface="+mn-ea"/>
              </a:rPr>
              <a:t>……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然后</a:t>
            </a:r>
            <a:r>
              <a:rPr lang="en-US" altLang="zh-CN">
                <a:sym typeface="+mn-ea"/>
              </a:rPr>
              <a:t> atomicMax </a:t>
            </a:r>
            <a:r>
              <a:rPr lang="zh-CN" altLang="en-US">
                <a:sym typeface="+mn-ea"/>
              </a:rPr>
              <a:t>求数组最大值，也同理。</a:t>
            </a:r>
            <a:endParaRPr lang="zh-CN" altLang="en-US">
              <a:sym typeface="+mn-ea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8210" y="6131560"/>
            <a:ext cx="2466975" cy="4381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30645" y="-7620"/>
            <a:ext cx="5761355" cy="686562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7106285" y="2966085"/>
            <a:ext cx="258064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450" y="-7620"/>
            <a:ext cx="1941195" cy="1457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定义在</a:t>
            </a:r>
            <a:r>
              <a:rPr lang="en-US" altLang="zh-CN"/>
              <a:t> CPU </a:t>
            </a:r>
            <a:r>
              <a:rPr lang="zh-CN" altLang="en-US"/>
              <a:t>上的主机函数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 altLang="zh-CN"/>
              <a:t>CUDA </a:t>
            </a:r>
            <a:r>
              <a:rPr lang="zh-CN" altLang="en-US"/>
              <a:t>完全兼容</a:t>
            </a:r>
            <a:r>
              <a:rPr lang="en-US" altLang="zh-CN"/>
              <a:t> C++</a:t>
            </a:r>
            <a:r>
              <a:rPr lang="zh-CN" altLang="en-US"/>
              <a:t>，因此任何函数如果没有指明修饰符，则默认就是</a:t>
            </a:r>
            <a:r>
              <a:rPr lang="en-US" altLang="zh-CN"/>
              <a:t> __host__</a:t>
            </a:r>
            <a:r>
              <a:rPr lang="zh-CN" altLang="en-US"/>
              <a:t>，即</a:t>
            </a:r>
            <a:r>
              <a:rPr lang="en-US" altLang="zh-CN"/>
              <a:t> CPU </a:t>
            </a:r>
            <a:r>
              <a:rPr lang="zh-CN" altLang="en-US"/>
              <a:t>上的函数。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4254500"/>
            <a:ext cx="2479040" cy="5080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1005" y="1825625"/>
            <a:ext cx="3601720" cy="435165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114540" y="3571240"/>
            <a:ext cx="178181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怪事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7213600" cy="4351655"/>
          </a:xfrm>
        </p:spPr>
        <p:txBody>
          <a:bodyPr/>
          <a:p>
            <a:r>
              <a:rPr lang="zh-CN" altLang="en-US"/>
              <a:t>不过看了一下生成的</a:t>
            </a:r>
            <a:r>
              <a:rPr lang="en-US" altLang="zh-CN"/>
              <a:t> PTX </a:t>
            </a:r>
            <a:r>
              <a:rPr lang="zh-CN" altLang="en-US"/>
              <a:t>汇编，好像也没有优化掉的样子？难道是</a:t>
            </a:r>
            <a:r>
              <a:rPr lang="en-US" altLang="zh-CN"/>
              <a:t> CUBIN </a:t>
            </a:r>
            <a:r>
              <a:rPr lang="zh-CN" altLang="en-US"/>
              <a:t>那一阶段做的？还是驱动做的？还在向王鑫磊求教中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8699500" y="-23495"/>
            <a:ext cx="3492500" cy="688149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9137650" y="6486525"/>
            <a:ext cx="234759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9</a:t>
            </a:r>
            <a:r>
              <a:rPr lang="zh-CN" altLang="en-US"/>
              <a:t>章：共享内存进阶</a:t>
            </a:r>
            <a:endParaRPr lang="en-US"/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GPU </a:t>
            </a:r>
            <a:r>
              <a:rPr lang="zh-CN" altLang="en-US"/>
              <a:t>的内存模型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1245" y="1825625"/>
            <a:ext cx="712724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GPU </a:t>
            </a:r>
            <a:r>
              <a:rPr lang="zh-CN" altLang="en-US"/>
              <a:t>的内存模型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03780" y="1825625"/>
            <a:ext cx="720217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全局内存：在</a:t>
            </a:r>
            <a:r>
              <a:rPr lang="en-US" altLang="zh-CN"/>
              <a:t> main() </a:t>
            </a:r>
            <a:r>
              <a:rPr lang="zh-CN" altLang="en-US"/>
              <a:t>中通过</a:t>
            </a:r>
            <a:r>
              <a:rPr lang="en-US" altLang="zh-CN"/>
              <a:t> cudaMalloc </a:t>
            </a:r>
            <a:r>
              <a:rPr lang="zh-CN" altLang="en-US"/>
              <a:t>分配的内存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08735" y="1825625"/>
            <a:ext cx="919289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共享内存：每个</a:t>
            </a:r>
            <a:r>
              <a:rPr lang="zh-CN"/>
              <a:t>板块都有一个，通过</a:t>
            </a:r>
            <a:r>
              <a:rPr lang="en-US" altLang="zh-CN"/>
              <a:t> __shared__ </a:t>
            </a:r>
            <a:r>
              <a:rPr lang="zh-CN" altLang="en-US"/>
              <a:t>声明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64945" y="1825625"/>
            <a:ext cx="888047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寄存器：存储着每个线程的局部变量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00480" y="1825625"/>
            <a:ext cx="920940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板块中线程数量过多：寄存器打翻（</a:t>
            </a:r>
            <a:r>
              <a:rPr lang="en-US" altLang="zh-CN"/>
              <a:t>register spill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GPU </a:t>
            </a:r>
            <a:r>
              <a:rPr lang="zh-CN" altLang="en-US"/>
              <a:t>线程的寄存器，实际上也是一块比较小而块的内存，称之为寄存器仓库（</a:t>
            </a:r>
            <a:r>
              <a:rPr lang="en-US" altLang="zh-CN"/>
              <a:t>register file</a:t>
            </a:r>
            <a:r>
              <a:rPr lang="zh-CN" altLang="en-US"/>
              <a:t>）。板块内的所有的线程共用一个寄存器</a:t>
            </a:r>
            <a:r>
              <a:rPr lang="zh-CN" altLang="en-US">
                <a:sym typeface="+mn-ea"/>
              </a:rPr>
              <a:t>仓库。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当板块中的线程数量（</a:t>
            </a:r>
            <a:r>
              <a:rPr lang="en-US" altLang="zh-CN">
                <a:sym typeface="+mn-ea"/>
              </a:rPr>
              <a:t>blockDim</a:t>
            </a:r>
            <a:r>
              <a:rPr lang="zh-CN" altLang="en-US">
                <a:sym typeface="+mn-ea"/>
              </a:rPr>
              <a:t>）过多时，就会导致每个线程能够分配到的寄存器数量急剧缩小。而如果你的程序恰好用到了非常多的寄存器，那就没办法全部装在高效的寄存器仓库里，而是要把一部分</a:t>
            </a:r>
            <a:r>
              <a:rPr lang="zh-CN" altLang="en-US">
                <a:sym typeface="+mn-ea"/>
              </a:rPr>
              <a:t>“</a:t>
            </a:r>
            <a:r>
              <a:rPr lang="zh-CN" altLang="en-US">
                <a:sym typeface="+mn-ea"/>
              </a:rPr>
              <a:t>打翻”到一级缓存中，这时对这些寄存器读写的速度就和</a:t>
            </a:r>
            <a:r>
              <a:rPr lang="zh-CN" altLang="en-US">
                <a:sym typeface="+mn-ea"/>
              </a:rPr>
              <a:t>一级缓存</a:t>
            </a:r>
            <a:r>
              <a:rPr lang="zh-CN" altLang="en-US">
                <a:sym typeface="+mn-ea"/>
              </a:rPr>
              <a:t>一样，相对而言低效了。若一级缓存还装不下，那会打翻到所有</a:t>
            </a:r>
            <a:r>
              <a:rPr lang="en-US" altLang="zh-CN">
                <a:sym typeface="+mn-ea"/>
              </a:rPr>
              <a:t> SM </a:t>
            </a:r>
            <a:r>
              <a:rPr lang="zh-CN" altLang="en-US">
                <a:sym typeface="+mn-ea"/>
              </a:rPr>
              <a:t>共用的二级缓存。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此外，如果在线程局部分配一个数组，并通过动态下标访问（例如遍历</a:t>
            </a:r>
            <a:r>
              <a:rPr lang="en-US" altLang="zh-CN">
                <a:sym typeface="+mn-ea"/>
              </a:rPr>
              <a:t> BVH </a:t>
            </a:r>
            <a:r>
              <a:rPr lang="zh-CN" altLang="en-US">
                <a:sym typeface="+mn-ea"/>
              </a:rPr>
              <a:t>时用到的模拟栈），那无论如何都是会打翻到一级缓存的，因为寄存器不能动态寻址。</a:t>
            </a:r>
            <a:endParaRPr lang="zh-CN" altLang="en-US">
              <a:sym typeface="+mn-ea"/>
            </a:endParaRPr>
          </a:p>
          <a:p>
            <a:r>
              <a:rPr lang="zh-CN" altLang="en-US"/>
              <a:t>对于</a:t>
            </a:r>
            <a:r>
              <a:rPr lang="en-US" altLang="zh-CN"/>
              <a:t> Fermi </a:t>
            </a:r>
            <a:r>
              <a:rPr lang="zh-CN" altLang="en-US"/>
              <a:t>架构来说，每个线程</a:t>
            </a:r>
            <a:r>
              <a:rPr lang="zh-CN" altLang="en-US"/>
              <a:t>最多可以有</a:t>
            </a:r>
            <a:r>
              <a:rPr lang="en-US" altLang="zh-CN"/>
              <a:t> 63 </a:t>
            </a:r>
            <a:r>
              <a:rPr lang="zh-CN" altLang="en-US"/>
              <a:t>个寄存器（每个有</a:t>
            </a:r>
            <a:r>
              <a:rPr lang="en-US" altLang="zh-CN"/>
              <a:t> 4 </a:t>
            </a:r>
            <a:r>
              <a:rPr lang="zh-CN" altLang="en-US"/>
              <a:t>字节）。</a:t>
            </a:r>
            <a:endParaRPr lang="zh-CN" altLang="en-US"/>
          </a:p>
        </p:txBody>
      </p:sp>
      <p:sp>
        <p:nvSpPr>
          <p:cNvPr id="4" name="Text Box 3"/>
          <p:cNvSpPr txBox="1"/>
          <p:nvPr/>
        </p:nvSpPr>
        <p:spPr>
          <a:xfrm>
            <a:off x="1701165" y="6489700"/>
            <a:ext cx="93268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https://developer.download.nvidia.cn/CUDA/training/register_spilling.pdf</a:t>
            </a:r>
            <a:endParaRPr lang="en-US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板块中的线程数量过少：延迟隐藏（</a:t>
            </a:r>
            <a:r>
              <a:rPr lang="en-US" altLang="zh-CN"/>
              <a:t>latency hiding</a:t>
            </a:r>
            <a:r>
              <a:rPr lang="zh-CN" altLang="en-US"/>
              <a:t>）失效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我们说过，每个</a:t>
            </a:r>
            <a:r>
              <a:rPr lang="en-US" altLang="zh-CN"/>
              <a:t> SM </a:t>
            </a:r>
            <a:r>
              <a:rPr lang="zh-CN" altLang="en-US"/>
              <a:t>一次只能执行板块中的一个线程组（</a:t>
            </a:r>
            <a:r>
              <a:rPr lang="en-US" altLang="zh-CN"/>
              <a:t>warp</a:t>
            </a:r>
            <a:r>
              <a:rPr lang="zh-CN" altLang="en-US"/>
              <a:t>），也就是</a:t>
            </a:r>
            <a:r>
              <a:rPr lang="en-US" altLang="zh-CN">
                <a:sym typeface="+mn-ea"/>
              </a:rPr>
              <a:t>32</a:t>
            </a:r>
            <a:r>
              <a:rPr lang="zh-CN" altLang="en-US">
                <a:sym typeface="+mn-ea"/>
              </a:rPr>
              <a:t>个线程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而当线程组陷入内存等待时，可以切换到另一个线程，继续计算，这样一个</a:t>
            </a:r>
            <a:r>
              <a:rPr lang="en-US" altLang="zh-CN"/>
              <a:t> warp </a:t>
            </a:r>
            <a:r>
              <a:rPr lang="zh-CN" altLang="en-US"/>
              <a:t>的内存延迟就被另一个</a:t>
            </a:r>
            <a:r>
              <a:rPr lang="en-US" altLang="zh-CN"/>
              <a:t> warp </a:t>
            </a:r>
            <a:r>
              <a:rPr lang="zh-CN" altLang="en-US"/>
              <a:t>的计算延迟给隐藏起来了。因此，如果线程数量太少的话，就无法通过在多个</a:t>
            </a:r>
            <a:r>
              <a:rPr lang="en-US" altLang="zh-CN"/>
              <a:t> warp </a:t>
            </a:r>
            <a:r>
              <a:rPr lang="zh-CN" altLang="en-US"/>
              <a:t>之间调度来隐藏内存等待的延迟，从而低效。</a:t>
            </a:r>
            <a:endParaRPr lang="zh-CN" altLang="en-US"/>
          </a:p>
          <a:p>
            <a:r>
              <a:rPr lang="zh-CN" altLang="en-US"/>
              <a:t>此外，最好让</a:t>
            </a:r>
            <a:r>
              <a:rPr lang="zh-CN" altLang="en-US">
                <a:sym typeface="+mn-ea"/>
              </a:rPr>
              <a:t>板块中的线程数量（</a:t>
            </a:r>
            <a:r>
              <a:rPr lang="en-US" altLang="zh-CN">
                <a:sym typeface="+mn-ea"/>
              </a:rPr>
              <a:t>blockDim</a:t>
            </a:r>
            <a:r>
              <a:rPr lang="zh-CN" altLang="en-US">
                <a:sym typeface="+mn-ea"/>
              </a:rPr>
              <a:t>）为</a:t>
            </a:r>
            <a:r>
              <a:rPr lang="en-US" altLang="zh-CN">
                <a:sym typeface="+mn-ea"/>
              </a:rPr>
              <a:t>32</a:t>
            </a:r>
            <a:r>
              <a:rPr lang="zh-CN" altLang="en-US">
                <a:sym typeface="+mn-ea"/>
              </a:rPr>
              <a:t>的整数倍，否则假如是</a:t>
            </a:r>
            <a:r>
              <a:rPr lang="en-US" altLang="zh-CN">
                <a:sym typeface="+mn-ea"/>
              </a:rPr>
              <a:t> 33 </a:t>
            </a:r>
            <a:r>
              <a:rPr lang="zh-CN" altLang="en-US">
                <a:sym typeface="+mn-ea"/>
              </a:rPr>
              <a:t>个线程的话，那还是需要启动两个</a:t>
            </a:r>
            <a:r>
              <a:rPr lang="en-US" altLang="zh-CN">
                <a:sym typeface="+mn-ea"/>
              </a:rPr>
              <a:t> warp</a:t>
            </a:r>
            <a:r>
              <a:rPr lang="zh-CN" altLang="en-US">
                <a:sym typeface="+mn-ea"/>
              </a:rPr>
              <a:t>，其中第二个</a:t>
            </a:r>
            <a:r>
              <a:rPr lang="en-US" altLang="zh-CN">
                <a:sym typeface="+mn-ea"/>
              </a:rPr>
              <a:t> warp </a:t>
            </a:r>
            <a:r>
              <a:rPr lang="zh-CN" altLang="en-US">
                <a:sym typeface="+mn-ea"/>
              </a:rPr>
              <a:t>只有一个线程是有效的，非常浪费。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结论：对于使用寄存器较少、访存为主的核函数（例如矢量加法），使用大</a:t>
            </a:r>
            <a:r>
              <a:rPr lang="en-US" altLang="zh-CN">
                <a:sym typeface="+mn-ea"/>
              </a:rPr>
              <a:t> blockDim </a:t>
            </a:r>
            <a:r>
              <a:rPr lang="zh-CN" altLang="en-US">
                <a:sym typeface="+mn-ea"/>
              </a:rPr>
              <a:t>为宜。反之（例如光线追踪）使用小</a:t>
            </a:r>
            <a:r>
              <a:rPr lang="en-US" altLang="zh-CN">
                <a:sym typeface="+mn-ea"/>
              </a:rPr>
              <a:t> blockDim</a:t>
            </a:r>
            <a:r>
              <a:rPr lang="zh-CN" altLang="en-US">
                <a:sym typeface="+mn-ea"/>
              </a:rPr>
              <a:t>，但也不宜太小。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4905" y="13970"/>
            <a:ext cx="5967095" cy="68440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经典案例：矩阵转置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为什么需要多维？直接手动求模运算获取</a:t>
            </a:r>
            <a:r>
              <a:rPr lang="en-US" altLang="zh-CN"/>
              <a:t> x</a:t>
            </a:r>
            <a:r>
              <a:rPr lang="zh-CN" altLang="en-US"/>
              <a:t>，</a:t>
            </a:r>
            <a:r>
              <a:rPr lang="en-US" altLang="zh-CN"/>
              <a:t>y </a:t>
            </a:r>
            <a:r>
              <a:rPr lang="zh-CN" altLang="en-US"/>
              <a:t>坐标不行吗？看右边这个例子。</a:t>
            </a:r>
            <a:endParaRPr lang="zh-CN" altLang="en-US"/>
          </a:p>
          <a:p>
            <a:r>
              <a:rPr lang="zh-CN" altLang="en-US"/>
              <a:t>回顾一下：我们</a:t>
            </a:r>
            <a:r>
              <a:rPr lang="zh-CN" altLang="en-US">
                <a:sym typeface="+mn-ea"/>
              </a:rPr>
              <a:t>第七课讲过，</a:t>
            </a:r>
            <a:r>
              <a:rPr lang="en-US" altLang="zh-CN">
                <a:sym typeface="+mn-ea"/>
              </a:rPr>
              <a:t>CPU </a:t>
            </a:r>
            <a:r>
              <a:rPr lang="zh-CN" altLang="en-US">
                <a:sym typeface="+mn-ea"/>
              </a:rPr>
              <a:t>上</a:t>
            </a:r>
            <a:r>
              <a:rPr lang="zh-CN" altLang="en-US">
                <a:sym typeface="+mn-ea"/>
              </a:rPr>
              <a:t>的并行</a:t>
            </a:r>
            <a:r>
              <a:rPr lang="en-US" altLang="zh-CN">
                <a:sym typeface="+mn-ea"/>
              </a:rPr>
              <a:t> for</a:t>
            </a:r>
            <a:r>
              <a:rPr lang="zh-CN" altLang="en-US">
                <a:sym typeface="+mn-ea"/>
              </a:rPr>
              <a:t>，通常</a:t>
            </a:r>
            <a:r>
              <a:rPr lang="zh-CN" altLang="en-US">
                <a:sym typeface="+mn-ea"/>
              </a:rPr>
              <a:t>会做循环分块提升缓存局域性。但是如果我们是传统的两层的</a:t>
            </a:r>
            <a:r>
              <a:rPr lang="en-US" altLang="zh-CN">
                <a:sym typeface="+mn-ea"/>
              </a:rPr>
              <a:t> for </a:t>
            </a:r>
            <a:r>
              <a:rPr lang="zh-CN" altLang="en-US">
                <a:sym typeface="+mn-ea"/>
              </a:rPr>
              <a:t>循环就低效了，对于矩阵转置这种需要</a:t>
            </a:r>
            <a:r>
              <a:rPr lang="en-US" altLang="zh-CN">
                <a:sym typeface="+mn-ea"/>
              </a:rPr>
              <a:t> y </a:t>
            </a:r>
            <a:r>
              <a:rPr lang="zh-CN" altLang="en-US">
                <a:sym typeface="+mn-ea"/>
              </a:rPr>
              <a:t>方向非连续访问而言，循环分块会带来很大提升。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所以该怎么做才能让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也循环分块呢？</a:t>
            </a:r>
            <a:endParaRPr lang="zh-CN" altLang="en-US"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0" y="0"/>
            <a:ext cx="59817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第七课（访存优化）的录播可以看这里：</a:t>
            </a:r>
            <a:r>
              <a:rPr lang="en-US">
                <a:solidFill>
                  <a:schemeClr val="bg1">
                    <a:lumMod val="65000"/>
                  </a:schemeClr>
                </a:solidFill>
              </a:rPr>
              <a:t>BV1gu41117bW</a:t>
            </a:r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169150" y="594995"/>
            <a:ext cx="1369695" cy="366395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6034405"/>
            <a:ext cx="3162300" cy="4476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同时定义在</a:t>
            </a:r>
            <a:r>
              <a:rPr lang="en-US" altLang="zh-CN"/>
              <a:t> CPU </a:t>
            </a:r>
            <a:r>
              <a:rPr lang="zh-CN" altLang="en-US"/>
              <a:t>和</a:t>
            </a:r>
            <a:r>
              <a:rPr lang="en-US" altLang="zh-CN"/>
              <a:t> GPU 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通过</a:t>
            </a:r>
            <a:r>
              <a:rPr lang="en-US" altLang="zh-CN">
                <a:sym typeface="+mn-ea"/>
              </a:rPr>
              <a:t> __host__ __device__ </a:t>
            </a:r>
            <a:r>
              <a:rPr lang="zh-CN" altLang="en-US">
                <a:sym typeface="+mn-ea"/>
              </a:rPr>
              <a:t>这样的双重修饰符，可以把函数同时定义在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上，</a:t>
            </a:r>
            <a:r>
              <a:rPr lang="zh-CN" altLang="en-US"/>
              <a:t>这样</a:t>
            </a:r>
            <a:r>
              <a:rPr lang="en-US" altLang="zh-CN"/>
              <a:t> CPU </a:t>
            </a:r>
            <a:r>
              <a:rPr lang="zh-CN" altLang="en-US"/>
              <a:t>和</a:t>
            </a:r>
            <a:r>
              <a:rPr lang="en-US" altLang="zh-CN"/>
              <a:t> GPU </a:t>
            </a:r>
            <a:r>
              <a:rPr lang="zh-CN" altLang="en-US"/>
              <a:t>都可以调用。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00470" y="1858010"/>
            <a:ext cx="4543425" cy="42862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697980" y="3070225"/>
            <a:ext cx="207835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经典案例：矩阵转置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很简单，只需要使用二维的</a:t>
            </a:r>
            <a:r>
              <a:rPr lang="en-US" altLang="zh-CN"/>
              <a:t> blockDim </a:t>
            </a:r>
            <a:r>
              <a:rPr lang="zh-CN" altLang="en-US"/>
              <a:t>和</a:t>
            </a:r>
            <a:r>
              <a:rPr lang="en-US" altLang="zh-CN"/>
              <a:t> gridDim</a:t>
            </a:r>
            <a:r>
              <a:rPr lang="zh-CN" altLang="en-US"/>
              <a:t>，然后在核函数里分别计算</a:t>
            </a:r>
            <a:r>
              <a:rPr lang="en-US" altLang="zh-CN"/>
              <a:t> x </a:t>
            </a:r>
            <a:r>
              <a:rPr lang="zh-CN" altLang="en-US"/>
              <a:t>和</a:t>
            </a:r>
            <a:r>
              <a:rPr lang="en-US" altLang="zh-CN"/>
              <a:t> y </a:t>
            </a:r>
            <a:r>
              <a:rPr lang="zh-CN" altLang="en-US"/>
              <a:t>的扁平化线程编号就行了！他会自动变成</a:t>
            </a:r>
            <a:r>
              <a:rPr lang="en-US" altLang="zh-CN"/>
              <a:t> </a:t>
            </a:r>
            <a:r>
              <a:rPr lang="zh-CN" altLang="en-US"/>
              <a:t>循环分块一样的效果，有利于缓存局域性。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顺便一提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Taichi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没有用多维的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blockDim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，他统一用一维的网格跨步循环来扁平化高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维循环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，这就是为什么我们用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Taichi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for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处理二维、三维数据的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stencil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时会比较低效。因为他们根本就不考虑循环分块的！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065" y="-15875"/>
            <a:ext cx="6210935" cy="68738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6309360"/>
            <a:ext cx="3095625" cy="44767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964680" y="361950"/>
            <a:ext cx="3295015" cy="436880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0" y="0"/>
            <a:ext cx="59817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胡渊鸣的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>
                <a:solidFill>
                  <a:schemeClr val="bg1">
                    <a:lumMod val="65000"/>
                  </a:schemeClr>
                </a:solidFill>
              </a:rPr>
              <a:t>Taichi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编程语言：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github.com/taichi-dev/taichi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使用共享内存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60170"/>
            <a:ext cx="11071860" cy="4351655"/>
          </a:xfrm>
        </p:spPr>
        <p:txBody>
          <a:bodyPr>
            <a:normAutofit lnSpcReduction="10000"/>
          </a:bodyPr>
          <a:p>
            <a:r>
              <a:rPr lang="zh-CN" altLang="en-US"/>
              <a:t>刚刚那样的话对</a:t>
            </a:r>
            <a:r>
              <a:rPr lang="en-US" altLang="zh-CN"/>
              <a:t> in </a:t>
            </a:r>
            <a:r>
              <a:rPr lang="zh-CN" altLang="en-US"/>
              <a:t>的读取是存在跨步的，而</a:t>
            </a:r>
            <a:r>
              <a:rPr lang="en-US" altLang="zh-CN"/>
              <a:t> GPU </a:t>
            </a:r>
            <a:r>
              <a:rPr lang="zh-CN" altLang="en-US"/>
              <a:t>喜欢连续的顺序读取，这样跨步就不高效了。</a:t>
            </a:r>
            <a:endParaRPr lang="zh-CN" altLang="en-US"/>
          </a:p>
          <a:p>
            <a:r>
              <a:rPr lang="zh-CN" altLang="en-US"/>
              <a:t>但是因为我们的目的是做矩阵转置，无论是</a:t>
            </a:r>
            <a:r>
              <a:rPr lang="en-US" altLang="zh-CN"/>
              <a:t> in </a:t>
            </a:r>
            <a:r>
              <a:rPr lang="zh-CN" altLang="en-US"/>
              <a:t>还是</a:t>
            </a:r>
            <a:r>
              <a:rPr lang="en-US" altLang="zh-CN"/>
              <a:t> out </a:t>
            </a:r>
            <a:r>
              <a:rPr lang="zh-CN" altLang="en-US"/>
              <a:t>必然有一个是需要跨步的，怎么办？</a:t>
            </a:r>
            <a:endParaRPr lang="zh-CN" altLang="en-US"/>
          </a:p>
          <a:p>
            <a:r>
              <a:rPr lang="zh-CN" altLang="en-US"/>
              <a:t>因此可以先通过把</a:t>
            </a:r>
            <a:r>
              <a:rPr lang="en-US" altLang="zh-CN"/>
              <a:t> in </a:t>
            </a:r>
            <a:r>
              <a:rPr lang="zh-CN" altLang="en-US"/>
              <a:t>分块，按块跨步地读，而块内部则仍是连续地读</a:t>
            </a:r>
            <a:r>
              <a:rPr lang="en-US" altLang="zh-CN"/>
              <a:t>——</a:t>
            </a:r>
            <a:r>
              <a:rPr lang="zh-CN" altLang="en-US"/>
              <a:t>从低效全局的内存读到高效的共享内存中，然后在共享内存中跨步地读，连续地写到</a:t>
            </a:r>
            <a:r>
              <a:rPr lang="en-US" altLang="zh-CN"/>
              <a:t> out </a:t>
            </a:r>
            <a:r>
              <a:rPr lang="zh-CN" altLang="en-US"/>
              <a:t>指向的低效的全局内存中。</a:t>
            </a:r>
            <a:endParaRPr lang="zh-CN" altLang="en-US"/>
          </a:p>
          <a:p>
            <a:r>
              <a:rPr lang="zh-CN" altLang="en-US"/>
              <a:t>这样跨步的开销就开在高效的共享内存上，而不是低效的全局内存上，因此会变快。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270760" y="3925570"/>
            <a:ext cx="7650480" cy="293243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2703195" y="5391785"/>
            <a:ext cx="423164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620" y="664845"/>
            <a:ext cx="3048000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共享内存：什么是区块（</a:t>
            </a:r>
            <a:r>
              <a:rPr lang="en-US" altLang="zh-CN"/>
              <a:t>bank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68400"/>
            <a:ext cx="11107420" cy="4351655"/>
          </a:xfrm>
        </p:spPr>
        <p:txBody>
          <a:bodyPr>
            <a:normAutofit lnSpcReduction="20000"/>
          </a:bodyPr>
          <a:p>
            <a:r>
              <a:rPr lang="en-US" altLang="zh-CN">
                <a:sym typeface="+mn-ea"/>
              </a:rPr>
              <a:t>GPU </a:t>
            </a:r>
            <a:r>
              <a:rPr lang="zh-CN" altLang="en-US">
                <a:sym typeface="+mn-ea"/>
              </a:rPr>
              <a:t>的共享内存，实际上是</a:t>
            </a:r>
            <a:r>
              <a:rPr lang="en-US" altLang="zh-CN">
                <a:sym typeface="+mn-ea"/>
              </a:rPr>
              <a:t> 32 </a:t>
            </a:r>
            <a:r>
              <a:rPr lang="zh-CN" altLang="en-US">
                <a:sym typeface="+mn-ea"/>
              </a:rPr>
              <a:t>块内存条通过并联组成的（有点类似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的双通道内存条）。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每个</a:t>
            </a:r>
            <a:r>
              <a:rPr lang="en-US" altLang="zh-CN">
                <a:sym typeface="+mn-ea"/>
              </a:rPr>
              <a:t> bank </a:t>
            </a:r>
            <a:r>
              <a:rPr lang="zh-CN" altLang="en-US">
                <a:sym typeface="+mn-ea"/>
              </a:rPr>
              <a:t>都可以独立地访问，他们每个时钟周期都可以读取一个</a:t>
            </a:r>
            <a:r>
              <a:rPr lang="en-US" altLang="zh-CN">
                <a:sym typeface="+mn-ea"/>
              </a:rPr>
              <a:t> int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然后，他们把地址空间分为</a:t>
            </a:r>
            <a:r>
              <a:rPr lang="en-US" altLang="zh-CN">
                <a:sym typeface="+mn-ea"/>
              </a:rPr>
              <a:t> 32 </a:t>
            </a:r>
            <a:r>
              <a:rPr lang="zh-CN" altLang="en-US">
                <a:sym typeface="+mn-ea"/>
              </a:rPr>
              <a:t>分，第</a:t>
            </a:r>
            <a:r>
              <a:rPr lang="en-US" altLang="zh-CN">
                <a:sym typeface="+mn-ea"/>
              </a:rPr>
              <a:t> i </a:t>
            </a:r>
            <a:r>
              <a:rPr lang="zh-CN" altLang="en-US">
                <a:sym typeface="+mn-ea"/>
              </a:rPr>
              <a:t>根内存条，负责</a:t>
            </a:r>
            <a:r>
              <a:rPr lang="en-US" altLang="zh-CN">
                <a:sym typeface="+mn-ea"/>
              </a:rPr>
              <a:t> addr % 32 == i </a:t>
            </a:r>
            <a:r>
              <a:rPr lang="zh-CN" altLang="en-US">
                <a:sym typeface="+mn-ea"/>
              </a:rPr>
              <a:t>的那几个</a:t>
            </a:r>
            <a:r>
              <a:rPr lang="en-US" altLang="zh-CN">
                <a:sym typeface="+mn-ea"/>
              </a:rPr>
              <a:t> int </a:t>
            </a:r>
            <a:r>
              <a:rPr lang="zh-CN" altLang="en-US">
                <a:sym typeface="+mn-ea"/>
              </a:rPr>
              <a:t>的存储。这样交错存储，可以保证随机访问时，访存能够尽量分摊到</a:t>
            </a:r>
            <a:r>
              <a:rPr lang="en-US" altLang="zh-CN">
                <a:sym typeface="+mn-ea"/>
              </a:rPr>
              <a:t> 32 </a:t>
            </a:r>
            <a:r>
              <a:rPr lang="zh-CN" altLang="en-US">
                <a:sym typeface="+mn-ea"/>
              </a:rPr>
              <a:t>个区块，这样速度就提升了</a:t>
            </a:r>
            <a:r>
              <a:rPr lang="en-US" altLang="zh-CN">
                <a:sym typeface="+mn-ea"/>
              </a:rPr>
              <a:t> 32 </a:t>
            </a:r>
            <a:r>
              <a:rPr lang="zh-CN" altLang="en-US">
                <a:sym typeface="+mn-ea"/>
              </a:rPr>
              <a:t>倍。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比如：</a:t>
            </a:r>
            <a:r>
              <a:rPr lang="en-US" altLang="zh-CN">
                <a:sym typeface="+mn-ea"/>
              </a:rPr>
              <a:t>__shared__ int arr[1024];</a:t>
            </a:r>
            <a:endParaRPr lang="en-US" altLang="zh-CN"/>
          </a:p>
          <a:p>
            <a:r>
              <a:rPr lang="zh-CN" altLang="en-US">
                <a:sym typeface="+mn-ea"/>
              </a:rPr>
              <a:t>那么</a:t>
            </a:r>
            <a:r>
              <a:rPr lang="en-US" altLang="zh-CN">
                <a:sym typeface="+mn-ea"/>
              </a:rPr>
              <a:t> arr[0] </a:t>
            </a:r>
            <a:r>
              <a:rPr lang="zh-CN" altLang="en-US">
                <a:sym typeface="+mn-ea"/>
              </a:rPr>
              <a:t>是存储在</a:t>
            </a:r>
            <a:r>
              <a:rPr lang="en-US" altLang="zh-CN">
                <a:sym typeface="+mn-ea"/>
              </a:rPr>
              <a:t> bank 0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arr[1] 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bank 1……arr[32] </a:t>
            </a:r>
            <a:r>
              <a:rPr lang="zh-CN" altLang="en-US">
                <a:sym typeface="+mn-ea"/>
              </a:rPr>
              <a:t>又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bank 0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arr[33] </a:t>
            </a:r>
            <a:r>
              <a:rPr lang="zh-CN" altLang="en-US">
                <a:sym typeface="+mn-ea"/>
              </a:rPr>
              <a:t>又是</a:t>
            </a:r>
            <a:r>
              <a:rPr lang="en-US" altLang="zh-CN">
                <a:sym typeface="+mn-ea"/>
              </a:rPr>
              <a:t> bank 1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075180" y="4150995"/>
            <a:ext cx="8277225" cy="2707005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区块冲突（</a:t>
            </a:r>
            <a:r>
              <a:rPr lang="en-US" altLang="zh-CN"/>
              <a:t>bank conflict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7226300" cy="4351655"/>
          </a:xfrm>
        </p:spPr>
        <p:txBody>
          <a:bodyPr/>
          <a:p>
            <a:r>
              <a:rPr lang="zh-CN" altLang="en-US"/>
              <a:t>然而这种设计有一个问题，那就是如果多个线程同时访问到了同一个</a:t>
            </a:r>
            <a:r>
              <a:rPr lang="en-US" altLang="zh-CN"/>
              <a:t> bank </a:t>
            </a:r>
            <a:r>
              <a:rPr lang="zh-CN" altLang="en-US"/>
              <a:t>的话，就需要排队。比如右图，线程</a:t>
            </a:r>
            <a:r>
              <a:rPr lang="en-US" altLang="zh-CN"/>
              <a:t>0-3</a:t>
            </a:r>
            <a:r>
              <a:rPr lang="zh-CN" altLang="en-US"/>
              <a:t>同时访问了</a:t>
            </a:r>
            <a:r>
              <a:rPr lang="en-US" altLang="zh-CN"/>
              <a:t> bank 0</a:t>
            </a:r>
            <a:r>
              <a:rPr lang="zh-CN" altLang="en-US"/>
              <a:t>，但是同一个</a:t>
            </a:r>
            <a:r>
              <a:rPr lang="en-US" altLang="zh-CN"/>
              <a:t> bank </a:t>
            </a:r>
            <a:r>
              <a:rPr lang="zh-CN" altLang="en-US"/>
              <a:t>是需要排队，也就是串行访问的，所以线程</a:t>
            </a:r>
            <a:r>
              <a:rPr lang="en-US" altLang="zh-CN"/>
              <a:t>0-3</a:t>
            </a:r>
            <a:r>
              <a:rPr lang="zh-CN" altLang="en-US"/>
              <a:t>实际上没有真正并行起来，慢了</a:t>
            </a:r>
            <a:r>
              <a:rPr lang="en-US" altLang="zh-CN"/>
              <a:t>4</a:t>
            </a:r>
            <a:r>
              <a:rPr lang="zh-CN" altLang="en-US"/>
              <a:t>倍！</a:t>
            </a:r>
            <a:endParaRPr lang="zh-CN" altLang="en-US"/>
          </a:p>
          <a:p>
            <a:r>
              <a:rPr lang="zh-CN" altLang="en-US"/>
              <a:t>那可能你觉得好像没什么问题，反正一般不会让两个线程访问</a:t>
            </a:r>
            <a:r>
              <a:rPr lang="en-US" altLang="zh-CN"/>
              <a:t> __shared__ </a:t>
            </a:r>
            <a:r>
              <a:rPr lang="zh-CN" altLang="en-US"/>
              <a:t>数组的同一个元素嘛！但是别忘了，刚刚说了</a:t>
            </a:r>
            <a:r>
              <a:rPr lang="en-US" altLang="zh-CN"/>
              <a:t> bank </a:t>
            </a:r>
            <a:r>
              <a:rPr lang="zh-CN" altLang="en-US"/>
              <a:t>是按照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addr % 32 </a:t>
            </a:r>
            <a:r>
              <a:rPr lang="zh-CN" altLang="en-US">
                <a:sym typeface="+mn-ea"/>
              </a:rPr>
              <a:t>来划分的，也就是说</a:t>
            </a:r>
            <a:r>
              <a:rPr lang="en-US" altLang="zh-CN">
                <a:sym typeface="+mn-ea"/>
              </a:rPr>
              <a:t> arr[0]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arr[32] </a:t>
            </a:r>
            <a:r>
              <a:rPr lang="zh-CN" altLang="en-US">
                <a:sym typeface="+mn-ea"/>
              </a:rPr>
              <a:t>是同属于</a:t>
            </a:r>
            <a:r>
              <a:rPr lang="en-US" altLang="zh-CN">
                <a:sym typeface="+mn-ea"/>
              </a:rPr>
              <a:t> bank 0 </a:t>
            </a:r>
            <a:r>
              <a:rPr lang="zh-CN" altLang="en-US">
                <a:sym typeface="+mn-ea"/>
              </a:rPr>
              <a:t>的，如果两个线程同时访问了</a:t>
            </a:r>
            <a:r>
              <a:rPr lang="en-US" altLang="zh-CN">
                <a:sym typeface="+mn-ea"/>
              </a:rPr>
              <a:t> arr[0]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arr[32] </a:t>
            </a:r>
            <a:r>
              <a:rPr lang="zh-CN" altLang="en-US">
                <a:sym typeface="+mn-ea"/>
              </a:rPr>
              <a:t>就会出现</a:t>
            </a:r>
            <a:r>
              <a:rPr lang="en-US" altLang="zh-CN">
                <a:sym typeface="+mn-ea"/>
              </a:rPr>
              <a:t> bank conflict </a:t>
            </a:r>
            <a:r>
              <a:rPr lang="zh-CN" altLang="en-US">
                <a:sym typeface="+mn-ea"/>
              </a:rPr>
              <a:t>导致必须排队影响性能！</a:t>
            </a:r>
            <a:endParaRPr lang="zh-CN" altLang="en-US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8554720" y="3638550"/>
            <a:ext cx="3209925" cy="3219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6925" y="368300"/>
            <a:ext cx="3486150" cy="3019425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8717280" y="0"/>
            <a:ext cx="2885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没有冲突，</a:t>
            </a:r>
            <a:r>
              <a:rPr lang="zh-CN" altLang="en-US"/>
              <a:t>并行访问</a:t>
            </a:r>
            <a:r>
              <a:rPr lang="en-US" altLang="zh-CN"/>
              <a:t>↓</a:t>
            </a:r>
            <a:endParaRPr lang="en-US" altLang="zh-CN"/>
          </a:p>
        </p:txBody>
      </p:sp>
      <p:sp>
        <p:nvSpPr>
          <p:cNvPr id="11" name="Text Box 10"/>
          <p:cNvSpPr txBox="1"/>
          <p:nvPr/>
        </p:nvSpPr>
        <p:spPr>
          <a:xfrm>
            <a:off x="8667750" y="3270250"/>
            <a:ext cx="2885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出现冲突，</a:t>
            </a:r>
            <a:r>
              <a:rPr lang="zh-CN" altLang="en-US"/>
              <a:t>串行访问</a:t>
            </a:r>
            <a:r>
              <a:rPr lang="en-US" altLang="zh-CN"/>
              <a:t>↓</a:t>
            </a:r>
            <a:endParaRPr lang="en-US" altLang="zh-CN"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回到矩阵转置的案例：如何解决区块冲突？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95" y="1825625"/>
            <a:ext cx="12142470" cy="4351655"/>
          </a:xfrm>
        </p:spPr>
        <p:txBody>
          <a:bodyPr/>
          <a:p>
            <a:r>
              <a:rPr lang="zh-CN" altLang="en-US"/>
              <a:t>而刚刚那个矩阵转置的例子，</a:t>
            </a:r>
            <a:r>
              <a:rPr lang="zh-CN" altLang="en-US">
                <a:sym typeface="+mn-ea"/>
              </a:rPr>
              <a:t>这里的</a:t>
            </a:r>
            <a:r>
              <a:rPr lang="en-US" altLang="zh-CN">
                <a:sym typeface="+mn-ea"/>
              </a:rPr>
              <a:t> blockSize 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32</a:t>
            </a:r>
            <a:r>
              <a:rPr lang="zh-CN" altLang="en-US">
                <a:sym typeface="+mn-ea"/>
              </a:rPr>
              <a:t>。</a:t>
            </a:r>
            <a:r>
              <a:rPr lang="zh-CN" altLang="en-US"/>
              <a:t>可以看到第一个对</a:t>
            </a:r>
            <a:r>
              <a:rPr lang="en-US" altLang="zh-CN"/>
              <a:t> tmp </a:t>
            </a:r>
            <a:r>
              <a:rPr lang="zh-CN" altLang="en-US"/>
              <a:t>的访问是没冲突的。</a:t>
            </a:r>
            <a:endParaRPr lang="zh-CN" altLang="en-US"/>
          </a:p>
          <a:p>
            <a:r>
              <a:rPr lang="zh-CN" altLang="en-US"/>
              <a:t>而分析一下第二个对</a:t>
            </a:r>
            <a:r>
              <a:rPr lang="en-US" altLang="zh-CN"/>
              <a:t> tmp </a:t>
            </a:r>
            <a:r>
              <a:rPr lang="zh-CN" altLang="en-US"/>
              <a:t>的访问：</a:t>
            </a:r>
            <a:r>
              <a:rPr lang="en-US" altLang="zh-CN"/>
              <a:t>threadIdx=(0,0) </a:t>
            </a:r>
            <a:r>
              <a:rPr lang="zh-CN" altLang="en-US"/>
              <a:t>的</a:t>
            </a:r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会访问</a:t>
            </a:r>
            <a:r>
              <a:rPr lang="en-US" altLang="zh-CN">
                <a:sym typeface="+mn-ea"/>
              </a:rPr>
              <a:t> tmp[0]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位于</a:t>
            </a:r>
            <a:r>
              <a:rPr lang="en-US" altLang="zh-CN">
                <a:sym typeface="+mn-ea"/>
              </a:rPr>
              <a:t> bank 0</a:t>
            </a:r>
            <a:r>
              <a:rPr lang="zh-CN" altLang="en-US">
                <a:sym typeface="+mn-ea"/>
              </a:rPr>
              <a:t>；</a:t>
            </a:r>
            <a:r>
              <a:rPr lang="en-US" altLang="zh-CN">
                <a:sym typeface="+mn-ea"/>
              </a:rPr>
              <a:t>threadIdx=(0,1) </a:t>
            </a:r>
            <a:r>
              <a:rPr lang="zh-CN" altLang="en-US">
                <a:sym typeface="+mn-ea"/>
              </a:rPr>
              <a:t>的</a:t>
            </a:r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 1 </a:t>
            </a:r>
            <a:r>
              <a:rPr lang="zh-CN" altLang="en-US">
                <a:sym typeface="+mn-ea"/>
              </a:rPr>
              <a:t>会访问</a:t>
            </a:r>
            <a:r>
              <a:rPr lang="en-US" altLang="zh-CN">
                <a:sym typeface="+mn-ea"/>
              </a:rPr>
              <a:t> tmp[32] </a:t>
            </a:r>
            <a:r>
              <a:rPr lang="zh-CN" altLang="en-US">
                <a:sym typeface="+mn-ea"/>
              </a:rPr>
              <a:t>也位于</a:t>
            </a:r>
            <a:r>
              <a:rPr lang="en-US" altLang="zh-CN">
                <a:sym typeface="+mn-ea"/>
              </a:rPr>
              <a:t> bank 0</a:t>
            </a:r>
            <a:r>
              <a:rPr lang="zh-CN" altLang="en-US">
                <a:sym typeface="+mn-ea"/>
              </a:rPr>
              <a:t>；</a:t>
            </a:r>
            <a:r>
              <a:rPr lang="en-US" altLang="zh-CN">
                <a:sym typeface="+mn-ea"/>
              </a:rPr>
              <a:t>threadIdx=(0,1) </a:t>
            </a:r>
            <a:r>
              <a:rPr lang="zh-CN" altLang="en-US">
                <a:sym typeface="+mn-ea"/>
              </a:rPr>
              <a:t>的线程</a:t>
            </a:r>
            <a:r>
              <a:rPr lang="en-US" altLang="zh-CN">
                <a:sym typeface="+mn-ea"/>
              </a:rPr>
              <a:t> 2 </a:t>
            </a:r>
            <a:r>
              <a:rPr lang="zh-CN" altLang="en-US">
                <a:sym typeface="+mn-ea"/>
              </a:rPr>
              <a:t>会访问</a:t>
            </a:r>
            <a:r>
              <a:rPr lang="en-US" altLang="zh-CN">
                <a:sym typeface="+mn-ea"/>
              </a:rPr>
              <a:t> tmp[64] </a:t>
            </a:r>
            <a:r>
              <a:rPr lang="zh-CN" altLang="en-US">
                <a:sym typeface="+mn-ea"/>
              </a:rPr>
              <a:t>也位于</a:t>
            </a:r>
            <a:r>
              <a:rPr lang="en-US" altLang="zh-CN">
                <a:sym typeface="+mn-ea"/>
              </a:rPr>
              <a:t> bank 0……</a:t>
            </a:r>
            <a:r>
              <a:rPr lang="zh-CN" altLang="en-US">
                <a:sym typeface="+mn-ea"/>
              </a:rPr>
              <a:t>也就是说，同一个</a:t>
            </a:r>
            <a:r>
              <a:rPr lang="en-US" altLang="zh-CN">
                <a:sym typeface="+mn-ea"/>
              </a:rPr>
              <a:t> warp </a:t>
            </a:r>
            <a:r>
              <a:rPr lang="zh-CN" altLang="en-US">
                <a:sym typeface="+mn-ea"/>
              </a:rPr>
              <a:t>的所有线程都在访问</a:t>
            </a:r>
            <a:r>
              <a:rPr lang="en-US" altLang="zh-CN">
                <a:sym typeface="+mn-ea"/>
              </a:rPr>
              <a:t> bank 0</a:t>
            </a:r>
            <a:r>
              <a:rPr lang="zh-CN" altLang="en-US">
                <a:sym typeface="+mn-ea"/>
              </a:rPr>
              <a:t>！这导致读取无法并行，必须串行排队，从而（单看共享内存的效率）会变慢</a:t>
            </a:r>
            <a:r>
              <a:rPr lang="en-US" altLang="zh-CN">
                <a:sym typeface="+mn-ea"/>
              </a:rPr>
              <a:t> 32 </a:t>
            </a:r>
            <a:r>
              <a:rPr lang="zh-CN" altLang="en-US">
                <a:sym typeface="+mn-ea"/>
              </a:rPr>
              <a:t>倍。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（不过据说最新架构中好像把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bank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数降低到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16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个，也就是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half-warp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了）</a:t>
            </a:r>
            <a:endParaRPr lang="en-US" altLang="zh-CN">
              <a:sym typeface="+mn-ea"/>
            </a:endParaRPr>
          </a:p>
          <a:p>
            <a:endParaRPr lang="zh-CN" altLang="en-US">
              <a:sym typeface="+mn-ea"/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244215" y="4265930"/>
            <a:ext cx="6761480" cy="259207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5299710" y="6619240"/>
            <a:ext cx="398462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120" y="1299845"/>
            <a:ext cx="3048000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934970" y="4308475"/>
            <a:ext cx="6773545" cy="2549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故意把二维数组的跨步从</a:t>
            </a:r>
            <a:r>
              <a:rPr lang="en-US" altLang="zh-CN"/>
              <a:t> 32 </a:t>
            </a:r>
            <a:r>
              <a:rPr lang="zh-CN" altLang="en-US"/>
              <a:t>调为</a:t>
            </a:r>
            <a:r>
              <a:rPr lang="en-US" altLang="zh-CN"/>
              <a:t> 33</a:t>
            </a:r>
            <a:r>
              <a:rPr lang="zh-CN" altLang="en-US"/>
              <a:t>：解决区块冲突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1790" y="1825625"/>
            <a:ext cx="11643360" cy="4351655"/>
          </a:xfrm>
        </p:spPr>
        <p:txBody>
          <a:bodyPr/>
          <a:p>
            <a:r>
              <a:rPr lang="zh-CN" altLang="en-US">
                <a:sym typeface="+mn-ea"/>
              </a:rPr>
              <a:t>解决方法就是，把</a:t>
            </a:r>
            <a:r>
              <a:rPr lang="en-US" altLang="zh-CN">
                <a:sym typeface="+mn-ea"/>
              </a:rPr>
              <a:t> tmp </a:t>
            </a:r>
            <a:r>
              <a:rPr lang="zh-CN" altLang="en-US">
                <a:sym typeface="+mn-ea"/>
              </a:rPr>
              <a:t>这个二维数组</a:t>
            </a:r>
            <a:r>
              <a:rPr lang="zh-CN" altLang="en-US">
                <a:sym typeface="+mn-ea"/>
              </a:rPr>
              <a:t>从</a:t>
            </a:r>
            <a:r>
              <a:rPr lang="en-US" altLang="zh-CN">
                <a:sym typeface="+mn-ea"/>
              </a:rPr>
              <a:t> 32x32 </a:t>
            </a:r>
            <a:r>
              <a:rPr lang="zh-CN" altLang="en-US">
                <a:sym typeface="+mn-ea"/>
              </a:rPr>
              <a:t>变成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33x32</a:t>
            </a:r>
            <a:r>
              <a:rPr lang="zh-CN" altLang="en-US">
                <a:sym typeface="+mn-ea"/>
              </a:rPr>
              <a:t>。通常我们总以为把数组大小对齐到二的幂次是好事，但对共享内存对齐地划分</a:t>
            </a:r>
            <a:r>
              <a:rPr lang="en-US" altLang="zh-CN">
                <a:sym typeface="+mn-ea"/>
              </a:rPr>
              <a:t> bank </a:t>
            </a:r>
            <a:r>
              <a:rPr lang="zh-CN" altLang="en-US">
                <a:sym typeface="+mn-ea"/>
              </a:rPr>
              <a:t>这种独特的特性来说，有时故意不对齐反而是好事</a:t>
            </a:r>
            <a:r>
              <a:rPr lang="en-US" altLang="zh-CN">
                <a:sym typeface="+mn-ea"/>
              </a:rPr>
              <a:t>……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这样线程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访问的就是</a:t>
            </a:r>
            <a:r>
              <a:rPr lang="en-US" altLang="zh-CN">
                <a:sym typeface="+mn-ea"/>
              </a:rPr>
              <a:t> arr[0] </a:t>
            </a:r>
            <a:r>
              <a:rPr lang="zh-CN" altLang="en-US">
                <a:sym typeface="+mn-ea"/>
              </a:rPr>
              <a:t>位于</a:t>
            </a:r>
            <a:r>
              <a:rPr lang="en-US" altLang="zh-CN">
                <a:sym typeface="+mn-ea"/>
              </a:rPr>
              <a:t> bank 0</a:t>
            </a:r>
            <a:r>
              <a:rPr lang="zh-CN" altLang="en-US">
                <a:sym typeface="+mn-ea"/>
              </a:rPr>
              <a:t>，线程</a:t>
            </a:r>
            <a:r>
              <a:rPr lang="en-US" altLang="zh-CN">
                <a:sym typeface="+mn-ea"/>
              </a:rPr>
              <a:t> 1 </a:t>
            </a:r>
            <a:r>
              <a:rPr lang="zh-CN" altLang="en-US">
                <a:sym typeface="+mn-ea"/>
              </a:rPr>
              <a:t>访问的就是</a:t>
            </a:r>
            <a:r>
              <a:rPr lang="en-US" altLang="zh-CN">
                <a:sym typeface="+mn-ea"/>
              </a:rPr>
              <a:t> arr[33] </a:t>
            </a:r>
            <a:r>
              <a:rPr lang="zh-CN" altLang="en-US">
                <a:sym typeface="+mn-ea"/>
              </a:rPr>
              <a:t>位于</a:t>
            </a:r>
            <a:r>
              <a:rPr lang="en-US" altLang="zh-CN">
                <a:sym typeface="+mn-ea"/>
              </a:rPr>
              <a:t> bank 1</a:t>
            </a:r>
            <a:r>
              <a:rPr lang="zh-CN" altLang="en-US">
                <a:sym typeface="+mn-ea"/>
              </a:rPr>
              <a:t>，线程</a:t>
            </a:r>
            <a:r>
              <a:rPr lang="en-US" altLang="zh-CN">
                <a:sym typeface="+mn-ea"/>
              </a:rPr>
              <a:t> 2 </a:t>
            </a:r>
            <a:r>
              <a:rPr lang="zh-CN" altLang="en-US">
                <a:sym typeface="+mn-ea"/>
              </a:rPr>
              <a:t>访问的就是</a:t>
            </a:r>
            <a:r>
              <a:rPr lang="en-US" altLang="zh-CN">
                <a:sym typeface="+mn-ea"/>
              </a:rPr>
              <a:t> arr[66] </a:t>
            </a:r>
            <a:r>
              <a:rPr lang="zh-CN" altLang="en-US">
                <a:sym typeface="+mn-ea"/>
              </a:rPr>
              <a:t>位于</a:t>
            </a:r>
            <a:r>
              <a:rPr lang="en-US" altLang="zh-CN">
                <a:sym typeface="+mn-ea"/>
              </a:rPr>
              <a:t> bank 2</a:t>
            </a:r>
            <a:r>
              <a:rPr lang="en-US" altLang="zh-CN">
                <a:sym typeface="+mn-ea"/>
              </a:rPr>
              <a:t>……</a:t>
            </a:r>
            <a:r>
              <a:rPr lang="zh-CN" altLang="en-US">
                <a:sym typeface="+mn-ea"/>
              </a:rPr>
              <a:t>正好变成了一个线程访问一个</a:t>
            </a:r>
            <a:r>
              <a:rPr lang="en-US" altLang="zh-CN">
                <a:sym typeface="+mn-ea"/>
              </a:rPr>
              <a:t> bank</a:t>
            </a:r>
            <a:r>
              <a:rPr lang="zh-CN" altLang="en-US">
                <a:sym typeface="+mn-ea"/>
              </a:rPr>
              <a:t>，没有冲突，不需要排队，从而可以并行访问！</a:t>
            </a:r>
            <a:endParaRPr lang="zh-CN" altLang="en-US">
              <a:sym typeface="+mn-ea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017770" y="6640195"/>
            <a:ext cx="440055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0420" y="1274445"/>
            <a:ext cx="308610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共享内存区块冲突（</a:t>
            </a:r>
            <a:r>
              <a:rPr lang="en-US" altLang="zh-CN"/>
              <a:t>bank conflict</a:t>
            </a:r>
            <a:r>
              <a:rPr lang="zh-CN" altLang="en-US"/>
              <a:t>）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9310" y="1825625"/>
            <a:ext cx="1015111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GPU </a:t>
            </a:r>
            <a:r>
              <a:rPr lang="zh-CN" altLang="en-US"/>
              <a:t>优化手法总结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610" y="1811655"/>
            <a:ext cx="11489690" cy="4351655"/>
          </a:xfrm>
        </p:spPr>
        <p:txBody>
          <a:bodyPr/>
          <a:p>
            <a:r>
              <a:rPr lang="zh-CN" altLang="en-US"/>
              <a:t>线程组分歧（</a:t>
            </a:r>
            <a:r>
              <a:rPr lang="en-US" altLang="zh-CN"/>
              <a:t>wrap divergence</a:t>
            </a:r>
            <a:r>
              <a:rPr lang="zh-CN" altLang="en-US"/>
              <a:t>）：尽量保证</a:t>
            </a:r>
            <a:r>
              <a:rPr lang="en-US" altLang="zh-CN"/>
              <a:t> 32 </a:t>
            </a:r>
            <a:r>
              <a:rPr lang="zh-CN" altLang="en-US"/>
              <a:t>个线程都进同样的分支，否则两个分支都会执行。</a:t>
            </a:r>
            <a:endParaRPr lang="zh-CN" altLang="en-US"/>
          </a:p>
          <a:p>
            <a:r>
              <a:rPr lang="zh-CN" altLang="en-US"/>
              <a:t>延迟隐藏（</a:t>
            </a:r>
            <a:r>
              <a:rPr lang="en-US" altLang="zh-CN"/>
              <a:t>latency hiding</a:t>
            </a:r>
            <a:r>
              <a:rPr lang="zh-CN" altLang="en-US"/>
              <a:t>）：需要有足够的</a:t>
            </a:r>
            <a:r>
              <a:rPr lang="en-US" altLang="zh-CN"/>
              <a:t> blockDim </a:t>
            </a:r>
            <a:r>
              <a:rPr lang="zh-CN" altLang="en-US"/>
              <a:t>供</a:t>
            </a:r>
            <a:r>
              <a:rPr lang="en-US" altLang="zh-CN"/>
              <a:t> SM </a:t>
            </a:r>
            <a:r>
              <a:rPr lang="zh-CN" altLang="en-US"/>
              <a:t>在陷入内存等待时调度到其他线程组。</a:t>
            </a:r>
            <a:endParaRPr lang="zh-CN" altLang="en-US"/>
          </a:p>
          <a:p>
            <a:r>
              <a:rPr lang="zh-CN" altLang="en-US"/>
              <a:t>寄存器打翻（</a:t>
            </a:r>
            <a:r>
              <a:rPr lang="en-US" altLang="zh-CN"/>
              <a:t>register spill</a:t>
            </a:r>
            <a:r>
              <a:rPr lang="zh-CN" altLang="en-US"/>
              <a:t>）：如果核函数用到很多局部变量（寄存器），则</a:t>
            </a:r>
            <a:r>
              <a:rPr lang="en-US" altLang="zh-CN"/>
              <a:t> blockDim </a:t>
            </a:r>
            <a:r>
              <a:rPr lang="zh-CN" altLang="en-US"/>
              <a:t>不宜太大。</a:t>
            </a:r>
            <a:endParaRPr lang="zh-CN" altLang="en-US"/>
          </a:p>
          <a:p>
            <a:r>
              <a:rPr lang="zh-CN" altLang="en-US"/>
              <a:t>共享内存（</a:t>
            </a:r>
            <a:r>
              <a:rPr lang="en-US" altLang="zh-CN"/>
              <a:t>shared memory</a:t>
            </a:r>
            <a:r>
              <a:rPr lang="zh-CN" altLang="en-US"/>
              <a:t>）：全局内存比较低效，如果需要多次使用，可以先读到共享内存。</a:t>
            </a:r>
            <a:endParaRPr lang="zh-CN" altLang="en-US"/>
          </a:p>
          <a:p>
            <a:r>
              <a:rPr lang="zh-CN" altLang="en-US"/>
              <a:t>跨步访问（coalesced</a:t>
            </a:r>
            <a:r>
              <a:rPr lang="en-US" altLang="zh-CN"/>
              <a:t> acccess</a:t>
            </a:r>
            <a:r>
              <a:rPr lang="zh-CN" altLang="en-US"/>
              <a:t>）：建议先顺序读到共享内存，让高带宽的共享内存来承受跨步。</a:t>
            </a:r>
            <a:endParaRPr lang="zh-CN" altLang="en-US"/>
          </a:p>
          <a:p>
            <a:r>
              <a:rPr lang="zh-CN" altLang="en-US"/>
              <a:t>区块冲突（</a:t>
            </a:r>
            <a:r>
              <a:rPr lang="en-US" altLang="zh-CN"/>
              <a:t>bank conflict</a:t>
            </a:r>
            <a:r>
              <a:rPr lang="zh-CN" altLang="en-US"/>
              <a:t>）：同一个</a:t>
            </a:r>
            <a:r>
              <a:rPr lang="en-US" altLang="zh-CN"/>
              <a:t> warp </a:t>
            </a:r>
            <a:r>
              <a:rPr lang="zh-CN" altLang="en-US"/>
              <a:t>中多个线程访问共享内存中模</a:t>
            </a:r>
            <a:r>
              <a:rPr lang="en-US" altLang="zh-CN"/>
              <a:t> 32 </a:t>
            </a:r>
            <a:r>
              <a:rPr lang="zh-CN" altLang="en-US"/>
              <a:t>相等的地址会比较低效，可以把数组故意搞成不对齐的</a:t>
            </a:r>
            <a:r>
              <a:rPr lang="en-US" altLang="zh-CN"/>
              <a:t> 33 </a:t>
            </a:r>
            <a:r>
              <a:rPr lang="zh-CN" altLang="en-US"/>
              <a:t>跨步来避免。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顺便一提，英伟达的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warp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大小是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32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AMD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的显卡则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64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其他概念如共享内存基本类似。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10</a:t>
            </a:r>
            <a:r>
              <a:rPr lang="zh-CN" altLang="en-US"/>
              <a:t>章：插桩操作实战</a:t>
            </a:r>
            <a:endParaRPr lang="en-US"/>
          </a:p>
        </p:txBody>
      </p:sp>
    </p:spTree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读写图像</a:t>
            </a:r>
            <a:endParaRPr 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354195" cy="4351655"/>
          </a:xfrm>
        </p:spPr>
        <p:txBody>
          <a:bodyPr>
            <a:normAutofit lnSpcReduction="20000"/>
          </a:bodyPr>
          <a:p>
            <a:r>
              <a:rPr lang="zh-CN" altLang="en-US"/>
              <a:t>首先是读写图像的函数，利用了</a:t>
            </a:r>
            <a:r>
              <a:rPr lang="en-US" altLang="zh-CN"/>
              <a:t> stb_image </a:t>
            </a:r>
            <a:r>
              <a:rPr lang="zh-CN" altLang="en-US"/>
              <a:t>这个单头文件库。</a:t>
            </a:r>
            <a:endParaRPr lang="zh-CN" altLang="en-US"/>
          </a:p>
        </p:txBody>
      </p:sp>
      <p:pic>
        <p:nvPicPr>
          <p:cNvPr id="2" name="Content Placeholder 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002530" y="-27305"/>
            <a:ext cx="7189470" cy="68853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5" y="2673985"/>
            <a:ext cx="3227705" cy="41840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64275" y="1584325"/>
            <a:ext cx="5181600" cy="42786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让</a:t>
            </a:r>
            <a:r>
              <a:rPr lang="en-US" altLang="zh-CN"/>
              <a:t> constexpr </a:t>
            </a:r>
            <a:r>
              <a:rPr lang="zh-CN" altLang="en-US"/>
              <a:t>函数自动变成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都可以调用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8125" y="1240155"/>
            <a:ext cx="5788660" cy="524065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这样相当于把</a:t>
            </a:r>
            <a:r>
              <a:rPr lang="en-US" altLang="zh-CN">
                <a:sym typeface="+mn-ea"/>
              </a:rPr>
              <a:t> constexpr </a:t>
            </a:r>
            <a:r>
              <a:rPr lang="zh-CN" altLang="en-US">
                <a:sym typeface="+mn-ea"/>
              </a:rPr>
              <a:t>函数自动变成修饰</a:t>
            </a:r>
            <a:r>
              <a:rPr lang="en-US" altLang="zh-CN">
                <a:sym typeface="+mn-ea"/>
              </a:rPr>
              <a:t> __host__ __device__</a:t>
            </a:r>
            <a:r>
              <a:rPr lang="zh-CN" altLang="en-US">
                <a:sym typeface="+mn-ea"/>
              </a:rPr>
              <a:t>，从而两边都可以调用。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因为</a:t>
            </a:r>
            <a:r>
              <a:rPr lang="en-US" altLang="zh-CN">
                <a:sym typeface="+mn-ea"/>
              </a:rPr>
              <a:t> constexpr </a:t>
            </a:r>
            <a:r>
              <a:rPr lang="zh-CN" altLang="en-US">
                <a:sym typeface="+mn-ea"/>
              </a:rPr>
              <a:t>通常都是一些可以内联的函数，数学计算表达式之类的，一个个加上太累了，所以产生了这个需求。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不过必须指定</a:t>
            </a:r>
            <a:r>
              <a:rPr lang="en-US" altLang="zh-CN">
                <a:sym typeface="+mn-ea"/>
              </a:rPr>
              <a:t> --expt-relaxed-constexpr </a:t>
            </a:r>
            <a:r>
              <a:rPr lang="zh-CN" altLang="en-US">
                <a:sym typeface="+mn-ea"/>
              </a:rPr>
              <a:t>这个选项才能用这个特性，我们可以用</a:t>
            </a:r>
            <a:r>
              <a:rPr lang="en-US" altLang="zh-CN">
                <a:sym typeface="+mn-ea"/>
              </a:rPr>
              <a:t> CMake </a:t>
            </a:r>
            <a:r>
              <a:rPr lang="zh-CN" altLang="en-US">
                <a:sym typeface="+mn-ea"/>
              </a:rPr>
              <a:t>的生成器表达式来实现只对</a:t>
            </a:r>
            <a:r>
              <a:rPr lang="en-US" altLang="zh-CN">
                <a:sym typeface="+mn-ea"/>
              </a:rPr>
              <a:t> .cu </a:t>
            </a:r>
            <a:r>
              <a:rPr lang="zh-CN" altLang="en-US">
                <a:sym typeface="+mn-ea"/>
              </a:rPr>
              <a:t>文件开启此选项（不然给到</a:t>
            </a:r>
            <a:r>
              <a:rPr lang="en-US" altLang="zh-CN">
                <a:sym typeface="+mn-ea"/>
              </a:rPr>
              <a:t> gcc </a:t>
            </a:r>
            <a:r>
              <a:rPr lang="zh-CN" altLang="en-US">
                <a:sym typeface="+mn-ea"/>
              </a:rPr>
              <a:t>就出错了）。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当然，</a:t>
            </a:r>
            <a:r>
              <a:rPr lang="en-US" altLang="zh-CN">
                <a:sym typeface="+mn-ea"/>
              </a:rPr>
              <a:t>constexpr </a:t>
            </a:r>
            <a:r>
              <a:rPr lang="zh-CN" altLang="en-US">
                <a:sym typeface="+mn-ea"/>
              </a:rPr>
              <a:t>里没办法调用</a:t>
            </a:r>
            <a:r>
              <a:rPr lang="en-US" altLang="zh-CN">
                <a:sym typeface="+mn-ea"/>
              </a:rPr>
              <a:t> printf</a:t>
            </a:r>
            <a:r>
              <a:rPr lang="zh-CN" altLang="en-US">
                <a:sym typeface="+mn-ea"/>
              </a:rPr>
              <a:t>，也不能用</a:t>
            </a:r>
            <a:r>
              <a:rPr lang="en-US" altLang="zh-CN">
                <a:sym typeface="+mn-ea"/>
              </a:rPr>
              <a:t> __syncthreads </a:t>
            </a:r>
            <a:r>
              <a:rPr lang="zh-CN" altLang="en-US">
                <a:sym typeface="+mn-ea"/>
              </a:rPr>
              <a:t>之类的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特有的函数，因此也不能完全替代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__host__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__device__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691630" y="2778760"/>
            <a:ext cx="97028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075" y="6410325"/>
            <a:ext cx="1304925" cy="447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4980" y="6320155"/>
            <a:ext cx="5155565" cy="5378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975" y="0"/>
            <a:ext cx="934402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X </a:t>
            </a:r>
            <a:r>
              <a:rPr lang="zh-CN" altLang="en-US"/>
              <a:t>方向模糊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然后看实现径向模糊的核函数。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7145" y="2348865"/>
            <a:ext cx="3472180" cy="4509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890" y="1374775"/>
            <a:ext cx="2676525" cy="20955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40960" y="797560"/>
            <a:ext cx="7051040" cy="525399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Y </a:t>
            </a:r>
            <a:r>
              <a:rPr lang="zh-CN" altLang="en-US"/>
              <a:t>方向模糊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 altLang="zh-CN"/>
              <a:t>Y </a:t>
            </a:r>
            <a:r>
              <a:rPr lang="zh-CN" altLang="en-US"/>
              <a:t>方向同理。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215" y="2325370"/>
            <a:ext cx="3488055" cy="45326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05" y="1501775"/>
            <a:ext cx="2657475" cy="18097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47640" y="903605"/>
            <a:ext cx="6944360" cy="5210175"/>
          </a:xfrm>
          <a:prstGeom prst="rect">
            <a:avLst/>
          </a:prstGeo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</a:t>
            </a:r>
            <a:r>
              <a:rPr lang="en-US"/>
              <a:t>jacobi</a:t>
            </a:r>
            <a:r>
              <a:rPr lang="zh-CN" altLang="en-US"/>
              <a:t>迭代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245" y="1310640"/>
            <a:ext cx="5262245" cy="4351655"/>
          </a:xfrm>
        </p:spPr>
        <p:txBody>
          <a:bodyPr/>
          <a:p>
            <a:r>
              <a:rPr lang="zh-CN" altLang="en-US"/>
              <a:t>相比第七课</a:t>
            </a:r>
            <a:r>
              <a:rPr lang="en-US" altLang="zh-CN"/>
              <a:t> CPU </a:t>
            </a:r>
            <a:r>
              <a:rPr lang="zh-CN" altLang="en-US"/>
              <a:t>的</a:t>
            </a:r>
            <a:r>
              <a:rPr lang="en-US" altLang="zh-CN"/>
              <a:t> ghost cell </a:t>
            </a:r>
            <a:r>
              <a:rPr lang="zh-CN" altLang="en-US"/>
              <a:t>处理方式，这里用了</a:t>
            </a:r>
            <a:r>
              <a:rPr lang="en-US" altLang="zh-CN"/>
              <a:t> std::min </a:t>
            </a:r>
            <a:r>
              <a:rPr lang="zh-CN" altLang="en-US"/>
              <a:t>和</a:t>
            </a:r>
            <a:r>
              <a:rPr lang="en-US" altLang="zh-CN"/>
              <a:t> std::max </a:t>
            </a:r>
            <a:r>
              <a:rPr lang="zh-CN" altLang="en-US"/>
              <a:t>来防止访问越界。主要是</a:t>
            </a:r>
            <a:r>
              <a:rPr lang="en-US" altLang="zh-CN"/>
              <a:t> GPU </a:t>
            </a:r>
            <a:r>
              <a:rPr lang="zh-CN" altLang="en-US"/>
              <a:t>的</a:t>
            </a:r>
            <a:r>
              <a:rPr lang="en-US" altLang="zh-CN"/>
              <a:t> SIMT </a:t>
            </a:r>
            <a:r>
              <a:rPr lang="zh-CN" altLang="en-US"/>
              <a:t>处理这个比较擅长，不像</a:t>
            </a:r>
            <a:r>
              <a:rPr lang="en-US" altLang="zh-CN"/>
              <a:t> CPU </a:t>
            </a:r>
            <a:r>
              <a:rPr lang="zh-CN" altLang="en-US"/>
              <a:t>如果这样来钳制可能导致矢量化失败。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424170" y="679450"/>
            <a:ext cx="6767830" cy="61785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260" y="359410"/>
            <a:ext cx="2800350" cy="228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470" y="3234690"/>
            <a:ext cx="2787015" cy="3623310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减轻</a:t>
            </a:r>
            <a:r>
              <a:rPr lang="en-US" altLang="zh-CN"/>
              <a:t>membound</a:t>
            </a:r>
            <a:r>
              <a:rPr lang="zh-CN" altLang="en-US"/>
              <a:t>：一次代替四次迭代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245" y="1310640"/>
            <a:ext cx="5910580" cy="4351655"/>
          </a:xfrm>
        </p:spPr>
        <p:txBody>
          <a:bodyPr/>
          <a:p>
            <a:r>
              <a:rPr lang="zh-CN" altLang="en-US"/>
              <a:t>和第七课</a:t>
            </a:r>
            <a:r>
              <a:rPr lang="zh-CN"/>
              <a:t>提到的循环合并法局部迭代一样的方式。</a:t>
            </a:r>
            <a:endParaRPr lang="zh-CN"/>
          </a:p>
          <a:p>
            <a:r>
              <a:rPr lang="zh-CN"/>
              <a:t>不过这里改用了</a:t>
            </a:r>
            <a:r>
              <a:rPr lang="en-US" altLang="zh-CN"/>
              <a:t> GPU </a:t>
            </a:r>
            <a:r>
              <a:rPr lang="zh-CN" altLang="en-US"/>
              <a:t>的</a:t>
            </a:r>
            <a:r>
              <a:rPr lang="zh-CN"/>
              <a:t>板块共享内存，线程之间自动并行，没有像</a:t>
            </a:r>
            <a:r>
              <a:rPr lang="en-US" altLang="zh-CN"/>
              <a:t> CPU </a:t>
            </a:r>
            <a:r>
              <a:rPr lang="zh-CN" altLang="en-US"/>
              <a:t>那样</a:t>
            </a:r>
            <a:r>
              <a:rPr lang="zh-CN"/>
              <a:t>用循环。</a:t>
            </a:r>
            <a:endParaRPr lang="en-US" alt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4895" y="411480"/>
            <a:ext cx="2743200" cy="1905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54775" y="-2540"/>
            <a:ext cx="5737225" cy="68687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29810"/>
            <a:ext cx="1560195" cy="20294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6385" y="2943860"/>
            <a:ext cx="4898390" cy="3922395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下一课主题？</a:t>
            </a:r>
            <a:r>
              <a:rPr lang="en-US" altLang="zh-CN"/>
              <a:t>GPU vs CPU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en-US"/>
              <a:t>cudaStream </a:t>
            </a:r>
            <a:r>
              <a:rPr lang="zh-CN" altLang="en-US"/>
              <a:t>异步编程（流水线式并行）</a:t>
            </a:r>
            <a:endParaRPr lang="en-US"/>
          </a:p>
          <a:p>
            <a:r>
              <a:rPr lang="en-US"/>
              <a:t>Nsight profiler </a:t>
            </a:r>
            <a:r>
              <a:rPr lang="zh-CN" altLang="en-US"/>
              <a:t>性能分析（和</a:t>
            </a:r>
            <a:r>
              <a:rPr lang="en-US" altLang="zh-CN"/>
              <a:t> Vtune </a:t>
            </a:r>
            <a:r>
              <a:rPr lang="zh-CN" altLang="en-US"/>
              <a:t>类似）</a:t>
            </a:r>
            <a:endParaRPr lang="zh-CN" altLang="en-US"/>
          </a:p>
          <a:p>
            <a:r>
              <a:rPr lang="en-US" altLang="zh-CN"/>
              <a:t>texture </a:t>
            </a:r>
            <a:r>
              <a:rPr lang="zh-CN" altLang="en-US"/>
              <a:t>与</a:t>
            </a:r>
            <a:r>
              <a:rPr lang="en-US" altLang="zh-CN"/>
              <a:t> constant </a:t>
            </a:r>
            <a:r>
              <a:rPr lang="zh-CN" altLang="en-US"/>
              <a:t>内存（为啥要他们？）</a:t>
            </a:r>
            <a:endParaRPr lang="zh-CN" altLang="en-US"/>
          </a:p>
          <a:p>
            <a:r>
              <a:rPr lang="zh-CN" altLang="en-US"/>
              <a:t>动态内存分配（</a:t>
            </a:r>
            <a:r>
              <a:rPr lang="en-US" altLang="zh-CN"/>
              <a:t>GPU </a:t>
            </a:r>
            <a:r>
              <a:rPr lang="zh-CN" altLang="en-US"/>
              <a:t>上调用</a:t>
            </a:r>
            <a:r>
              <a:rPr lang="en-US" altLang="zh-CN"/>
              <a:t> malloc/free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curand</a:t>
            </a:r>
            <a:r>
              <a:rPr lang="zh-CN" altLang="en-US"/>
              <a:t>、</a:t>
            </a:r>
            <a:r>
              <a:rPr lang="en-US" altLang="zh-CN"/>
              <a:t>cufft</a:t>
            </a:r>
            <a:r>
              <a:rPr lang="zh-CN" altLang="en-US"/>
              <a:t>、</a:t>
            </a:r>
            <a:r>
              <a:rPr lang="en-US" altLang="zh-CN"/>
              <a:t>cublas </a:t>
            </a:r>
            <a:r>
              <a:rPr lang="zh-CN" altLang="en-US"/>
              <a:t>等常用库（大概）</a:t>
            </a:r>
            <a:endParaRPr lang="zh-CN" altLang="en-US"/>
          </a:p>
          <a:p>
            <a:r>
              <a:rPr lang="en-US" altLang="zh-CN"/>
              <a:t>GPU </a:t>
            </a:r>
            <a:r>
              <a:rPr lang="zh-CN" altLang="en-US">
                <a:sym typeface="+mn-ea"/>
              </a:rPr>
              <a:t>红黑高斯</a:t>
            </a:r>
            <a:r>
              <a:rPr lang="en-US" altLang="zh-CN">
                <a:sym typeface="+mn-ea"/>
              </a:rPr>
              <a:t>+</a:t>
            </a:r>
            <a:r>
              <a:rPr lang="zh-CN" altLang="en-US"/>
              <a:t>多重网格实战</a:t>
            </a:r>
            <a:endParaRPr lang="zh-CN" altLang="en-US"/>
          </a:p>
          <a:p>
            <a:r>
              <a:rPr lang="zh-CN" altLang="en-US"/>
              <a:t>继续锐评黄某勋</a:t>
            </a:r>
            <a:endParaRPr lang="zh-CN" altLang="en-US"/>
          </a:p>
          <a:p>
            <a:r>
              <a:rPr lang="zh-CN" altLang="en-US"/>
              <a:t>感兴趣的扣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20000"/>
          </a:bodyPr>
          <a:p>
            <a:r>
              <a:rPr lang="en-US"/>
              <a:t>OpenMP </a:t>
            </a:r>
            <a:r>
              <a:rPr lang="zh-CN" altLang="en-US"/>
              <a:t>新特性（</a:t>
            </a:r>
            <a:r>
              <a:rPr lang="en-US" altLang="zh-CN"/>
              <a:t>parallel for </a:t>
            </a:r>
            <a:r>
              <a:rPr lang="zh-CN" altLang="en-US"/>
              <a:t>之外的）</a:t>
            </a:r>
            <a:endParaRPr lang="zh-CN" altLang="en-US"/>
          </a:p>
          <a:p>
            <a:r>
              <a:rPr lang="en-US" altLang="zh-CN"/>
              <a:t>SIMD </a:t>
            </a:r>
            <a:r>
              <a:rPr lang="zh-CN" altLang="en-US"/>
              <a:t>指令全解析（</a:t>
            </a:r>
            <a:r>
              <a:rPr lang="en-US" altLang="zh-CN"/>
              <a:t>mm</a:t>
            </a:r>
            <a:r>
              <a:rPr lang="zh-CN" altLang="en-US"/>
              <a:t>开头那堆）</a:t>
            </a:r>
            <a:endParaRPr lang="zh-CN" altLang="en-US"/>
          </a:p>
          <a:p>
            <a:r>
              <a:rPr lang="zh-CN" altLang="en-US"/>
              <a:t>内存与缓存优化进阶（第七课的</a:t>
            </a:r>
            <a:r>
              <a:rPr lang="zh-CN" altLang="en-US">
                <a:sym typeface="+mn-ea"/>
              </a:rPr>
              <a:t>延伸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二分查找法优化案例（针对缓存行的）</a:t>
            </a:r>
            <a:endParaRPr lang="zh-CN" altLang="en-US"/>
          </a:p>
          <a:p>
            <a:r>
              <a:rPr lang="en-US" altLang="zh-CN"/>
              <a:t>eigen</a:t>
            </a:r>
            <a:r>
              <a:rPr lang="zh-CN"/>
              <a:t>、</a:t>
            </a:r>
            <a:r>
              <a:rPr lang="en-US" altLang="zh-CN"/>
              <a:t>glm</a:t>
            </a:r>
            <a:r>
              <a:rPr lang="zh-CN" altLang="en-US"/>
              <a:t>、</a:t>
            </a:r>
            <a:r>
              <a:rPr lang="en-US" altLang="zh-CN"/>
              <a:t>vectorclass </a:t>
            </a:r>
            <a:r>
              <a:rPr lang="zh-CN" altLang="en-US"/>
              <a:t>等常用库（可能）</a:t>
            </a:r>
            <a:endParaRPr lang="zh-CN" altLang="en-US"/>
          </a:p>
          <a:p>
            <a:r>
              <a:rPr lang="en-US" altLang="zh-CN"/>
              <a:t>CPU </a:t>
            </a:r>
            <a:r>
              <a:rPr lang="zh-CN" altLang="en-US"/>
              <a:t>红黑高斯</a:t>
            </a:r>
            <a:r>
              <a:rPr lang="en-US" altLang="zh-CN"/>
              <a:t>+</a:t>
            </a:r>
            <a:r>
              <a:rPr lang="zh-CN" altLang="en-US">
                <a:sym typeface="+mn-ea"/>
              </a:rPr>
              <a:t>多重网格</a:t>
            </a:r>
            <a:r>
              <a:rPr lang="zh-CN" altLang="en-US"/>
              <a:t>实战</a:t>
            </a:r>
            <a:endParaRPr lang="zh-CN" altLang="en-US"/>
          </a:p>
          <a:p>
            <a:r>
              <a:rPr lang="zh-CN" altLang="en-US"/>
              <a:t>继续锐评因特尔</a:t>
            </a:r>
            <a:endParaRPr lang="zh-CN" altLang="en-US"/>
          </a:p>
          <a:p>
            <a:r>
              <a:rPr lang="zh-CN" altLang="en-US">
                <a:sym typeface="+mn-ea"/>
              </a:rPr>
              <a:t>感兴趣的</a:t>
            </a:r>
            <a:r>
              <a:rPr lang="zh-CN" altLang="en-US"/>
              <a:t>扣</a:t>
            </a:r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7n</a:t>
            </a:r>
            <a:r>
              <a:rPr lang="zh-CN" altLang="en-US"/>
              <a:t>章：板块共享内存</a:t>
            </a:r>
            <a:endParaRPr lang="en-US"/>
          </a:p>
        </p:txBody>
      </p:sp>
    </p:spTree>
  </p:cSld>
  <p:clrMapOvr>
    <a:masterClrMapping/>
  </p:clrMapOvr>
  <p:transition/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到底为什么需要区分出板块的概念？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之前说到实际的线程数量就是板块数量</a:t>
            </a:r>
            <a:r>
              <a:rPr lang="en-US" altLang="zh-CN"/>
              <a:t>(gridDim)</a:t>
            </a:r>
            <a:r>
              <a:rPr lang="zh-CN" altLang="en-US"/>
              <a:t>乘以每板块线程数量</a:t>
            </a:r>
            <a:r>
              <a:rPr lang="en-US" altLang="zh-CN"/>
              <a:t>(blockDim)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那么为什么中间要插一个板块呢？感觉很不直观，不如直接说线程数量不就好了？</a:t>
            </a:r>
            <a:endParaRPr lang="zh-CN" altLang="en-US"/>
          </a:p>
          <a:p>
            <a:r>
              <a:rPr lang="zh-CN" altLang="en-US"/>
              <a:t>这还得从</a:t>
            </a:r>
            <a:r>
              <a:rPr lang="en-US" altLang="zh-CN"/>
              <a:t> GPU </a:t>
            </a:r>
            <a:r>
              <a:rPr lang="zh-CN" altLang="en-US"/>
              <a:t>的硬件架构说起。</a:t>
            </a:r>
            <a:endParaRPr lang="zh-CN" alt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5980" y="2173605"/>
            <a:ext cx="5271770" cy="36550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SM</a:t>
            </a:r>
            <a:r>
              <a:rPr lang="zh-CN" altLang="en-US"/>
              <a:t>（</a:t>
            </a:r>
            <a:r>
              <a:rPr lang="en-US" altLang="zh-CN"/>
              <a:t>Streaming Multiprocessors</a:t>
            </a:r>
            <a:r>
              <a:rPr lang="zh-CN" altLang="en-US"/>
              <a:t>）与板块（</a:t>
            </a:r>
            <a:r>
              <a:rPr lang="en-US" altLang="zh-CN"/>
              <a:t>block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GPU </a:t>
            </a:r>
            <a:r>
              <a:rPr lang="zh-CN" altLang="en-US"/>
              <a:t>是由多个流式多处理器（</a:t>
            </a:r>
            <a:r>
              <a:rPr lang="en-US" altLang="zh-CN"/>
              <a:t>SM</a:t>
            </a:r>
            <a:r>
              <a:rPr lang="zh-CN" altLang="en-US"/>
              <a:t>）组成的。每个</a:t>
            </a:r>
            <a:r>
              <a:rPr lang="en-US" altLang="zh-CN"/>
              <a:t> SM </a:t>
            </a:r>
            <a:r>
              <a:rPr lang="zh-CN" altLang="en-US"/>
              <a:t>可以处理一个或多个板块。</a:t>
            </a:r>
            <a:endParaRPr lang="zh-CN" altLang="en-US"/>
          </a:p>
          <a:p>
            <a:r>
              <a:rPr lang="en-US" altLang="zh-CN"/>
              <a:t>SM </a:t>
            </a:r>
            <a:r>
              <a:rPr lang="zh-CN" altLang="en-US"/>
              <a:t>又由多个</a:t>
            </a:r>
            <a:r>
              <a:rPr lang="zh-CN" altLang="en-US">
                <a:sym typeface="+mn-ea"/>
              </a:rPr>
              <a:t>流式单处理器（</a:t>
            </a:r>
            <a:r>
              <a:rPr lang="en-US" altLang="zh-CN">
                <a:sym typeface="+mn-ea"/>
              </a:rPr>
              <a:t>SP</a:t>
            </a:r>
            <a:r>
              <a:rPr lang="zh-CN" altLang="en-US">
                <a:sym typeface="+mn-ea"/>
              </a:rPr>
              <a:t>）组成。每个</a:t>
            </a:r>
            <a:r>
              <a:rPr lang="en-US" altLang="zh-CN">
                <a:sym typeface="+mn-ea"/>
              </a:rPr>
              <a:t> SP </a:t>
            </a:r>
            <a:r>
              <a:rPr lang="zh-CN" altLang="en-US">
                <a:sym typeface="+mn-ea"/>
              </a:rPr>
              <a:t>可以处理一个或多个线程。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每个</a:t>
            </a:r>
            <a:r>
              <a:rPr lang="en-US" altLang="zh-CN">
                <a:sym typeface="+mn-ea"/>
              </a:rPr>
              <a:t> SM </a:t>
            </a:r>
            <a:r>
              <a:rPr lang="zh-CN" altLang="en-US">
                <a:sym typeface="+mn-ea"/>
              </a:rPr>
              <a:t>都有自己的一块共享内存（</a:t>
            </a:r>
            <a:r>
              <a:rPr lang="en-US" altLang="zh-CN">
                <a:sym typeface="+mn-ea"/>
              </a:rPr>
              <a:t>shared memory</a:t>
            </a:r>
            <a:r>
              <a:rPr lang="zh-CN" altLang="en-US">
                <a:sym typeface="+mn-ea"/>
              </a:rPr>
              <a:t>），他的性质类似于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中的缓存</a:t>
            </a:r>
            <a:r>
              <a:rPr lang="en-US" altLang="zh-CN">
                <a:sym typeface="+mn-ea"/>
              </a:rPr>
              <a:t>——</a:t>
            </a:r>
            <a:r>
              <a:rPr lang="zh-CN" altLang="en-US">
                <a:sym typeface="+mn-ea"/>
              </a:rPr>
              <a:t>和主存相比很小，但是很快，用于缓冲临时数据。还有点特殊的性质，我们稍后会讲。</a:t>
            </a:r>
            <a:endParaRPr lang="zh-CN" altLang="en-US"/>
          </a:p>
          <a:p>
            <a:r>
              <a:rPr lang="zh-CN" altLang="en-US"/>
              <a:t>通常板块数量总是大于</a:t>
            </a:r>
            <a:r>
              <a:rPr lang="en-US" altLang="zh-CN"/>
              <a:t> SM </a:t>
            </a:r>
            <a:r>
              <a:rPr lang="zh-CN" altLang="en-US"/>
              <a:t>的数量，这时英伟达驱动就会在多个</a:t>
            </a:r>
            <a:r>
              <a:rPr lang="en-US" altLang="zh-CN"/>
              <a:t> SM </a:t>
            </a:r>
            <a:r>
              <a:rPr lang="zh-CN" altLang="en-US"/>
              <a:t>之间调度你提交的各个板块。正如操作系统在多个</a:t>
            </a:r>
            <a:r>
              <a:rPr lang="en-US" altLang="zh-CN"/>
              <a:t> CPU </a:t>
            </a:r>
            <a:r>
              <a:rPr lang="zh-CN" altLang="en-US"/>
              <a:t>核心之间调度线程那样</a:t>
            </a:r>
            <a:r>
              <a:rPr lang="en-US" altLang="zh-CN"/>
              <a:t>……</a:t>
            </a:r>
            <a:endParaRPr lang="en-US" altLang="zh-CN"/>
          </a:p>
          <a:p>
            <a:r>
              <a:rPr lang="zh-CN" altLang="en-US"/>
              <a:t>不过有一点不同，</a:t>
            </a:r>
            <a:r>
              <a:rPr lang="en-US" altLang="zh-CN"/>
              <a:t>GPU </a:t>
            </a:r>
            <a:r>
              <a:rPr lang="zh-CN" altLang="en-US"/>
              <a:t>不会像</a:t>
            </a:r>
            <a:r>
              <a:rPr lang="en-US" altLang="zh-CN"/>
              <a:t> CPU </a:t>
            </a:r>
            <a:r>
              <a:rPr lang="zh-CN" altLang="en-US"/>
              <a:t>那样做时间片轮换</a:t>
            </a:r>
            <a:r>
              <a:rPr lang="en-US" altLang="zh-CN"/>
              <a:t>——</a:t>
            </a:r>
            <a:r>
              <a:rPr lang="zh-CN" altLang="en-US"/>
              <a:t>板块一旦被调度到了一个</a:t>
            </a:r>
            <a:r>
              <a:rPr lang="en-US" altLang="zh-CN"/>
              <a:t> SM </a:t>
            </a:r>
            <a:r>
              <a:rPr lang="zh-CN" altLang="en-US"/>
              <a:t>上，就会一直执行，直到他执行完退出，这样的好处是不存在保存和切换上下文（寄存器，共享内存等）的开销，毕竟</a:t>
            </a:r>
            <a:r>
              <a:rPr lang="en-US" altLang="zh-CN"/>
              <a:t> GPU </a:t>
            </a:r>
            <a:r>
              <a:rPr lang="zh-CN" altLang="en-US"/>
              <a:t>的数据量比较大，禁不起这样切换来切换去</a:t>
            </a:r>
            <a:r>
              <a:rPr lang="en-US" altLang="zh-CN"/>
              <a:t>……</a:t>
            </a:r>
            <a:endParaRPr lang="zh-CN" altLang="en-US"/>
          </a:p>
          <a:p>
            <a:r>
              <a:rPr lang="zh-CN" altLang="en-US"/>
              <a:t>一个</a:t>
            </a:r>
            <a:r>
              <a:rPr lang="en-US" altLang="zh-CN"/>
              <a:t> SM </a:t>
            </a:r>
            <a:r>
              <a:rPr lang="zh-CN" altLang="en-US"/>
              <a:t>可同时运行多个板块，这时多个板块共用同一块共享内存（每块分到的就少了）。</a:t>
            </a:r>
            <a:endParaRPr lang="zh-CN" altLang="en-US"/>
          </a:p>
          <a:p>
            <a:r>
              <a:rPr lang="zh-CN" altLang="en-US"/>
              <a:t>而板块内部的每个线程，则是被进一步调度到</a:t>
            </a:r>
            <a:r>
              <a:rPr lang="en-US" altLang="zh-CN"/>
              <a:t> SM </a:t>
            </a:r>
            <a:r>
              <a:rPr lang="zh-CN" altLang="en-US"/>
              <a:t>上的每个</a:t>
            </a:r>
            <a:r>
              <a:rPr lang="en-US" altLang="zh-CN"/>
              <a:t> SP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391400" y="-19050"/>
            <a:ext cx="4800600" cy="6877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经典案例：翻转一个数组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085205" cy="4351655"/>
          </a:xfrm>
        </p:spPr>
        <p:txBody>
          <a:bodyPr/>
          <a:p>
            <a:r>
              <a:rPr lang="zh-CN" altLang="en-US"/>
              <a:t>这样似乎可以翻转一个数组中所有元素的顺序：</a:t>
            </a:r>
            <a:endParaRPr lang="en-US"/>
          </a:p>
          <a:p>
            <a:r>
              <a:rPr lang="en-US"/>
              <a:t>out[i] = in[n - 1 - i];</a:t>
            </a:r>
            <a:endParaRPr lang="en-US"/>
          </a:p>
          <a:p>
            <a:r>
              <a:rPr lang="zh-CN" altLang="en-US"/>
              <a:t>然而，这样的</a:t>
            </a:r>
            <a:r>
              <a:rPr lang="en-US" altLang="zh-CN"/>
              <a:t> in </a:t>
            </a:r>
            <a:r>
              <a:rPr lang="zh-CN" altLang="en-US"/>
              <a:t>是逆序的读取。可是刚刚说过</a:t>
            </a:r>
            <a:r>
              <a:rPr lang="en-US" altLang="zh-CN"/>
              <a:t> GPU </a:t>
            </a:r>
            <a:r>
              <a:rPr lang="zh-CN" altLang="en-US"/>
              <a:t>喜欢连续而又顺序的读写，不喜欢逆序的。如何优化？</a:t>
            </a:r>
            <a:endParaRPr lang="zh-CN" alt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8806815" y="1999615"/>
            <a:ext cx="117602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23860" y="2183130"/>
            <a:ext cx="51943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SP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Streaming Processors</a:t>
            </a:r>
            <a:r>
              <a:rPr lang="zh-CN" altLang="en-US">
                <a:sym typeface="+mn-ea"/>
              </a:rPr>
              <a:t>）与线程组（</a:t>
            </a:r>
            <a:r>
              <a:rPr lang="en-US" altLang="zh-CN">
                <a:sym typeface="+mn-ea"/>
              </a:rPr>
              <a:t>warp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通过</a:t>
            </a:r>
            <a:r>
              <a:rPr lang="en-US" altLang="zh-CN"/>
              <a:t> #ifdef </a:t>
            </a:r>
            <a:r>
              <a:rPr lang="zh-CN" altLang="en-US"/>
              <a:t>指令针对</a:t>
            </a:r>
            <a:r>
              <a:rPr lang="en-US" altLang="zh-CN"/>
              <a:t> CPU </a:t>
            </a:r>
            <a:r>
              <a:rPr lang="zh-CN" altLang="en-US"/>
              <a:t>和</a:t>
            </a:r>
            <a:r>
              <a:rPr lang="en-US" altLang="zh-CN"/>
              <a:t> GPU </a:t>
            </a:r>
            <a:r>
              <a:rPr lang="zh-CN" altLang="en-US"/>
              <a:t>生成</a:t>
            </a:r>
            <a:r>
              <a:rPr lang="zh-CN" altLang="en-US"/>
              <a:t>不同的代码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803390" cy="4351655"/>
          </a:xfrm>
        </p:spPr>
        <p:txBody>
          <a:bodyPr>
            <a:normAutofit lnSpcReduction="20000"/>
          </a:bodyPr>
          <a:p>
            <a:r>
              <a:rPr lang="en-US" altLang="zh-CN"/>
              <a:t>CUDA </a:t>
            </a:r>
            <a:r>
              <a:rPr lang="zh-CN" altLang="en-US"/>
              <a:t>编译器具有多段编译的特点。</a:t>
            </a:r>
            <a:endParaRPr lang="zh-CN" altLang="en-US"/>
          </a:p>
          <a:p>
            <a:r>
              <a:rPr lang="zh-CN" altLang="en-US"/>
              <a:t>一段代码他会先送到</a:t>
            </a:r>
            <a:r>
              <a:rPr lang="en-US" altLang="zh-CN"/>
              <a:t> CPU </a:t>
            </a:r>
            <a:r>
              <a:rPr lang="zh-CN" altLang="en-US"/>
              <a:t>上的编译器（通常是系统自带的编译器比如</a:t>
            </a:r>
            <a:r>
              <a:rPr lang="en-US" altLang="zh-CN"/>
              <a:t> gcc </a:t>
            </a:r>
            <a:r>
              <a:rPr lang="zh-CN" altLang="en-US"/>
              <a:t>和</a:t>
            </a:r>
            <a:r>
              <a:rPr lang="en-US" altLang="zh-CN"/>
              <a:t> msvc</a:t>
            </a:r>
            <a:r>
              <a:rPr lang="zh-CN" altLang="en-US"/>
              <a:t>）生成</a:t>
            </a:r>
            <a:r>
              <a:rPr lang="en-US" altLang="zh-CN"/>
              <a:t> CPU </a:t>
            </a:r>
            <a:r>
              <a:rPr lang="zh-CN" altLang="en-US"/>
              <a:t>部分的指令码。然后送到真正的</a:t>
            </a:r>
            <a:r>
              <a:rPr lang="en-US" altLang="zh-CN"/>
              <a:t> GPU </a:t>
            </a:r>
            <a:r>
              <a:rPr lang="zh-CN" altLang="en-US"/>
              <a:t>编译器生成</a:t>
            </a:r>
            <a:r>
              <a:rPr lang="en-US" altLang="zh-CN"/>
              <a:t> GPU </a:t>
            </a:r>
            <a:r>
              <a:rPr lang="zh-CN" altLang="en-US"/>
              <a:t>指令码。最后再链接成同一个文件，看起来好像只编译了一次一样，实际上你的代码会被预处理很多次。</a:t>
            </a:r>
            <a:endParaRPr lang="zh-CN" altLang="en-US"/>
          </a:p>
          <a:p>
            <a:r>
              <a:rPr lang="zh-CN" altLang="en-US"/>
              <a:t>他在</a:t>
            </a:r>
            <a:r>
              <a:rPr lang="en-US" altLang="zh-CN"/>
              <a:t> GPU </a:t>
            </a:r>
            <a:r>
              <a:rPr lang="zh-CN" altLang="en-US"/>
              <a:t>编译模式下会定义</a:t>
            </a:r>
            <a:r>
              <a:rPr lang="en-US" altLang="zh-CN"/>
              <a:t> __CUDA_ARCH__ </a:t>
            </a:r>
            <a:r>
              <a:rPr lang="zh-CN" altLang="en-US"/>
              <a:t>这个宏，利用</a:t>
            </a:r>
            <a:r>
              <a:rPr lang="en-US" altLang="zh-CN"/>
              <a:t> #ifdef </a:t>
            </a:r>
            <a:r>
              <a:rPr lang="zh-CN" altLang="en-US"/>
              <a:t>判断该宏是否定义，就可以判断当前是否处于</a:t>
            </a:r>
            <a:r>
              <a:rPr lang="en-US" altLang="zh-CN"/>
              <a:t> GPU </a:t>
            </a:r>
            <a:r>
              <a:rPr lang="zh-CN" altLang="en-US"/>
              <a:t>模式，从而实现一个函数针对</a:t>
            </a:r>
            <a:r>
              <a:rPr lang="en-US" altLang="zh-CN"/>
              <a:t> GPU </a:t>
            </a:r>
            <a:r>
              <a:rPr lang="zh-CN" altLang="en-US"/>
              <a:t>和</a:t>
            </a:r>
            <a:r>
              <a:rPr lang="en-US" altLang="zh-CN"/>
              <a:t> CPU </a:t>
            </a:r>
            <a:r>
              <a:rPr lang="zh-CN" altLang="en-US"/>
              <a:t>生成两份源码级不同的代码。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946390" y="1875155"/>
            <a:ext cx="3693795" cy="43516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0" y="6381750"/>
            <a:ext cx="2362200" cy="47625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8261350" y="2874010"/>
            <a:ext cx="3378200" cy="974090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__CUDA_ARCH__ </a:t>
            </a:r>
            <a:r>
              <a:rPr lang="zh-CN" altLang="en-US"/>
              <a:t>是个版本号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其实</a:t>
            </a:r>
            <a:r>
              <a:rPr lang="en-US" altLang="zh-CN"/>
              <a:t> __CUDA_ARCH__ </a:t>
            </a:r>
            <a:r>
              <a:rPr lang="zh-CN" altLang="en-US"/>
              <a:t>是一个整数，表示当前编译所针对的</a:t>
            </a:r>
            <a:r>
              <a:rPr lang="en-US" altLang="zh-CN"/>
              <a:t> GPU </a:t>
            </a:r>
            <a:r>
              <a:rPr lang="zh-CN" altLang="en-US"/>
              <a:t>的架构版本号是多少。这里是</a:t>
            </a:r>
            <a:r>
              <a:rPr lang="en-US" altLang="zh-CN"/>
              <a:t> 520 </a:t>
            </a:r>
            <a:r>
              <a:rPr lang="zh-CN" altLang="en-US">
                <a:sym typeface="+mn-ea"/>
              </a:rPr>
              <a:t>表示版本号是</a:t>
            </a:r>
            <a:r>
              <a:rPr lang="en-US" altLang="zh-CN">
                <a:sym typeface="+mn-ea"/>
              </a:rPr>
              <a:t> 5.2.0</a:t>
            </a:r>
            <a:r>
              <a:rPr lang="zh-CN" altLang="en-US">
                <a:sym typeface="+mn-ea"/>
              </a:rPr>
              <a:t>，</a:t>
            </a:r>
            <a:r>
              <a:rPr lang="zh-CN" altLang="en-US"/>
              <a:t>最后一位始终是</a:t>
            </a:r>
            <a:r>
              <a:rPr lang="en-US" altLang="zh-CN"/>
              <a:t> 0 </a:t>
            </a:r>
            <a:r>
              <a:rPr lang="zh-CN" altLang="en-US"/>
              <a:t>不用管，我们通常简称他的版本号为</a:t>
            </a:r>
            <a:r>
              <a:rPr lang="en-US" altLang="zh-CN"/>
              <a:t> 52 </a:t>
            </a:r>
            <a:r>
              <a:rPr lang="zh-CN" altLang="en-US"/>
              <a:t>就行了。</a:t>
            </a:r>
            <a:endParaRPr lang="zh-CN" altLang="en-US"/>
          </a:p>
          <a:p>
            <a:r>
              <a:rPr lang="zh-CN" altLang="en-US"/>
              <a:t>这个版本号是编译时指定的版本，不是运行时检测到的版本。编译器默认就是最老的</a:t>
            </a:r>
            <a:r>
              <a:rPr lang="en-US" altLang="zh-CN"/>
              <a:t> 52</a:t>
            </a:r>
            <a:r>
              <a:rPr lang="zh-CN" altLang="en-US"/>
              <a:t>，能兼容所有</a:t>
            </a:r>
            <a:r>
              <a:rPr lang="en-US" altLang="zh-CN"/>
              <a:t> GTX900 </a:t>
            </a:r>
            <a:r>
              <a:rPr lang="zh-CN" altLang="en-US"/>
              <a:t>以上显卡。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2906395" y="6424930"/>
            <a:ext cx="89960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https://docs.nvidia.com/cuda/cuda-compiler-driver-nvcc/index.html#extended-notation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2071370"/>
            <a:ext cx="5717540" cy="3860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6070" y="711835"/>
            <a:ext cx="4114800" cy="4191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9745980" y="3331210"/>
            <a:ext cx="166941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针对不同的架构，使用不同的代码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62580" y="1457960"/>
            <a:ext cx="6084570" cy="50863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通过</a:t>
            </a:r>
            <a:r>
              <a:rPr lang="en-US" altLang="zh-CN"/>
              <a:t> CMake </a:t>
            </a:r>
            <a:r>
              <a:rPr lang="zh-CN" altLang="en-US"/>
              <a:t>设置架构版本号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7670" y="1748790"/>
            <a:ext cx="5838190" cy="4504690"/>
          </a:xfrm>
        </p:spPr>
        <p:txBody>
          <a:bodyPr>
            <a:normAutofit lnSpcReduction="20000"/>
          </a:bodyPr>
          <a:p>
            <a:r>
              <a:rPr lang="zh-CN" altLang="en-US"/>
              <a:t>可以用</a:t>
            </a:r>
            <a:r>
              <a:rPr lang="en-US" altLang="zh-CN"/>
              <a:t> CMAKE_CUDA_ARCHITECTURES </a:t>
            </a:r>
            <a:r>
              <a:rPr lang="zh-CN" altLang="en-US"/>
              <a:t>这个变量，设置要针对哪个架构生成</a:t>
            </a:r>
            <a:r>
              <a:rPr lang="en-US" altLang="zh-CN"/>
              <a:t> GPU </a:t>
            </a:r>
            <a:r>
              <a:rPr lang="zh-CN" altLang="en-US"/>
              <a:t>指令码。</a:t>
            </a:r>
            <a:endParaRPr lang="zh-CN" altLang="en-US"/>
          </a:p>
          <a:p>
            <a:r>
              <a:rPr lang="zh-CN" altLang="en-US"/>
              <a:t>小彭老师的显卡是</a:t>
            </a:r>
            <a:r>
              <a:rPr lang="en-US" altLang="zh-CN"/>
              <a:t> RTX2080</a:t>
            </a:r>
            <a:r>
              <a:rPr lang="zh-CN" altLang="en-US"/>
              <a:t>，他的版本号是</a:t>
            </a:r>
            <a:r>
              <a:rPr lang="en-US" altLang="zh-CN"/>
              <a:t> 75</a:t>
            </a:r>
            <a:r>
              <a:rPr lang="zh-CN" altLang="en-US"/>
              <a:t>，因此最适合他用的指令码版本是</a:t>
            </a:r>
            <a:r>
              <a:rPr lang="en-US" altLang="zh-CN"/>
              <a:t> 75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如果不指定，编译器默认的版本号是</a:t>
            </a:r>
            <a:r>
              <a:rPr lang="en-US" altLang="zh-CN"/>
              <a:t> 52</a:t>
            </a:r>
            <a:r>
              <a:rPr lang="zh-CN" altLang="en-US"/>
              <a:t>，他是针对</a:t>
            </a:r>
            <a:r>
              <a:rPr lang="en-US" altLang="zh-CN"/>
              <a:t> GTX900 </a:t>
            </a:r>
            <a:r>
              <a:rPr lang="zh-CN" altLang="en-US"/>
              <a:t>系列显卡的。</a:t>
            </a:r>
            <a:endParaRPr lang="zh-CN" altLang="en-US"/>
          </a:p>
          <a:p>
            <a:r>
              <a:rPr lang="zh-CN" altLang="en-US"/>
              <a:t>不过英伟达的架构版本都是向前兼容的，即版本号为</a:t>
            </a:r>
            <a:r>
              <a:rPr lang="en-US" altLang="zh-CN"/>
              <a:t> 75 </a:t>
            </a:r>
            <a:r>
              <a:rPr lang="zh-CN" altLang="en-US"/>
              <a:t>的</a:t>
            </a:r>
            <a:r>
              <a:rPr lang="en-US" altLang="zh-CN"/>
              <a:t> RTX2080 </a:t>
            </a:r>
            <a:r>
              <a:rPr lang="zh-CN" altLang="en-US"/>
              <a:t>也可以运行版本号为</a:t>
            </a:r>
            <a:r>
              <a:rPr lang="en-US" altLang="zh-CN"/>
              <a:t> 52 </a:t>
            </a:r>
            <a:r>
              <a:rPr lang="zh-CN" altLang="en-US"/>
              <a:t>的指令码，虽然不够优化，但是至少能用。也就是要求：编译期指定的版本</a:t>
            </a:r>
            <a:r>
              <a:rPr lang="en-US" altLang="zh-CN"/>
              <a:t> ≤ </a:t>
            </a:r>
            <a:r>
              <a:rPr lang="zh-CN" altLang="en-US"/>
              <a:t>运行时显卡的版本。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00165" y="2786380"/>
            <a:ext cx="4343400" cy="2428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165" y="1136650"/>
            <a:ext cx="4124325" cy="4476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CMAKE_CUDA_ARCHITECTURES </a:t>
            </a:r>
            <a:r>
              <a:rPr lang="zh-CN" altLang="en-US"/>
              <a:t>会自动转换成</a:t>
            </a:r>
            <a:r>
              <a:rPr lang="en-US" altLang="zh-CN"/>
              <a:t> --gpu-code </a:t>
            </a:r>
            <a:r>
              <a:rPr lang="zh-CN" altLang="en-US"/>
              <a:t>等编译</a:t>
            </a:r>
            <a:r>
              <a:rPr lang="en-US" altLang="zh-CN"/>
              <a:t> flag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1738630"/>
            <a:ext cx="5181600" cy="3084195"/>
          </a:xfrm>
          <a:prstGeom prst="rect">
            <a:avLst/>
          </a:prstGeom>
        </p:spPr>
      </p:pic>
      <p:pic>
        <p:nvPicPr>
          <p:cNvPr id="9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5125720"/>
            <a:ext cx="5181600" cy="120332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7280" y="1825625"/>
            <a:ext cx="478980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rcRect l="611" t="968"/>
          <a:stretch>
            <a:fillRect/>
          </a:stretch>
        </p:blipFill>
        <p:spPr>
          <a:xfrm>
            <a:off x="5694045" y="2501265"/>
            <a:ext cx="6561455" cy="43567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前置条件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学过</a:t>
            </a:r>
            <a:r>
              <a:rPr lang="en-US" altLang="zh-CN"/>
              <a:t> C/C++ </a:t>
            </a:r>
            <a:r>
              <a:rPr lang="zh-CN" altLang="en-US"/>
              <a:t>语言编程。</a:t>
            </a:r>
            <a:endParaRPr lang="zh-CN" altLang="en-US"/>
          </a:p>
          <a:p>
            <a:r>
              <a:rPr lang="zh-CN" altLang="en-US"/>
              <a:t>理解</a:t>
            </a:r>
            <a:r>
              <a:rPr lang="en-US" altLang="zh-CN"/>
              <a:t> malloc/free </a:t>
            </a:r>
            <a:r>
              <a:rPr lang="zh-CN" altLang="en-US"/>
              <a:t>之类的概念。</a:t>
            </a:r>
            <a:endParaRPr lang="zh-CN" altLang="en-US"/>
          </a:p>
          <a:p>
            <a:r>
              <a:rPr lang="zh-CN"/>
              <a:t>熟悉</a:t>
            </a:r>
            <a:r>
              <a:rPr lang="en-US" altLang="zh-CN"/>
              <a:t> STL </a:t>
            </a:r>
            <a:r>
              <a:rPr lang="zh-CN" altLang="en-US"/>
              <a:t>中的容器、函数</a:t>
            </a:r>
            <a:r>
              <a:rPr lang="zh-CN" altLang="en-US">
                <a:sym typeface="+mn-ea"/>
              </a:rPr>
              <a:t>模板</a:t>
            </a:r>
            <a:r>
              <a:rPr lang="zh-CN" altLang="en-US"/>
              <a:t>等。</a:t>
            </a:r>
            <a:endParaRPr lang="zh-CN"/>
          </a:p>
          <a:p>
            <a:r>
              <a:rPr lang="zh-CN" altLang="en-US"/>
              <a:t>英伟达</a:t>
            </a:r>
            <a:r>
              <a:rPr lang="en-US" altLang="zh-CN"/>
              <a:t> GTX9</a:t>
            </a:r>
            <a:r>
              <a:rPr lang="en-US"/>
              <a:t>00 </a:t>
            </a:r>
            <a:r>
              <a:rPr lang="zh-CN" altLang="en-US"/>
              <a:t>及以上显卡。</a:t>
            </a:r>
            <a:endParaRPr lang="zh-CN" altLang="en-US"/>
          </a:p>
          <a:p>
            <a:r>
              <a:rPr lang="en-US" altLang="zh-CN"/>
              <a:t>CUDA 11 </a:t>
            </a:r>
            <a:r>
              <a:rPr lang="zh-CN" altLang="en-US">
                <a:sym typeface="+mn-ea"/>
              </a:rPr>
              <a:t>及以上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CMake 3.18 </a:t>
            </a:r>
            <a:r>
              <a:rPr lang="zh-CN" altLang="en-US"/>
              <a:t>及以上。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175" y="582930"/>
            <a:ext cx="3028950" cy="1714500"/>
          </a:xfrm>
          <a:prstGeom prst="rect">
            <a:avLst/>
          </a:prstGeom>
        </p:spPr>
      </p:pic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520" y="173355"/>
            <a:ext cx="2333625" cy="2625090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9236710" y="2212340"/>
            <a:ext cx="3018790" cy="691515"/>
          </a:xfrm>
          <a:prstGeom prst="wedgeEllipseCallout">
            <a:avLst>
              <a:gd name="adj1" fmla="val -48022"/>
              <a:gd name="adj2" fmla="val 758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我负责监督你学习</a:t>
            </a:r>
            <a:endParaRPr lang="zh-CN" alt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8865" y="3500755"/>
            <a:ext cx="2696845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版本号不要太新了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比如这里设置了</a:t>
            </a:r>
            <a:r>
              <a:rPr lang="en-US" altLang="zh-CN"/>
              <a:t> RTX3000 </a:t>
            </a:r>
            <a:r>
              <a:rPr lang="zh-CN" altLang="en-US"/>
              <a:t>系列的架构版本号</a:t>
            </a:r>
            <a:r>
              <a:rPr lang="en-US" altLang="zh-CN"/>
              <a:t> 86</a:t>
            </a:r>
            <a:r>
              <a:rPr lang="zh-CN" altLang="en-US"/>
              <a:t>，在</a:t>
            </a:r>
            <a:r>
              <a:rPr lang="en-US" altLang="zh-CN"/>
              <a:t> RTX2080 </a:t>
            </a:r>
            <a:r>
              <a:rPr lang="zh-CN" altLang="en-US"/>
              <a:t>上就运行不出结果。</a:t>
            </a:r>
            <a:endParaRPr lang="zh-CN" altLang="en-US"/>
          </a:p>
          <a:p>
            <a:r>
              <a:rPr lang="zh-CN" altLang="en-US"/>
              <a:t>最坑的是他不会报错！也不输出任何东西！就像没有那个</a:t>
            </a:r>
            <a:r>
              <a:rPr lang="en-US" altLang="zh-CN"/>
              <a:t> kernel </a:t>
            </a:r>
            <a:r>
              <a:rPr lang="zh-CN" altLang="en-US"/>
              <a:t>一样！所以一定要注意调对你的版本号。否则就会这样</a:t>
            </a:r>
            <a:r>
              <a:rPr lang="en-US" altLang="zh-CN"/>
              <a:t> kernel </a:t>
            </a:r>
            <a:r>
              <a:rPr lang="zh-CN" altLang="en-US"/>
              <a:t>好像没有执行过一样，只有</a:t>
            </a:r>
            <a:r>
              <a:rPr lang="en-US" altLang="zh-CN"/>
              <a:t> CPU </a:t>
            </a:r>
            <a:r>
              <a:rPr lang="zh-CN" altLang="en-US"/>
              <a:t>上的代码被执行了。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05245" y="2805430"/>
            <a:ext cx="4333875" cy="23907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565" y="1577975"/>
            <a:ext cx="2305050" cy="2476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指定多个版本号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可以指定多个版本</a:t>
            </a:r>
            <a:r>
              <a:rPr lang="zh-CN" altLang="en-US">
                <a:sym typeface="+mn-ea"/>
              </a:rPr>
              <a:t>号</a:t>
            </a:r>
            <a:r>
              <a:rPr lang="zh-CN" altLang="en-US"/>
              <a:t>，之间用分号分割。</a:t>
            </a:r>
            <a:endParaRPr lang="zh-CN" altLang="en-US"/>
          </a:p>
          <a:p>
            <a:r>
              <a:rPr lang="zh-CN" altLang="en-US"/>
              <a:t>运行时可以自动选择最适合当前显卡的版本号，通常用于打包发布的时候。</a:t>
            </a:r>
            <a:endParaRPr lang="zh-CN" altLang="en-US"/>
          </a:p>
          <a:p>
            <a:r>
              <a:rPr lang="zh-CN" altLang="en-US"/>
              <a:t>不过这样会导致</a:t>
            </a:r>
            <a:r>
              <a:rPr lang="en-US" altLang="zh-CN"/>
              <a:t> GPU </a:t>
            </a:r>
            <a:r>
              <a:rPr lang="zh-CN" altLang="en-US"/>
              <a:t>编译器重复编译很多遍，每次针对不同的架构，所以编译会变得非常慢，生成的可执行文件也会变大。</a:t>
            </a:r>
            <a:endParaRPr lang="zh-CN" altLang="en-US"/>
          </a:p>
          <a:p>
            <a:r>
              <a:rPr lang="zh-CN" altLang="en-US"/>
              <a:t>通常在自己的电脑上用时，同学们只要根据自己显卡的指定一个版本号即可。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4270" y="2776855"/>
            <a:ext cx="4695825" cy="24479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2555" y="1387475"/>
            <a:ext cx="4114800" cy="438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315" y="6613525"/>
            <a:ext cx="5924550" cy="27622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2581910" y="6192520"/>
            <a:ext cx="6477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</a:t>
            </a:r>
            <a:r>
              <a:rPr lang="en-US" altLang="zh-CN"/>
              <a:t> CMakeLists.txt </a:t>
            </a:r>
            <a:r>
              <a:rPr lang="zh-CN" altLang="en-US"/>
              <a:t>里没有指定，也可以从命令行参数指定：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版本号和商品名对照表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910" y="1600835"/>
            <a:ext cx="10965180" cy="480187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版本</a:t>
            </a:r>
            <a:r>
              <a:rPr lang="en-US" altLang="zh-CN">
                <a:sym typeface="+mn-ea"/>
              </a:rPr>
              <a:t>52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Quadro M6000 , GeForce 900, GTX-970, </a:t>
            </a:r>
            <a:r>
              <a:rPr lang="zh-CN" altLang="en-US" b="1">
                <a:sym typeface="+mn-ea"/>
              </a:rPr>
              <a:t>GTX-980</a:t>
            </a:r>
            <a:r>
              <a:rPr lang="zh-CN" altLang="en-US">
                <a:sym typeface="+mn-ea"/>
              </a:rPr>
              <a:t>, GTX Titan X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版本</a:t>
            </a:r>
            <a:r>
              <a:rPr lang="en-US" altLang="zh-CN">
                <a:sym typeface="+mn-ea"/>
              </a:rPr>
              <a:t>53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Tegra (Jetson) TX1 / Tegra X1, Drive CX, Drive PX, Jetson Nano</a:t>
            </a:r>
            <a:endParaRPr lang="zh-CN" altLang="en-US"/>
          </a:p>
          <a:p>
            <a:r>
              <a:rPr lang="zh-CN" altLang="en-US"/>
              <a:t>版本</a:t>
            </a:r>
            <a:r>
              <a:rPr lang="en-US"/>
              <a:t>60</a:t>
            </a:r>
            <a:r>
              <a:rPr lang="zh-CN" altLang="en-US"/>
              <a:t>：</a:t>
            </a:r>
            <a:r>
              <a:rPr lang="en-US"/>
              <a:t>Quadro GP100, Tesla P100, DGX-1 (Generic Pascal)</a:t>
            </a:r>
            <a:endParaRPr lang="en-US"/>
          </a:p>
          <a:p>
            <a:r>
              <a:rPr lang="zh-CN" altLang="en-US">
                <a:sym typeface="+mn-ea"/>
              </a:rPr>
              <a:t>版本</a:t>
            </a:r>
            <a:r>
              <a:rPr lang="en-US"/>
              <a:t>61</a:t>
            </a:r>
            <a:r>
              <a:rPr lang="zh-CN" altLang="en-US"/>
              <a:t>：</a:t>
            </a:r>
            <a:r>
              <a:rPr lang="en-US" b="1"/>
              <a:t>GTX 1080</a:t>
            </a:r>
            <a:r>
              <a:rPr lang="en-US"/>
              <a:t>, GTX 1070, GTX 1060, GTX 1050, GTX 1030 (GP108), GT 1010 (GP108) Titan Xp, Tesla P40, Tesla P4, Discrete GPU on the NVIDIA Drive PX2</a:t>
            </a:r>
            <a:endParaRPr lang="en-US"/>
          </a:p>
          <a:p>
            <a:r>
              <a:rPr lang="zh-CN" altLang="en-US">
                <a:sym typeface="+mn-ea"/>
              </a:rPr>
              <a:t>版本</a:t>
            </a:r>
            <a:r>
              <a:rPr lang="en-US"/>
              <a:t>62</a:t>
            </a:r>
            <a:r>
              <a:rPr lang="zh-CN" altLang="en-US"/>
              <a:t>：</a:t>
            </a:r>
            <a:r>
              <a:rPr lang="en-US"/>
              <a:t>Integrated GPU on the NVIDIA Drive PX2, Tegra (Jetson) TX2</a:t>
            </a:r>
            <a:endParaRPr lang="en-US"/>
          </a:p>
          <a:p>
            <a:r>
              <a:rPr lang="zh-CN" altLang="en-US">
                <a:sym typeface="+mn-ea"/>
              </a:rPr>
              <a:t>版本</a:t>
            </a:r>
            <a:r>
              <a:rPr lang="en-US"/>
              <a:t>70</a:t>
            </a:r>
            <a:r>
              <a:rPr lang="zh-CN" altLang="en-US"/>
              <a:t>：</a:t>
            </a:r>
            <a:r>
              <a:rPr lang="en-US"/>
              <a:t>DGX-1 with Volta, Tesla V100, </a:t>
            </a:r>
            <a:r>
              <a:rPr lang="en-US" b="1"/>
              <a:t>GTX 1180</a:t>
            </a:r>
            <a:r>
              <a:rPr lang="en-US"/>
              <a:t> (GV104), Titan V, Quadro GV100</a:t>
            </a:r>
            <a:endParaRPr lang="en-US"/>
          </a:p>
          <a:p>
            <a:r>
              <a:rPr lang="zh-CN" altLang="en-US">
                <a:sym typeface="+mn-ea"/>
              </a:rPr>
              <a:t>版本</a:t>
            </a:r>
            <a:r>
              <a:rPr lang="en-US"/>
              <a:t>72</a:t>
            </a:r>
            <a:r>
              <a:rPr lang="zh-CN" altLang="en-US"/>
              <a:t>：</a:t>
            </a:r>
            <a:r>
              <a:rPr lang="en-US"/>
              <a:t>Jetson AGX Xavier, Drive AGX Pegasus, Xavier NX</a:t>
            </a:r>
            <a:endParaRPr lang="en-US"/>
          </a:p>
          <a:p>
            <a:r>
              <a:rPr lang="zh-CN" altLang="en-US">
                <a:sym typeface="+mn-ea"/>
              </a:rPr>
              <a:t>版本</a:t>
            </a:r>
            <a:r>
              <a:rPr lang="en-US"/>
              <a:t>75</a:t>
            </a:r>
            <a:r>
              <a:rPr lang="zh-CN" altLang="en-US"/>
              <a:t>：</a:t>
            </a:r>
            <a:r>
              <a:rPr lang="en-US"/>
              <a:t>GTX/RTX Turing – GTX 1660 Ti, RTX 2060, RTX 2070, </a:t>
            </a:r>
            <a:r>
              <a:rPr lang="en-US" b="1"/>
              <a:t>RTX 2080</a:t>
            </a:r>
            <a:r>
              <a:rPr lang="en-US"/>
              <a:t>, Titan RTX, Quadro RTX 4000, Quadro RTX 5000, Quadro RTX 6000, Quadro RTX 8000, Quadro T1000/T2000, Tesla T4</a:t>
            </a:r>
            <a:endParaRPr lang="en-US"/>
          </a:p>
          <a:p>
            <a:r>
              <a:rPr lang="zh-CN" altLang="en-US">
                <a:sym typeface="+mn-ea"/>
              </a:rPr>
              <a:t>版本</a:t>
            </a:r>
            <a:r>
              <a:rPr lang="en-US" altLang="zh-CN">
                <a:sym typeface="+mn-ea"/>
              </a:rPr>
              <a:t>80</a:t>
            </a:r>
            <a:r>
              <a:rPr lang="zh-CN" altLang="en-US">
                <a:sym typeface="+mn-ea"/>
              </a:rPr>
              <a:t>：</a:t>
            </a:r>
            <a:r>
              <a:rPr lang="en-US"/>
              <a:t>NVIDIA A100 (the name “Tesla” has been dropped – GA100), NVIDIA DGX-A100</a:t>
            </a:r>
            <a:endParaRPr lang="en-US"/>
          </a:p>
          <a:p>
            <a:r>
              <a:rPr lang="zh-CN" altLang="en-US">
                <a:sym typeface="+mn-ea"/>
              </a:rPr>
              <a:t>版本</a:t>
            </a:r>
            <a:r>
              <a:rPr lang="en-US" altLang="zh-CN">
                <a:sym typeface="+mn-ea"/>
              </a:rPr>
              <a:t>86</a:t>
            </a:r>
            <a:r>
              <a:rPr lang="zh-CN" altLang="en-US">
                <a:sym typeface="+mn-ea"/>
              </a:rPr>
              <a:t>：</a:t>
            </a:r>
            <a:r>
              <a:rPr lang="en-US"/>
              <a:t>Tesla GA10x cards, RTX Ampere – </a:t>
            </a:r>
            <a:r>
              <a:rPr lang="en-US" b="1"/>
              <a:t>RTX 3080</a:t>
            </a:r>
            <a:r>
              <a:rPr lang="en-US"/>
              <a:t>, GA102 – RTX 3090, RTX A2000, A3000, A4000, A5000, A6000, NVIDIA A40, GA106 – RTX 3060, GA104 – RTX 3070, GA107 – RTX 3050, Quadro A10, Quadro A16, Quadro A40, A2 Tensor Core GPU</a:t>
            </a:r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3012440" y="6489700"/>
            <a:ext cx="9179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https://arnon.dk/matching-sm-architectures-arch-and-gencode-for-various-nvidia-cards/</a:t>
            </a:r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5391150" y="258445"/>
            <a:ext cx="65468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更老的版本如</a:t>
            </a:r>
            <a:r>
              <a:rPr lang="en-US" altLang="zh-CN"/>
              <a:t> GT-630 </a:t>
            </a:r>
            <a:r>
              <a:rPr lang="zh-CN" altLang="en-US"/>
              <a:t>已经被</a:t>
            </a:r>
            <a:r>
              <a:rPr lang="en-US" altLang="zh-CN"/>
              <a:t> CUDA 11 </a:t>
            </a:r>
            <a:r>
              <a:rPr lang="zh-CN" altLang="en-US"/>
              <a:t>废除，因此本课程要求同学有</a:t>
            </a:r>
            <a:r>
              <a:rPr lang="en-US" altLang="zh-CN"/>
              <a:t> GTX900 </a:t>
            </a:r>
            <a:r>
              <a:rPr lang="zh-CN" altLang="en-US"/>
              <a:t>及以上显卡。如果需要在老显卡上运行的话，可以看下面那个链接，查一下你的显卡对应的版本号是多少，然后在</a:t>
            </a:r>
            <a:r>
              <a:rPr lang="en-US" altLang="zh-CN"/>
              <a:t> CMake </a:t>
            </a:r>
            <a:r>
              <a:rPr lang="zh-CN" altLang="en-US"/>
              <a:t>里设置个一样的，应该就能用了。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lum bright="30000" contrast="-36000"/>
          </a:blip>
          <a:stretch>
            <a:fillRect/>
          </a:stretch>
        </p:blipFill>
        <p:spPr>
          <a:xfrm>
            <a:off x="0" y="0"/>
            <a:ext cx="12209780" cy="69100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小彭老师每日锐评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顺便，Pascal、</a:t>
            </a:r>
            <a:r>
              <a:rPr lang="en-US" altLang="zh-CN">
                <a:sym typeface="+mn-ea"/>
              </a:rPr>
              <a:t>Turing</a:t>
            </a:r>
            <a:r>
              <a:rPr lang="zh-CN" altLang="en-US">
                <a:sym typeface="+mn-ea"/>
              </a:rPr>
              <a:t>、</a:t>
            </a:r>
            <a:r>
              <a:rPr lang="zh-CN" altLang="en-US">
                <a:sym typeface="+mn-ea"/>
              </a:rPr>
              <a:t>Ampere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什么的高大上架构名，那个是老黄拿来营销用的。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我们不考虑韭菜情怀的话不用管，我们只需要指定架构的版本号是多少就行啦。</a:t>
            </a:r>
            <a:endParaRPr lang="zh-CN" altLang="en-US">
              <a:sym typeface="+mn-ea"/>
            </a:endParaRPr>
          </a:p>
          <a:p>
            <a:r>
              <a:rPr lang="zh-CN" altLang="en-US"/>
              <a:t>毕竟一个</a:t>
            </a:r>
            <a:r>
              <a:rPr lang="en-US" altLang="zh-CN"/>
              <a:t> 72 </a:t>
            </a:r>
            <a:r>
              <a:rPr lang="zh-CN" altLang="en-US"/>
              <a:t>这样一个单调的整数，听起来没有</a:t>
            </a:r>
            <a:r>
              <a:rPr lang="zh-CN" altLang="en-US">
                <a:sym typeface="+mn-ea"/>
              </a:rPr>
              <a:t>“</a:t>
            </a:r>
            <a:r>
              <a:rPr lang="zh-CN" altLang="en-US"/>
              <a:t>高大上地致敬科学家们的名字以彰显其高尚人文情怀的超绝境界”吸引投资人嘛。</a:t>
            </a:r>
            <a:endParaRPr lang="en-US" altLang="zh-CN"/>
          </a:p>
        </p:txBody>
      </p:sp>
      <p:pic>
        <p:nvPicPr>
          <p:cNvPr id="8" name="Picture 7" descr="dothany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20000">
            <a:off x="4902835" y="1040130"/>
            <a:ext cx="712470" cy="7124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20000">
            <a:off x="6174740" y="3750310"/>
            <a:ext cx="2861945" cy="158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32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6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C -0.004 -0.067 0.046 -0.125 0.113 -0.129 C 0.177 -0.134 0.237 -0.089 0.241 -0.024 C 0.246 0.036 0.204 0.092 0.144 0.096 C 0.089 0.099 0.037 0.062 0.033 0.006 C 0.029 -0.045 0.064 -0.093 0.115 -0.097 C 0.162 -0.1 0.206 -0.069 0.209 -0.022 C 0.212 0.02 0.184 0.061 0.142 0.063 C 0.104 0.066 0.068 0.042 0.065 0.004 C 0.063 -0.03 0.084 -0.063 0.117 -0.065 C 0.146 -0.067 0.175 -0.049 0.177 -0.02 C 0.179 0.005 0.164 0.029 0.14 0.031 C 0.12 0.033 0.099 0.022 0.098 0.002 C 0.096 -0.014 0.104 -0.031 0.119 -0.033 C 0.131 -0.033 0.143 -0.029 0.145 -0.018 C 0.146 -0.011 0.144 -0.004 0.138 -0.001 C 0.135 0 0.133 0 0.13 -0.001 E" pathEditMode="relative" ptsTypes="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章：线程与板块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三重尖括号里的数字代表什么意思？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刚刚说了</a:t>
            </a:r>
            <a:r>
              <a:rPr lang="en-US" altLang="zh-CN"/>
              <a:t> CUDA </a:t>
            </a:r>
            <a:r>
              <a:rPr lang="zh-CN" altLang="en-US"/>
              <a:t>的核函数调用时需要用</a:t>
            </a:r>
            <a:r>
              <a:rPr lang="en-US" altLang="zh-CN"/>
              <a:t> kernel&lt;&lt;&lt;1, 1&gt;&gt;&gt;() </a:t>
            </a:r>
            <a:r>
              <a:rPr lang="zh-CN" altLang="en-US"/>
              <a:t>这种奇怪的语法，这里面的数字代表什么意思呢？</a:t>
            </a:r>
            <a:endParaRPr lang="zh-CN" altLang="en-US"/>
          </a:p>
          <a:p>
            <a:r>
              <a:rPr lang="zh-CN" altLang="en-US"/>
              <a:t>不妨把</a:t>
            </a:r>
            <a:r>
              <a:rPr lang="en-US" altLang="zh-CN"/>
              <a:t> &lt;&lt;&lt;1, 1&gt;&gt;&gt; </a:t>
            </a:r>
            <a:r>
              <a:rPr lang="zh-CN" altLang="en-US"/>
              <a:t>改成</a:t>
            </a:r>
            <a:r>
              <a:rPr lang="en-US" altLang="zh-CN"/>
              <a:t> &lt;&lt;&lt;1, 3&gt;&gt;&gt; </a:t>
            </a:r>
            <a:r>
              <a:rPr lang="zh-CN" altLang="en-US"/>
              <a:t>试试看。你会看到</a:t>
            </a:r>
            <a:r>
              <a:rPr lang="en-US" altLang="zh-CN"/>
              <a:t> Hello, world! </a:t>
            </a:r>
            <a:r>
              <a:rPr lang="zh-CN" altLang="en-US"/>
              <a:t>打印了三遍！</a:t>
            </a:r>
            <a:endParaRPr lang="zh-CN" altLang="en-US"/>
          </a:p>
          <a:p>
            <a:r>
              <a:rPr lang="zh-CN" altLang="en-US"/>
              <a:t>原来，三重尖括号里的第二个参数决定着启动</a:t>
            </a:r>
            <a:r>
              <a:rPr lang="en-US" altLang="zh-CN"/>
              <a:t> kernel </a:t>
            </a:r>
            <a:r>
              <a:rPr lang="zh-CN" altLang="en-US"/>
              <a:t>时所用</a:t>
            </a:r>
            <a:r>
              <a:rPr lang="en-US" altLang="zh-CN"/>
              <a:t> GPU </a:t>
            </a:r>
            <a:r>
              <a:rPr lang="zh-CN" altLang="en-US"/>
              <a:t>的</a:t>
            </a:r>
            <a:r>
              <a:rPr lang="zh-CN" altLang="en-US" b="1"/>
              <a:t>线程</a:t>
            </a:r>
            <a:r>
              <a:rPr lang="zh-CN" altLang="en-US"/>
              <a:t>数量。</a:t>
            </a:r>
            <a:endParaRPr lang="zh-CN" altLang="en-US"/>
          </a:p>
          <a:p>
            <a:r>
              <a:rPr lang="en-US" altLang="zh-CN"/>
              <a:t>GPU </a:t>
            </a:r>
            <a:r>
              <a:rPr lang="zh-CN" altLang="en-US"/>
              <a:t>是为并行而生的，可以开启很大数量的线程，用于处理大吞吐量的数据。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1620" y="5920105"/>
            <a:ext cx="1381125" cy="70485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81165" y="2419985"/>
            <a:ext cx="3581400" cy="3162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获取线程编号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可以通过</a:t>
            </a:r>
            <a:r>
              <a:rPr lang="en-US" altLang="zh-CN">
                <a:sym typeface="+mn-ea"/>
              </a:rPr>
              <a:t> threadIdx.x </a:t>
            </a:r>
            <a:r>
              <a:rPr lang="zh-CN" altLang="en-US">
                <a:sym typeface="+mn-ea"/>
              </a:rPr>
              <a:t>获取当前线程的编号，我们打印一下试试看。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这是</a:t>
            </a:r>
            <a:r>
              <a:rPr lang="en-US" altLang="zh-CN">
                <a:sym typeface="+mn-ea"/>
              </a:rPr>
              <a:t> CUDA </a:t>
            </a:r>
            <a:r>
              <a:rPr lang="zh-CN" altLang="en-US">
                <a:sym typeface="+mn-ea"/>
              </a:rPr>
              <a:t>中的特殊变量之一，只有在核函数里才可以访问。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可以看到线程编号从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开始计数，打印出了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。这也是我们指定了线程数量为</a:t>
            </a:r>
            <a:r>
              <a:rPr lang="en-US" altLang="zh-CN">
                <a:sym typeface="+mn-ea"/>
              </a:rPr>
              <a:t> 3 </a:t>
            </a:r>
            <a:r>
              <a:rPr lang="zh-CN" altLang="en-US">
                <a:sym typeface="+mn-ea"/>
              </a:rPr>
              <a:t>的缘故。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等等，为什么后面有个</a:t>
            </a:r>
            <a:r>
              <a:rPr lang="en-US" altLang="zh-CN">
                <a:sym typeface="+mn-ea"/>
              </a:rPr>
              <a:t> .x</a:t>
            </a:r>
            <a:r>
              <a:rPr lang="zh-CN" altLang="en-US">
                <a:sym typeface="+mn-ea"/>
              </a:rPr>
              <a:t>？稍后再说明。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14440" y="2429510"/>
            <a:ext cx="4514850" cy="3143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230" y="5858510"/>
            <a:ext cx="9048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获取线程数量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还可以用</a:t>
            </a:r>
            <a:r>
              <a:rPr lang="en-US" altLang="zh-CN"/>
              <a:t> blockDim.x </a:t>
            </a:r>
            <a:r>
              <a:rPr lang="zh-CN" altLang="en-US"/>
              <a:t>获取当前线程数量，也就是我们在尖括号里指定的</a:t>
            </a:r>
            <a:r>
              <a:rPr lang="en-US" altLang="zh-CN"/>
              <a:t> 3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可是为什么叫</a:t>
            </a:r>
            <a:r>
              <a:rPr lang="en-US" altLang="zh-CN"/>
              <a:t> blockDim</a:t>
            </a:r>
            <a:r>
              <a:rPr lang="zh-CN" altLang="en-US"/>
              <a:t>？我觉得应该叫</a:t>
            </a:r>
            <a:r>
              <a:rPr lang="en-US" altLang="zh-CN"/>
              <a:t> threadNum </a:t>
            </a:r>
            <a:r>
              <a:rPr lang="zh-CN" altLang="en-US"/>
              <a:t>才比较合理？</a:t>
            </a:r>
            <a:endParaRPr lang="zh-CN" altLang="en-US"/>
          </a:p>
          <a:p>
            <a:r>
              <a:rPr lang="zh-CN" altLang="en-US"/>
              <a:t>小彭老师也这么觉得，可能是历史遗留下来的问题，就不追究了。</a:t>
            </a:r>
            <a:endParaRPr lang="zh-CN" altLang="en-US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757805"/>
            <a:ext cx="5181600" cy="24866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045" y="5643880"/>
            <a:ext cx="14382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线程之上：板块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 lnSpcReduction="10000"/>
          </a:bodyPr>
          <a:p>
            <a:r>
              <a:rPr lang="en-US" altLang="zh-CN"/>
              <a:t>CUDA </a:t>
            </a:r>
            <a:r>
              <a:rPr lang="zh-CN" altLang="en-US"/>
              <a:t>中还有一个比线程更大的概念，那就是板块（</a:t>
            </a:r>
            <a:r>
              <a:rPr lang="en-US" altLang="zh-CN"/>
              <a:t>block</a:t>
            </a:r>
            <a:r>
              <a:rPr lang="zh-CN" altLang="en-US"/>
              <a:t>），一个板块可以有多个线程组成。这就是为什么刚刚获取线程数量的变量用的是</a:t>
            </a:r>
            <a:r>
              <a:rPr lang="en-US" altLang="zh-CN"/>
              <a:t> blockDim</a:t>
            </a:r>
            <a:r>
              <a:rPr lang="zh-CN" altLang="en-US"/>
              <a:t>，实际上</a:t>
            </a:r>
            <a:r>
              <a:rPr lang="en-US" altLang="zh-CN"/>
              <a:t> blockDim </a:t>
            </a:r>
            <a:r>
              <a:rPr lang="zh-CN" altLang="en-US"/>
              <a:t>的含义是每个板块有多少个线程。</a:t>
            </a:r>
            <a:endParaRPr lang="zh-CN" altLang="en-US"/>
          </a:p>
          <a:p>
            <a:r>
              <a:rPr lang="zh-CN" altLang="en-US"/>
              <a:t>要指定板块的数量，只需调节三重尖括号里第一个参数即可。我们这里调成</a:t>
            </a:r>
            <a:r>
              <a:rPr lang="en-US" altLang="zh-CN"/>
              <a:t> 2</a:t>
            </a:r>
            <a:r>
              <a:rPr lang="zh-CN" altLang="en-US"/>
              <a:t>。总之：</a:t>
            </a:r>
            <a:endParaRPr lang="zh-CN" altLang="en-US"/>
          </a:p>
          <a:p>
            <a:r>
              <a:rPr lang="en-US" altLang="zh-CN"/>
              <a:t>&lt;&lt;&lt;</a:t>
            </a:r>
            <a:r>
              <a:rPr lang="zh-CN" altLang="en-US"/>
              <a:t>板块数量，每个板块中的线程数量</a:t>
            </a:r>
            <a:r>
              <a:rPr lang="en-US" altLang="zh-CN"/>
              <a:t>&gt;&gt;&gt;</a:t>
            </a:r>
            <a:endParaRPr lang="en-US" altLang="zh-CN"/>
          </a:p>
          <a:p>
            <a:r>
              <a:rPr lang="zh-CN" altLang="en-US"/>
              <a:t>可以看到这里我们启动了两个板块，各有</a:t>
            </a:r>
            <a:r>
              <a:rPr lang="en-US" altLang="zh-CN"/>
              <a:t>3</a:t>
            </a:r>
            <a:r>
              <a:rPr lang="zh-CN" altLang="en-US"/>
              <a:t>个线程，都打印了一样的数据。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3225" y="5324475"/>
            <a:ext cx="1409700" cy="145732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1700" y="2752090"/>
            <a:ext cx="5181600" cy="24974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获取板块编号和数量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板块的编号可以用</a:t>
            </a:r>
            <a:r>
              <a:rPr lang="en-US" altLang="zh-CN"/>
              <a:t> blockIdx.x </a:t>
            </a:r>
            <a:r>
              <a:rPr lang="zh-CN" altLang="en-US"/>
              <a:t>获取。</a:t>
            </a:r>
            <a:endParaRPr lang="zh-CN" altLang="en-US"/>
          </a:p>
          <a:p>
            <a:r>
              <a:rPr lang="zh-CN" altLang="en-US"/>
              <a:t>板块的总数可以用</a:t>
            </a:r>
            <a:r>
              <a:rPr lang="en-US" altLang="zh-CN"/>
              <a:t> gridDim.x </a:t>
            </a:r>
            <a:r>
              <a:rPr lang="zh-CN" altLang="en-US"/>
              <a:t>获取。</a:t>
            </a:r>
            <a:endParaRPr lang="zh-CN" altLang="en-US"/>
          </a:p>
          <a:p>
            <a:r>
              <a:rPr lang="zh-CN" altLang="en-US"/>
              <a:t>可以看到这里执行了两个板块，每个板块又有三个线程，总共有</a:t>
            </a:r>
            <a:r>
              <a:rPr lang="en-US" altLang="zh-CN"/>
              <a:t>2*3=6</a:t>
            </a:r>
            <a:r>
              <a:rPr lang="zh-CN" altLang="en-US"/>
              <a:t>个线程。</a:t>
            </a:r>
            <a:endParaRPr lang="zh-CN" altLang="en-US"/>
          </a:p>
          <a:p>
            <a:r>
              <a:rPr lang="zh-CN" altLang="en-US"/>
              <a:t>而且看到这里板块</a:t>
            </a:r>
            <a:r>
              <a:rPr lang="en-US" altLang="zh-CN"/>
              <a:t>1</a:t>
            </a:r>
            <a:r>
              <a:rPr lang="zh-CN" altLang="en-US"/>
              <a:t>在板块</a:t>
            </a:r>
            <a:r>
              <a:rPr lang="en-US" altLang="zh-CN"/>
              <a:t>0</a:t>
            </a:r>
            <a:r>
              <a:rPr lang="zh-CN" altLang="en-US"/>
              <a:t>之前执行了，这是因为板块之间是高度并行的，不保证执行的先后顺序。线程之间也是，</a:t>
            </a:r>
            <a:r>
              <a:rPr lang="zh-CN"/>
              <a:t>这里线程打印顺序没乱，不过是碰巧小于</a:t>
            </a:r>
            <a:r>
              <a:rPr lang="en-US" altLang="zh-CN"/>
              <a:t>32</a:t>
            </a:r>
            <a:r>
              <a:rPr lang="zh-CN"/>
              <a:t>而已。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701925"/>
            <a:ext cx="5181600" cy="25977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0" y="5391150"/>
            <a:ext cx="2886075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http://cs.boisestate.edu/~alark/thrust_intro/presentation.html#slide9</a:t>
            </a:r>
            <a:endParaRPr lang="en-US"/>
          </a:p>
          <a:p>
            <a:r>
              <a:rPr lang="en-US"/>
              <a:t>https://www.nvidia.cn/docs/IO/51635/NVIDIA_CUDA_Programming_Guide_1.1_chs.pdf</a:t>
            </a:r>
            <a:endParaRPr lang="en-US"/>
          </a:p>
          <a:p>
            <a:r>
              <a:rPr lang="en-US"/>
              <a:t>https://cloud.tencent.com/developer/ask/84172</a:t>
            </a:r>
            <a:endParaRPr lang="en-US"/>
          </a:p>
          <a:p>
            <a:r>
              <a:rPr lang="en-US"/>
              <a:t>https://developer.download.nvidia.cn/CUDA/training/StreamsAndConcurrencyWebinar.pdf</a:t>
            </a:r>
            <a:endParaRPr lang="en-US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注意不要混淆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628140"/>
            <a:ext cx="5181600" cy="4747260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当前线程在板块中的编号：</a:t>
            </a:r>
            <a:r>
              <a:rPr lang="en-US" altLang="zh-CN">
                <a:sym typeface="+mn-ea"/>
              </a:rPr>
              <a:t>threadIdx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当前板块中</a:t>
            </a:r>
            <a:r>
              <a:rPr lang="zh-CN" altLang="en-US">
                <a:sym typeface="+mn-ea"/>
              </a:rPr>
              <a:t>的线程数量：</a:t>
            </a:r>
            <a:r>
              <a:rPr lang="en-US" altLang="zh-CN">
                <a:sym typeface="+mn-ea"/>
              </a:rPr>
              <a:t>blockDim</a:t>
            </a:r>
            <a:endParaRPr lang="zh-CN" altLang="en-US"/>
          </a:p>
          <a:p>
            <a:r>
              <a:rPr lang="zh-CN" altLang="en-US">
                <a:sym typeface="+mn-ea"/>
              </a:rPr>
              <a:t>当前</a:t>
            </a:r>
            <a:r>
              <a:rPr lang="zh-CN" altLang="en-US"/>
              <a:t>板块的编号：</a:t>
            </a:r>
            <a:r>
              <a:rPr lang="en-US" altLang="zh-CN"/>
              <a:t>blockIdx</a:t>
            </a:r>
            <a:endParaRPr lang="zh-CN" altLang="en-US"/>
          </a:p>
          <a:p>
            <a:r>
              <a:rPr lang="zh-CN" altLang="en-US"/>
              <a:t>总的板块数量：</a:t>
            </a:r>
            <a:r>
              <a:rPr lang="en-US" altLang="zh-CN"/>
              <a:t>gridDim</a:t>
            </a:r>
            <a:endParaRPr lang="en-US" altLang="zh-CN"/>
          </a:p>
          <a:p>
            <a:r>
              <a:rPr lang="zh-CN" altLang="en-US"/>
              <a:t>线程</a:t>
            </a:r>
            <a:r>
              <a:rPr lang="en-US" altLang="zh-CN"/>
              <a:t>(thread)</a:t>
            </a:r>
            <a:r>
              <a:rPr lang="zh-CN" altLang="en-US"/>
              <a:t>：并行的最小单位</a:t>
            </a:r>
            <a:endParaRPr lang="en-US" altLang="zh-CN"/>
          </a:p>
          <a:p>
            <a:r>
              <a:rPr lang="zh-CN" altLang="en-US"/>
              <a:t>板块</a:t>
            </a:r>
            <a:r>
              <a:rPr lang="en-US" altLang="zh-CN"/>
              <a:t>(block)</a:t>
            </a:r>
            <a:r>
              <a:rPr lang="zh-CN" altLang="en-US"/>
              <a:t>：包含若干个线程</a:t>
            </a:r>
            <a:endParaRPr lang="en-US" altLang="zh-CN"/>
          </a:p>
          <a:p>
            <a:r>
              <a:rPr lang="zh-CN" altLang="en-US"/>
              <a:t>网格</a:t>
            </a:r>
            <a:r>
              <a:rPr lang="en-US" altLang="zh-CN"/>
              <a:t>(grid)</a:t>
            </a:r>
            <a:r>
              <a:rPr lang="zh-CN" altLang="en-US"/>
              <a:t>：指整个任务，包含若干个板块</a:t>
            </a:r>
            <a:endParaRPr lang="zh-CN" altLang="en-US"/>
          </a:p>
          <a:p>
            <a:r>
              <a:rPr lang="zh-CN" altLang="en-US"/>
              <a:t>从属关系：线程＜板块＜网格</a:t>
            </a:r>
            <a:endParaRPr lang="zh-CN" altLang="en-US"/>
          </a:p>
          <a:p>
            <a:r>
              <a:rPr lang="zh-CN" altLang="en-US"/>
              <a:t>调用语法：</a:t>
            </a:r>
            <a:r>
              <a:rPr lang="en-US" altLang="zh-CN"/>
              <a:t>&lt;&lt;&lt;gridDim, blockDim&gt;&gt;&gt;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701925"/>
            <a:ext cx="5181600" cy="25977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0" y="5391150"/>
            <a:ext cx="2886075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区分板块和线程有点麻烦？“扁平化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他们！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你可能觉得纳闷，既然已经有线程可以并行了，为什么还要引入板块的概念？稍后会说明区分板块的重要原因。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如需总的线程数量：</a:t>
            </a:r>
            <a:r>
              <a:rPr lang="en-US" altLang="zh-CN">
                <a:sym typeface="+mn-ea"/>
              </a:rPr>
              <a:t>blockDim * gridDim</a:t>
            </a:r>
            <a:endParaRPr lang="en-US" altLang="zh-CN"/>
          </a:p>
          <a:p>
            <a:r>
              <a:rPr lang="zh-CN" altLang="en-US">
                <a:sym typeface="+mn-ea"/>
              </a:rPr>
              <a:t>如需总的线程编号：</a:t>
            </a:r>
            <a:r>
              <a:rPr lang="en-US" altLang="zh-CN">
                <a:sym typeface="+mn-ea"/>
              </a:rPr>
              <a:t>blockDim * blockIdx + threadIdx</a:t>
            </a:r>
            <a:endParaRPr lang="en-US" altLang="zh-CN">
              <a:sym typeface="+mn-ea"/>
            </a:endParaRPr>
          </a:p>
          <a:p>
            <a:r>
              <a:rPr lang="zh-CN" altLang="en-US"/>
              <a:t>剧透一下：实际上</a:t>
            </a:r>
            <a:r>
              <a:rPr lang="en-US" altLang="zh-CN"/>
              <a:t> GPU </a:t>
            </a:r>
            <a:r>
              <a:rPr lang="zh-CN" altLang="en-US"/>
              <a:t>的板块相当于</a:t>
            </a:r>
            <a:r>
              <a:rPr lang="en-US" altLang="zh-CN"/>
              <a:t> CPU </a:t>
            </a:r>
            <a:r>
              <a:rPr lang="zh-CN" altLang="en-US"/>
              <a:t>的线程，</a:t>
            </a:r>
            <a:r>
              <a:rPr lang="en-US" altLang="zh-CN"/>
              <a:t>GPU </a:t>
            </a:r>
            <a:r>
              <a:rPr lang="zh-CN" altLang="en-US"/>
              <a:t>的线程相当于</a:t>
            </a:r>
            <a:r>
              <a:rPr lang="en-US" altLang="zh-CN"/>
              <a:t> CPU </a:t>
            </a:r>
            <a:r>
              <a:rPr lang="zh-CN" altLang="en-US"/>
              <a:t>的</a:t>
            </a:r>
            <a:r>
              <a:rPr lang="en-US" altLang="zh-CN"/>
              <a:t>SIMD</a:t>
            </a:r>
            <a:r>
              <a:rPr lang="zh-CN" altLang="en-US"/>
              <a:t>，可以这样理解，但不完全等同。</a:t>
            </a:r>
            <a:endParaRPr lang="en-US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3765" y="5448300"/>
            <a:ext cx="2476500" cy="140970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1700" y="2627630"/>
            <a:ext cx="5181600" cy="27463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图片解释板块和线程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0783570" cy="4351655"/>
          </a:xfrm>
        </p:spPr>
        <p:txBody>
          <a:bodyPr/>
          <a:p>
            <a:r>
              <a:rPr lang="zh-CN" altLang="en-US">
                <a:sym typeface="+mn-ea"/>
              </a:rPr>
              <a:t>如需总的线程数量：</a:t>
            </a:r>
            <a:r>
              <a:rPr lang="en-US" altLang="zh-CN">
                <a:sym typeface="+mn-ea"/>
              </a:rPr>
              <a:t>blockDim * gridDim</a:t>
            </a:r>
            <a:endParaRPr lang="en-US" altLang="zh-CN"/>
          </a:p>
          <a:p>
            <a:r>
              <a:rPr lang="zh-CN" altLang="en-US">
                <a:sym typeface="+mn-ea"/>
              </a:rPr>
              <a:t>如需总的线程编号：</a:t>
            </a:r>
            <a:r>
              <a:rPr lang="en-US" altLang="zh-CN">
                <a:sym typeface="+mn-ea"/>
              </a:rPr>
              <a:t>blockDim * blockIdx + threadIdx</a:t>
            </a:r>
            <a:endParaRPr lang="en-US" altLang="zh-CN">
              <a:sym typeface="+mn-ea"/>
            </a:endParaRPr>
          </a:p>
          <a:p>
            <a:endParaRPr 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069590" y="3101340"/>
            <a:ext cx="5939155" cy="37566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三维的板块和线程编号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285" y="1860550"/>
            <a:ext cx="5181600" cy="4351338"/>
          </a:xfrm>
        </p:spPr>
        <p:txBody>
          <a:bodyPr/>
          <a:p>
            <a:r>
              <a:rPr lang="en-US" altLang="zh-CN"/>
              <a:t>CUDA </a:t>
            </a:r>
            <a:r>
              <a:rPr lang="zh-CN" altLang="en-US"/>
              <a:t>也支持三维的板块和线程区间。</a:t>
            </a:r>
            <a:endParaRPr lang="zh-CN" altLang="en-US"/>
          </a:p>
          <a:p>
            <a:r>
              <a:rPr lang="zh-CN" altLang="en-US"/>
              <a:t>只要在三重尖括号内指定的参数改成</a:t>
            </a:r>
            <a:r>
              <a:rPr lang="en-US" altLang="zh-CN"/>
              <a:t> dim3 </a:t>
            </a:r>
            <a:r>
              <a:rPr lang="zh-CN" altLang="en-US"/>
              <a:t>类型即可。</a:t>
            </a:r>
            <a:r>
              <a:rPr lang="en-US" altLang="zh-CN"/>
              <a:t>dim3 </a:t>
            </a:r>
            <a:r>
              <a:rPr lang="zh-CN" altLang="en-US"/>
              <a:t>的构造函数就是接受三个无符号整数（</a:t>
            </a:r>
            <a:r>
              <a:rPr lang="en-US" altLang="zh-CN"/>
              <a:t>unsigned int</a:t>
            </a:r>
            <a:r>
              <a:rPr lang="zh-CN" altLang="en-US"/>
              <a:t>）非常简单。</a:t>
            </a:r>
            <a:endParaRPr lang="zh-CN" altLang="en-US"/>
          </a:p>
          <a:p>
            <a:r>
              <a:rPr lang="en-US" altLang="zh-CN"/>
              <a:t>dim3(x, y, z)</a:t>
            </a:r>
            <a:endParaRPr lang="en-US" altLang="zh-CN"/>
          </a:p>
          <a:p>
            <a:r>
              <a:rPr lang="zh-CN" altLang="en-US"/>
              <a:t>这样在核函数里就可以通过</a:t>
            </a:r>
            <a:r>
              <a:rPr lang="en-US" altLang="zh-CN"/>
              <a:t> threadIdx.y </a:t>
            </a:r>
            <a:r>
              <a:rPr lang="zh-CN" altLang="en-US"/>
              <a:t>获取</a:t>
            </a:r>
            <a:r>
              <a:rPr lang="en-US" altLang="zh-CN"/>
              <a:t> y </a:t>
            </a:r>
            <a:r>
              <a:rPr lang="zh-CN" altLang="en-US"/>
              <a:t>方向的线程编号，以此类推。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253355" y="182245"/>
            <a:ext cx="6792595" cy="31584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8615" y="3488690"/>
            <a:ext cx="4660265" cy="336931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那二维呢？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需要二维的话，只需要把</a:t>
            </a:r>
            <a:r>
              <a:rPr lang="en-US" altLang="zh-CN"/>
              <a:t> dim3 </a:t>
            </a:r>
            <a:r>
              <a:rPr lang="zh-CN" altLang="en-US"/>
              <a:t>最后一位（</a:t>
            </a:r>
            <a:r>
              <a:rPr lang="en-US" altLang="zh-CN"/>
              <a:t>z</a:t>
            </a:r>
            <a:r>
              <a:rPr lang="zh-CN" altLang="en-US"/>
              <a:t>方向）的值设为</a:t>
            </a:r>
            <a:r>
              <a:rPr lang="en-US" altLang="zh-CN"/>
              <a:t> 1 </a:t>
            </a:r>
            <a:r>
              <a:rPr lang="zh-CN" altLang="en-US"/>
              <a:t>即可。这样就只有</a:t>
            </a:r>
            <a:r>
              <a:rPr lang="en-US" altLang="zh-CN"/>
              <a:t> xy </a:t>
            </a:r>
            <a:r>
              <a:rPr lang="zh-CN" altLang="en-US"/>
              <a:t>方向有大小，就相当于二维了，不会有性能损失。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实际上一维的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&lt;&lt;&lt;m, n&gt;&gt;&gt;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不过是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&lt;&lt;&lt;dim3(m, 1, 1), dim3(n, 1, 1)&gt;&gt;&gt;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的简写而已。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92190" y="576580"/>
            <a:ext cx="6099810" cy="3327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3570" y="3962400"/>
            <a:ext cx="4524375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60820" y="1825625"/>
            <a:ext cx="5109210" cy="43516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图片解释三维的板块和线程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0" y="1825625"/>
            <a:ext cx="6514465" cy="4351655"/>
          </a:xfrm>
        </p:spPr>
        <p:txBody>
          <a:bodyPr/>
          <a:p>
            <a:r>
              <a:rPr lang="zh-CN" altLang="en-US">
                <a:sym typeface="+mn-ea"/>
              </a:rPr>
              <a:t>之所以会把</a:t>
            </a:r>
            <a:r>
              <a:rPr lang="en-US" altLang="zh-CN">
                <a:sym typeface="+mn-ea"/>
              </a:rPr>
              <a:t> blockDim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gridDim </a:t>
            </a:r>
            <a:r>
              <a:rPr lang="zh-CN" altLang="en-US">
                <a:sym typeface="+mn-ea"/>
              </a:rPr>
              <a:t>分三维主要是因为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的业务常常涉及到三维图形学和二维图像，觉得这样很方便，并不一定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硬件</a:t>
            </a:r>
            <a:r>
              <a:rPr lang="zh-CN" altLang="en-US">
                <a:sym typeface="+mn-ea"/>
              </a:rPr>
              <a:t>上是三维这样排列的。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三维情况下同样可以获取总的线程编号（扁平化）。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如需总的线程数量：</a:t>
            </a:r>
            <a:r>
              <a:rPr lang="en-US" altLang="zh-CN">
                <a:sym typeface="+mn-ea"/>
              </a:rPr>
              <a:t>blockDim * gridDim</a:t>
            </a:r>
            <a:endParaRPr lang="en-US" altLang="zh-CN"/>
          </a:p>
          <a:p>
            <a:r>
              <a:rPr lang="zh-CN" altLang="en-US">
                <a:sym typeface="+mn-ea"/>
              </a:rPr>
              <a:t>如需总的线程编号：</a:t>
            </a:r>
            <a:r>
              <a:rPr lang="en-US" altLang="zh-CN">
                <a:sym typeface="+mn-ea"/>
              </a:rPr>
              <a:t>blockDim * blockIdx + threadIdx</a:t>
            </a:r>
            <a:endParaRPr lang="en-US" altLang="zh-CN">
              <a:sym typeface="+mn-ea"/>
            </a:endParaRPr>
          </a:p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分离</a:t>
            </a:r>
            <a:r>
              <a:rPr lang="en-US" altLang="zh-CN">
                <a:sym typeface="+mn-ea"/>
              </a:rPr>
              <a:t> __device__ </a:t>
            </a:r>
            <a:r>
              <a:rPr lang="zh-CN" altLang="en-US">
                <a:sym typeface="+mn-ea"/>
              </a:rPr>
              <a:t>函数的声明和定义：出错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935980" cy="4351655"/>
          </a:xfrm>
        </p:spPr>
        <p:txBody>
          <a:bodyPr/>
          <a:p>
            <a:r>
              <a:rPr lang="zh-CN" altLang="en-US">
                <a:sym typeface="+mn-ea"/>
              </a:rPr>
              <a:t>默认情况下</a:t>
            </a:r>
            <a:r>
              <a:rPr lang="en-US" altLang="zh-CN">
                <a:sym typeface="+mn-ea"/>
              </a:rPr>
              <a:t> </a:t>
            </a:r>
            <a:r>
              <a:rPr lang="en-US">
                <a:sym typeface="+mn-ea"/>
              </a:rPr>
              <a:t>GPU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函数必须定义在同一个文件里。如果你试图分离声明和定义，调用另一个文件里的</a:t>
            </a:r>
            <a:r>
              <a:rPr lang="en-US" altLang="zh-CN">
                <a:sym typeface="+mn-ea"/>
              </a:rPr>
              <a:t> __device__ </a:t>
            </a:r>
            <a:r>
              <a:rPr lang="zh-CN" altLang="en-US">
                <a:sym typeface="+mn-ea"/>
              </a:rPr>
              <a:t>或</a:t>
            </a:r>
            <a:r>
              <a:rPr lang="en-US" altLang="zh-CN">
                <a:sym typeface="+mn-ea"/>
              </a:rPr>
              <a:t> __global__ </a:t>
            </a:r>
            <a:r>
              <a:rPr lang="zh-CN" altLang="en-US">
                <a:sym typeface="+mn-ea"/>
              </a:rPr>
              <a:t>函数，就会出错。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016750" y="1261745"/>
            <a:ext cx="4399915" cy="3629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0" y="4989195"/>
            <a:ext cx="4400550" cy="17335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" y="4249420"/>
            <a:ext cx="6785610" cy="108648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分离</a:t>
            </a:r>
            <a:r>
              <a:rPr lang="en-US" altLang="zh-CN">
                <a:sym typeface="+mn-ea"/>
              </a:rPr>
              <a:t> __device__ </a:t>
            </a:r>
            <a:r>
              <a:rPr lang="zh-CN" altLang="en-US">
                <a:sym typeface="+mn-ea"/>
              </a:rPr>
              <a:t>函数的声明和定义：解决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215" y="1825625"/>
            <a:ext cx="6768465" cy="4351655"/>
          </a:xfrm>
        </p:spPr>
        <p:txBody>
          <a:bodyPr/>
          <a:p>
            <a:r>
              <a:rPr lang="zh-CN">
                <a:sym typeface="+mn-ea"/>
              </a:rPr>
              <a:t>开启</a:t>
            </a:r>
            <a:r>
              <a:rPr lang="en-US" altLang="zh-CN">
                <a:sym typeface="+mn-ea"/>
              </a:rPr>
              <a:t> CMAKE_CUDA_SEPARABLE_COMPILATION </a:t>
            </a:r>
            <a:r>
              <a:rPr lang="zh-CN" altLang="en-US">
                <a:sym typeface="+mn-ea"/>
              </a:rPr>
              <a:t>选项（设为</a:t>
            </a:r>
            <a:r>
              <a:rPr lang="en-US" altLang="zh-CN">
                <a:sym typeface="+mn-ea"/>
              </a:rPr>
              <a:t> ON</a:t>
            </a:r>
            <a:r>
              <a:rPr lang="zh-CN" altLang="en-US">
                <a:sym typeface="+mn-ea"/>
              </a:rPr>
              <a:t>），即可启用分离声明和定义的支持。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不过我还是建议把要相互调用的</a:t>
            </a:r>
            <a:r>
              <a:rPr lang="en-US" altLang="zh-CN">
                <a:sym typeface="+mn-ea"/>
              </a:rPr>
              <a:t> __device__ </a:t>
            </a:r>
            <a:r>
              <a:rPr lang="zh-CN" altLang="en-US">
                <a:sym typeface="+mn-ea"/>
              </a:rPr>
              <a:t>函数放在同一个文件，这样</a:t>
            </a:r>
            <a:r>
              <a:rPr lang="zh-CN" altLang="en-US">
                <a:sym typeface="+mn-ea"/>
              </a:rPr>
              <a:t>方便</a:t>
            </a:r>
            <a:r>
              <a:rPr lang="zh-CN" altLang="en-US">
                <a:sym typeface="+mn-ea"/>
              </a:rPr>
              <a:t>编译器自动内联优化（第四课讲过）。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016750" y="1261745"/>
            <a:ext cx="4399915" cy="3629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0" y="4989195"/>
            <a:ext cx="4400550" cy="1733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640" y="4094480"/>
            <a:ext cx="4562475" cy="23812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1964690" y="5537200"/>
            <a:ext cx="416242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5140" y="1468755"/>
            <a:ext cx="1428750" cy="2667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两种开启方式：全局有效</a:t>
            </a:r>
            <a:r>
              <a:rPr lang="en-US" altLang="zh-CN">
                <a:sym typeface="+mn-ea"/>
              </a:rPr>
              <a:t> or </a:t>
            </a:r>
            <a:r>
              <a:rPr lang="zh-CN" altLang="en-US">
                <a:sym typeface="+mn-ea"/>
              </a:rPr>
              <a:t>仅针对单个程序</a:t>
            </a:r>
            <a:endParaRPr lang="zh-CN" altLang="en-US">
              <a:sym typeface="+mn-ea"/>
            </a:endParaRPr>
          </a:p>
        </p:txBody>
      </p:sp>
      <p:pic>
        <p:nvPicPr>
          <p:cNvPr id="19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2805430"/>
            <a:ext cx="4591050" cy="2390775"/>
          </a:xfrm>
          <a:prstGeom prst="rect">
            <a:avLst/>
          </a:prstGeom>
        </p:spPr>
      </p:pic>
      <p:pic>
        <p:nvPicPr>
          <p:cNvPr id="1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44795" y="2904490"/>
            <a:ext cx="6847205" cy="229171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721985" y="5196205"/>
            <a:ext cx="644842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76325" y="4253230"/>
            <a:ext cx="416242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10"/>
          <p:cNvSpPr txBox="1"/>
          <p:nvPr/>
        </p:nvSpPr>
        <p:spPr>
          <a:xfrm>
            <a:off x="5344795" y="2536190"/>
            <a:ext cx="5132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只对</a:t>
            </a:r>
            <a:r>
              <a:rPr lang="en-US" altLang="zh-CN"/>
              <a:t> main </a:t>
            </a:r>
            <a:r>
              <a:rPr lang="zh-CN" altLang="en-US"/>
              <a:t>这个程序启用：</a:t>
            </a:r>
            <a:endParaRPr lang="zh-CN" altLang="en-US"/>
          </a:p>
        </p:txBody>
      </p:sp>
      <p:sp>
        <p:nvSpPr>
          <p:cNvPr id="12" name="Text Box 11"/>
          <p:cNvSpPr txBox="1"/>
          <p:nvPr/>
        </p:nvSpPr>
        <p:spPr>
          <a:xfrm>
            <a:off x="647700" y="2437130"/>
            <a:ext cx="4590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对下方所有的程序启用（推荐）：</a:t>
            </a:r>
            <a:endParaRPr lang="zh-CN"/>
          </a:p>
        </p:txBody>
      </p:sp>
      <p:sp>
        <p:nvSpPr>
          <p:cNvPr id="5" name="Text Box 4"/>
          <p:cNvSpPr txBox="1"/>
          <p:nvPr/>
        </p:nvSpPr>
        <p:spPr>
          <a:xfrm>
            <a:off x="2628265" y="5788660"/>
            <a:ext cx="71253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顺便一提，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CXX_STANDARD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CUDA_ARCHITECTURES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也有这两种方式，我一般推荐直接设置全局的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CMAKE_CXX_STANDARD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即可应用到全部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add_executable/add_library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的对象上，比较方便。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进一步：核函数调用核函数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477010"/>
            <a:ext cx="5181600" cy="4700270"/>
          </a:xfrm>
        </p:spPr>
        <p:txBody>
          <a:bodyPr/>
          <a:p>
            <a:r>
              <a:rPr lang="zh-CN" altLang="en-US"/>
              <a:t>从</a:t>
            </a:r>
            <a:r>
              <a:rPr lang="en-US" altLang="zh-CN"/>
              <a:t> Kelper </a:t>
            </a:r>
            <a:r>
              <a:rPr lang="zh-CN" altLang="en-US"/>
              <a:t>架构开始，</a:t>
            </a:r>
            <a:r>
              <a:rPr lang="en-US" altLang="zh-CN"/>
              <a:t>__global__ </a:t>
            </a:r>
            <a:r>
              <a:rPr lang="zh-CN" altLang="en-US"/>
              <a:t>里可以调用另一个</a:t>
            </a:r>
            <a:r>
              <a:rPr lang="en-US" altLang="zh-CN"/>
              <a:t> __global__</a:t>
            </a:r>
            <a:r>
              <a:rPr lang="zh-CN" altLang="en-US"/>
              <a:t>，也就是说核函数可以调用另一个核函数，且其三重尖括号里的板块数和线程数可以动态指定，无需先传回到</a:t>
            </a:r>
            <a:r>
              <a:rPr lang="en-US" altLang="zh-CN"/>
              <a:t> CPU </a:t>
            </a:r>
            <a:r>
              <a:rPr lang="zh-CN" altLang="en-US"/>
              <a:t>再进行调用，这是</a:t>
            </a:r>
            <a:r>
              <a:rPr lang="en-US" altLang="zh-CN"/>
              <a:t> CUDA </a:t>
            </a:r>
            <a:r>
              <a:rPr lang="zh-CN" altLang="en-US"/>
              <a:t>特有的能力。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1779905"/>
            <a:ext cx="6210300" cy="39985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785" y="3838575"/>
            <a:ext cx="3612515" cy="3019425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5052695" y="0"/>
            <a:ext cx="71393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常用于这种情况：需要从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GPU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端动态计算出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blockDim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gridDim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，而又不希望导回数据到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CPU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导致强制同步影响性能。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这种模式被称为动态并行（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dynamic parallelism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），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OpenGL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有一个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glDispatchComputeIndirect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API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和这个很像，但毕竟没有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CUDA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可以直接在核函数里调用核函数并指定参数这么方便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……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不过，这个功能同样需要开启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CUDA_SEPARABLE_COMPILATION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0</a:t>
            </a:r>
            <a:r>
              <a:rPr lang="zh-CN" altLang="en-US"/>
              <a:t>章：</a:t>
            </a:r>
            <a:r>
              <a:rPr lang="en-US" altLang="zh-CN"/>
              <a:t>Hello, world!</a:t>
            </a:r>
            <a:endParaRPr lang="en-US" altLang="zh-CN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2</a:t>
            </a:r>
            <a:r>
              <a:rPr lang="zh-CN" altLang="en-US"/>
              <a:t>章：内存管理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如何从核函数里返回数据？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我们试着把</a:t>
            </a:r>
            <a:r>
              <a:rPr lang="en-US" altLang="zh-CN"/>
              <a:t> kernel </a:t>
            </a:r>
            <a:r>
              <a:rPr lang="zh-CN" altLang="en-US"/>
              <a:t>的返回类型声明为</a:t>
            </a:r>
            <a:r>
              <a:rPr lang="en-US" altLang="zh-CN"/>
              <a:t> int</a:t>
            </a:r>
            <a:r>
              <a:rPr lang="zh-CN" altLang="en-US"/>
              <a:t>，试图从</a:t>
            </a:r>
            <a:r>
              <a:rPr lang="en-US" altLang="zh-CN"/>
              <a:t> GPU </a:t>
            </a:r>
            <a:r>
              <a:rPr lang="zh-CN" altLang="en-US"/>
              <a:t>返回数据到</a:t>
            </a:r>
            <a:r>
              <a:rPr lang="en-US" altLang="zh-CN"/>
              <a:t> CPU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但发现这样做会在编译期出错，为什么？</a:t>
            </a:r>
            <a:endParaRPr lang="zh-CN" altLang="en-US"/>
          </a:p>
          <a:p>
            <a:r>
              <a:rPr lang="zh-CN" altLang="en-US"/>
              <a:t>刚刚说了</a:t>
            </a:r>
            <a:r>
              <a:rPr lang="en-US" altLang="zh-CN"/>
              <a:t> kernel </a:t>
            </a:r>
            <a:r>
              <a:rPr lang="zh-CN" altLang="en-US"/>
              <a:t>的调用是</a:t>
            </a:r>
            <a:r>
              <a:rPr lang="zh-CN" altLang="en-US" b="1"/>
              <a:t>异步</a:t>
            </a:r>
            <a:r>
              <a:rPr lang="zh-CN" altLang="en-US"/>
              <a:t>的，返回的时候，并不会实际让</a:t>
            </a:r>
            <a:r>
              <a:rPr lang="en-US" altLang="zh-CN"/>
              <a:t> GPU </a:t>
            </a:r>
            <a:r>
              <a:rPr lang="zh-CN" altLang="en-US"/>
              <a:t>把核函数执行完毕，必须</a:t>
            </a:r>
            <a:r>
              <a:rPr lang="en-US" altLang="zh-CN"/>
              <a:t> cudaDeviceSynchronize() </a:t>
            </a:r>
            <a:r>
              <a:rPr lang="zh-CN" altLang="en-US"/>
              <a:t>等待他执行完毕（和线程的</a:t>
            </a:r>
            <a:r>
              <a:rPr lang="en-US" altLang="zh-CN"/>
              <a:t> join </a:t>
            </a:r>
            <a:r>
              <a:rPr lang="zh-CN" altLang="en-US"/>
              <a:t>很像）。所以，不可能从</a:t>
            </a:r>
            <a:r>
              <a:rPr lang="en-US" altLang="zh-CN"/>
              <a:t> kernel </a:t>
            </a:r>
            <a:r>
              <a:rPr lang="zh-CN" altLang="en-US"/>
              <a:t>里通过返回值获取</a:t>
            </a:r>
            <a:r>
              <a:rPr lang="en-US" altLang="zh-CN"/>
              <a:t> GPU </a:t>
            </a:r>
            <a:r>
              <a:rPr lang="zh-CN" altLang="en-US"/>
              <a:t>数据，因为</a:t>
            </a:r>
            <a:r>
              <a:rPr lang="en-US" altLang="zh-CN"/>
              <a:t> kernel </a:t>
            </a:r>
            <a:r>
              <a:rPr lang="zh-CN" altLang="en-US"/>
              <a:t>返回时核函数并没有真正在</a:t>
            </a:r>
            <a:r>
              <a:rPr lang="en-US" altLang="zh-CN"/>
              <a:t> GPU </a:t>
            </a:r>
            <a:r>
              <a:rPr lang="zh-CN" altLang="en-US"/>
              <a:t>上执行。所以核函数返回类型必须是</a:t>
            </a:r>
            <a:r>
              <a:rPr lang="en-US" altLang="zh-CN"/>
              <a:t> void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86220" y="2310130"/>
            <a:ext cx="3971925" cy="33813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305" y="0"/>
            <a:ext cx="7719695" cy="149796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试图解决：通过指针传递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那你可能会想，既然不能返回，那作为指针传入局部变量的引用，不就好了。</a:t>
            </a:r>
            <a:endParaRPr lang="zh-CN" altLang="en-US"/>
          </a:p>
          <a:p>
            <a:r>
              <a:rPr lang="zh-CN" altLang="en-US"/>
              <a:t>这样，在</a:t>
            </a:r>
            <a:r>
              <a:rPr lang="en-US" altLang="zh-CN"/>
              <a:t> cudaDeviceSynchronize() </a:t>
            </a:r>
            <a:r>
              <a:rPr lang="zh-CN" altLang="en-US"/>
              <a:t>以后，应该可以获取数据了吧？</a:t>
            </a:r>
            <a:endParaRPr lang="zh-CN" altLang="en-US"/>
          </a:p>
          <a:p>
            <a:r>
              <a:rPr lang="zh-CN" altLang="en-US"/>
              <a:t>结果令人失望，尽管给</a:t>
            </a:r>
            <a:r>
              <a:rPr lang="en-US" altLang="zh-CN"/>
              <a:t> kernel </a:t>
            </a:r>
            <a:r>
              <a:rPr lang="zh-CN" altLang="en-US"/>
              <a:t>传了指向</a:t>
            </a:r>
            <a:r>
              <a:rPr lang="en-US" altLang="zh-CN"/>
              <a:t> ret </a:t>
            </a:r>
            <a:r>
              <a:rPr lang="zh-CN" altLang="en-US"/>
              <a:t>的指针，但</a:t>
            </a:r>
            <a:r>
              <a:rPr lang="en-US" altLang="zh-CN"/>
              <a:t> ret </a:t>
            </a:r>
            <a:r>
              <a:rPr lang="zh-CN" altLang="en-US"/>
              <a:t>的值并没有被改写成功。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10020" y="2210435"/>
            <a:ext cx="4124325" cy="3581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7410" y="5998845"/>
            <a:ext cx="438150" cy="7302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分析返回的错误代码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647055" cy="4351655"/>
          </a:xfrm>
        </p:spPr>
        <p:txBody>
          <a:bodyPr>
            <a:normAutofit fontScale="90000" lnSpcReduction="10000"/>
          </a:bodyPr>
          <a:p>
            <a:r>
              <a:rPr lang="en-US" altLang="zh-CN">
                <a:sym typeface="+mn-ea"/>
              </a:rPr>
              <a:t>CUDA </a:t>
            </a:r>
            <a:r>
              <a:rPr lang="zh-CN" altLang="en-US">
                <a:sym typeface="+mn-ea"/>
              </a:rPr>
              <a:t>的函数</a:t>
            </a:r>
            <a:r>
              <a:rPr lang="zh-CN" altLang="en-US">
                <a:sym typeface="+mn-ea"/>
              </a:rPr>
              <a:t>，如</a:t>
            </a:r>
            <a:r>
              <a:rPr lang="en-US" altLang="zh-CN">
                <a:sym typeface="+mn-ea"/>
              </a:rPr>
              <a:t> cudaDeviceSynchronize()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他们出错时，并不会直接终止程序，也不会抛出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的异常，而是返回一个错误代码，告诉你出的具体什么错误，这是出于通用性考虑。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这个错误代码的类型是</a:t>
            </a:r>
            <a:r>
              <a:rPr lang="en-US" altLang="zh-CN">
                <a:sym typeface="+mn-ea"/>
              </a:rPr>
              <a:t> cudaError_t</a:t>
            </a:r>
            <a:r>
              <a:rPr lang="zh-CN" altLang="en-US">
                <a:sym typeface="+mn-ea"/>
              </a:rPr>
              <a:t>，其实就是个</a:t>
            </a:r>
            <a:r>
              <a:rPr lang="en-US" altLang="zh-CN">
                <a:sym typeface="+mn-ea"/>
              </a:rPr>
              <a:t> enum </a:t>
            </a:r>
            <a:r>
              <a:rPr lang="zh-CN" altLang="en-US">
                <a:sym typeface="+mn-ea"/>
              </a:rPr>
              <a:t>类型，相当于</a:t>
            </a:r>
            <a:r>
              <a:rPr lang="en-US" altLang="zh-CN">
                <a:sym typeface="+mn-ea"/>
              </a:rPr>
              <a:t> int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可以通过</a:t>
            </a:r>
            <a:r>
              <a:rPr lang="en-US" altLang="zh-CN">
                <a:sym typeface="+mn-ea"/>
              </a:rPr>
              <a:t> cudaGetErrorName </a:t>
            </a:r>
            <a:r>
              <a:rPr lang="zh-CN" altLang="en-US">
                <a:sym typeface="+mn-ea"/>
              </a:rPr>
              <a:t>获取该</a:t>
            </a:r>
            <a:r>
              <a:rPr lang="en-US" altLang="zh-CN">
                <a:sym typeface="+mn-ea"/>
              </a:rPr>
              <a:t> enum </a:t>
            </a:r>
            <a:r>
              <a:rPr lang="zh-CN" altLang="en-US">
                <a:sym typeface="+mn-ea"/>
              </a:rPr>
              <a:t>的具体名字。这里显示错误号为</a:t>
            </a:r>
            <a:r>
              <a:rPr lang="en-US" altLang="zh-CN">
                <a:sym typeface="+mn-ea"/>
              </a:rPr>
              <a:t> 77</a:t>
            </a:r>
            <a:r>
              <a:rPr lang="zh-CN" altLang="en-US">
                <a:sym typeface="+mn-ea"/>
              </a:rPr>
              <a:t>，具体名字是</a:t>
            </a:r>
            <a:r>
              <a:rPr lang="en-US" altLang="zh-CN">
                <a:sym typeface="+mn-ea"/>
              </a:rPr>
              <a:t> cudaErrorIllegalAddress</a:t>
            </a:r>
            <a:r>
              <a:rPr lang="zh-CN" altLang="en-US">
                <a:sym typeface="+mn-ea"/>
              </a:rPr>
              <a:t>。意思是我们访问了非法的地址，和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上的</a:t>
            </a:r>
            <a:r>
              <a:rPr lang="en-US" altLang="zh-CN">
                <a:sym typeface="+mn-ea"/>
              </a:rPr>
              <a:t> Segmentation Fault </a:t>
            </a:r>
            <a:r>
              <a:rPr lang="zh-CN" altLang="en-US">
                <a:sym typeface="+mn-ea"/>
              </a:rPr>
              <a:t>差不多。</a:t>
            </a:r>
            <a:endParaRPr lang="zh-CN" altLang="en-US">
              <a:sym typeface="+mn-ea"/>
            </a:endParaRPr>
          </a:p>
          <a:p>
            <a:endParaRPr 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77305" y="2279650"/>
            <a:ext cx="5181600" cy="34436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3135" y="6027420"/>
            <a:ext cx="36957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封装好了：helper_cuda.h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724525" cy="4351655"/>
          </a:xfrm>
        </p:spPr>
        <p:txBody>
          <a:bodyPr>
            <a:normAutofit fontScale="90000" lnSpcReduction="20000"/>
          </a:bodyPr>
          <a:p>
            <a:r>
              <a:rPr lang="zh-CN" altLang="en-US">
                <a:sym typeface="+mn-ea"/>
              </a:rPr>
              <a:t>其实</a:t>
            </a:r>
            <a:r>
              <a:rPr lang="en-US" altLang="zh-CN">
                <a:sym typeface="+mn-ea"/>
              </a:rPr>
              <a:t> CUDA toolkit </a:t>
            </a:r>
            <a:r>
              <a:rPr lang="zh-CN" altLang="en-US">
                <a:sym typeface="+mn-ea"/>
              </a:rPr>
              <a:t>安装时，会默认附带一系列案例代码，这些案例中提供了一些非常有用的头文件和工具类，比如这个文件：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/opt/cuda/samples/common/inc/helper_cuda.h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把他和</a:t>
            </a:r>
            <a:r>
              <a:rPr lang="en-US" altLang="zh-CN">
                <a:sym typeface="+mn-ea"/>
              </a:rPr>
              <a:t> helper_string.h </a:t>
            </a:r>
            <a:r>
              <a:rPr lang="zh-CN" altLang="en-US">
                <a:sym typeface="+mn-ea"/>
              </a:rPr>
              <a:t>一起拷到头文件目录里，然后改一下</a:t>
            </a:r>
            <a:r>
              <a:rPr lang="en-US" altLang="zh-CN">
                <a:sym typeface="+mn-ea"/>
              </a:rPr>
              <a:t> CMakeLists.txt </a:t>
            </a:r>
            <a:r>
              <a:rPr lang="zh-CN" altLang="en-US">
                <a:sym typeface="+mn-ea"/>
              </a:rPr>
              <a:t>让他包含这个头文件目录。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他定义了</a:t>
            </a:r>
            <a:r>
              <a:rPr lang="en-US" altLang="zh-CN">
                <a:sym typeface="+mn-ea"/>
              </a:rPr>
              <a:t> checkCudaErrors </a:t>
            </a:r>
            <a:r>
              <a:rPr lang="zh-CN" altLang="en-US">
                <a:sym typeface="+mn-ea"/>
              </a:rPr>
              <a:t>这个宏，使用时只需：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checkCudaErrors(cudaDeviceSynchronize())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即可自动帮你检查错误代码并打印在终端，然后退出。还会报告出错所在的行号，函数名等，很方便。</a:t>
            </a:r>
            <a:endParaRPr lang="en-US"/>
          </a:p>
          <a:p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72860" y="2335530"/>
            <a:ext cx="4790440" cy="3330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0" y="589915"/>
            <a:ext cx="4432300" cy="7848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205" y="1584325"/>
            <a:ext cx="4962525" cy="4667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75" y="6614795"/>
            <a:ext cx="12195175" cy="24320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堆上分配试试？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那你可能会想，</a:t>
            </a:r>
            <a:r>
              <a:rPr lang="zh-CN"/>
              <a:t>难道是因为我的</a:t>
            </a:r>
            <a:r>
              <a:rPr lang="en-US" altLang="zh-CN"/>
              <a:t> ret </a:t>
            </a:r>
            <a:r>
              <a:rPr lang="zh-CN" altLang="en-US"/>
              <a:t>创建在栈上，所以</a:t>
            </a:r>
            <a:r>
              <a:rPr lang="en-US" altLang="zh-CN"/>
              <a:t> GPU </a:t>
            </a:r>
            <a:r>
              <a:rPr lang="zh-CN" altLang="en-US"/>
              <a:t>不能访问，才出错的？</a:t>
            </a:r>
            <a:endParaRPr lang="zh-CN" altLang="en-US"/>
          </a:p>
          <a:p>
            <a:r>
              <a:rPr lang="zh-CN" altLang="en-US"/>
              <a:t>于是你试图用</a:t>
            </a:r>
            <a:r>
              <a:rPr lang="en-US" altLang="zh-CN"/>
              <a:t> malloc </a:t>
            </a:r>
            <a:r>
              <a:rPr lang="zh-CN" altLang="en-US"/>
              <a:t>在堆上分配一个</a:t>
            </a:r>
            <a:r>
              <a:rPr lang="en-US" altLang="zh-CN"/>
              <a:t> int </a:t>
            </a:r>
            <a:r>
              <a:rPr lang="zh-CN" altLang="en-US"/>
              <a:t>来给</a:t>
            </a:r>
            <a:r>
              <a:rPr lang="en-US" altLang="zh-CN"/>
              <a:t> GPU </a:t>
            </a:r>
            <a:r>
              <a:rPr lang="zh-CN" altLang="en-US"/>
              <a:t>访问，结果还是</a:t>
            </a:r>
            <a:r>
              <a:rPr lang="zh-CN"/>
              <a:t>失败了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6614795"/>
            <a:ext cx="12195175" cy="243205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05195" y="2081530"/>
            <a:ext cx="5133975" cy="383857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8818880" y="4729480"/>
            <a:ext cx="200914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原因：</a:t>
            </a:r>
            <a:r>
              <a:rPr lang="en-US" altLang="zh-CN"/>
              <a:t>GPU </a:t>
            </a:r>
            <a:r>
              <a:rPr lang="zh-CN" altLang="en-US"/>
              <a:t>使用独立的显存，不能访问</a:t>
            </a:r>
            <a:r>
              <a:rPr lang="en-US" altLang="zh-CN"/>
              <a:t> CPU </a:t>
            </a:r>
            <a:r>
              <a:rPr lang="zh-CN" altLang="en-US"/>
              <a:t>内存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原来，</a:t>
            </a:r>
            <a:r>
              <a:rPr lang="en-US" altLang="zh-CN"/>
              <a:t>GPU </a:t>
            </a:r>
            <a:r>
              <a:rPr lang="zh-CN" altLang="en-US"/>
              <a:t>和</a:t>
            </a:r>
            <a:r>
              <a:rPr lang="en-US" altLang="zh-CN"/>
              <a:t> CPU </a:t>
            </a:r>
            <a:r>
              <a:rPr lang="zh-CN" altLang="en-US"/>
              <a:t>各自使用着独立的内存。</a:t>
            </a:r>
            <a:r>
              <a:rPr lang="en-US" altLang="zh-CN"/>
              <a:t>CPU </a:t>
            </a:r>
            <a:r>
              <a:rPr lang="zh-CN" altLang="en-US"/>
              <a:t>的内存称为主机内存</a:t>
            </a:r>
            <a:r>
              <a:rPr lang="en-US" altLang="zh-CN"/>
              <a:t>(host)</a:t>
            </a:r>
            <a:r>
              <a:rPr lang="zh-CN" altLang="en-US"/>
              <a:t>。</a:t>
            </a:r>
            <a:r>
              <a:rPr lang="en-US" altLang="zh-CN"/>
              <a:t>GPU </a:t>
            </a:r>
            <a:r>
              <a:rPr lang="zh-CN" altLang="en-US"/>
              <a:t>使用的内存称为设备内存</a:t>
            </a:r>
            <a:r>
              <a:rPr lang="en-US" altLang="zh-CN"/>
              <a:t>(device)</a:t>
            </a:r>
            <a:r>
              <a:rPr lang="zh-CN" altLang="en-US"/>
              <a:t>，他是显卡上板载的，速度更快</a:t>
            </a:r>
            <a:r>
              <a:rPr lang="zh-CN"/>
              <a:t>，又称显存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而不论栈还是</a:t>
            </a:r>
            <a:r>
              <a:rPr lang="en-US" altLang="zh-CN"/>
              <a:t> malloc </a:t>
            </a:r>
            <a:r>
              <a:rPr lang="zh-CN" altLang="en-US"/>
              <a:t>分配的都是</a:t>
            </a:r>
            <a:r>
              <a:rPr lang="en-US" altLang="zh-CN"/>
              <a:t> CPU </a:t>
            </a:r>
            <a:r>
              <a:rPr lang="zh-CN" altLang="en-US"/>
              <a:t>上的内存，所以自然是无法被</a:t>
            </a:r>
            <a:r>
              <a:rPr lang="en-US" altLang="zh-CN"/>
              <a:t> GPU </a:t>
            </a:r>
            <a:r>
              <a:rPr lang="zh-CN" altLang="en-US"/>
              <a:t>访问到。</a:t>
            </a:r>
            <a:endParaRPr lang="zh-CN" altLang="en-US"/>
          </a:p>
          <a:p>
            <a:r>
              <a:rPr lang="zh-CN" altLang="en-US"/>
              <a:t>因此可以用用</a:t>
            </a:r>
            <a:r>
              <a:rPr lang="en-US" altLang="zh-CN"/>
              <a:t> cudaMalloc </a:t>
            </a:r>
            <a:r>
              <a:rPr lang="zh-CN" altLang="en-US"/>
              <a:t>分配</a:t>
            </a:r>
            <a:r>
              <a:rPr lang="en-US" altLang="zh-CN"/>
              <a:t> GPU </a:t>
            </a:r>
            <a:r>
              <a:rPr lang="zh-CN" altLang="en-US"/>
              <a:t>上的显存，这样就不出错了，结束时</a:t>
            </a:r>
            <a:r>
              <a:rPr lang="en-US" altLang="zh-CN"/>
              <a:t> cudaFree </a:t>
            </a:r>
            <a:r>
              <a:rPr lang="zh-CN" altLang="en-US"/>
              <a:t>释放。</a:t>
            </a:r>
            <a:endParaRPr lang="zh-CN" altLang="en-US"/>
          </a:p>
          <a:p>
            <a:r>
              <a:rPr lang="zh-CN" altLang="en-US"/>
              <a:t>注意到</a:t>
            </a:r>
            <a:r>
              <a:rPr lang="en-US" altLang="zh-CN"/>
              <a:t> cudaMalloc </a:t>
            </a:r>
            <a:r>
              <a:rPr lang="zh-CN" altLang="en-US"/>
              <a:t>的返回值已经用来表示错误代码，所以返回指针只能通过</a:t>
            </a:r>
            <a:r>
              <a:rPr lang="en-US" altLang="zh-CN"/>
              <a:t> &amp;pret </a:t>
            </a:r>
            <a:r>
              <a:rPr lang="zh-CN" altLang="en-US"/>
              <a:t>二级指针。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201545"/>
            <a:ext cx="5181600" cy="359918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8219440" y="4744085"/>
            <a:ext cx="271589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反之亦然，</a:t>
            </a:r>
            <a:r>
              <a:rPr lang="en-US" altLang="zh-CN"/>
              <a:t>CPU </a:t>
            </a:r>
            <a:r>
              <a:rPr lang="zh-CN" altLang="en-US"/>
              <a:t>也不能访问</a:t>
            </a:r>
            <a:r>
              <a:rPr lang="en-US" altLang="zh-CN"/>
              <a:t> GPU </a:t>
            </a:r>
            <a:r>
              <a:rPr lang="zh-CN" altLang="en-US"/>
              <a:t>的内存地址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/>
              <a:t>你可能已经迫不及待想通过</a:t>
            </a:r>
            <a:r>
              <a:rPr lang="en-US" altLang="zh-CN"/>
              <a:t> *pret </a:t>
            </a:r>
            <a:r>
              <a:rPr lang="zh-CN" altLang="en-US"/>
              <a:t>访问其返回值了。但是不行，因为</a:t>
            </a:r>
            <a:r>
              <a:rPr lang="en-US" altLang="zh-CN"/>
              <a:t> GPU </a:t>
            </a:r>
            <a:r>
              <a:rPr lang="zh-CN" altLang="en-US"/>
              <a:t>访问不了</a:t>
            </a:r>
            <a:r>
              <a:rPr lang="en-US" altLang="zh-CN"/>
              <a:t> CPU </a:t>
            </a:r>
            <a:r>
              <a:rPr lang="zh-CN" altLang="en-US"/>
              <a:t>的内存地址，同理，</a:t>
            </a:r>
            <a:r>
              <a:rPr lang="en-US" altLang="zh-CN"/>
              <a:t>CPU </a:t>
            </a:r>
            <a:r>
              <a:rPr lang="zh-CN" altLang="en-US"/>
              <a:t>也访问不了</a:t>
            </a:r>
            <a:r>
              <a:rPr lang="en-US" altLang="zh-CN"/>
              <a:t> GPU </a:t>
            </a:r>
            <a:r>
              <a:rPr lang="zh-CN" altLang="en-US"/>
              <a:t>的内存地址。一访问</a:t>
            </a:r>
            <a:r>
              <a:rPr lang="en-US" altLang="zh-CN"/>
              <a:t> CPU </a:t>
            </a:r>
            <a:r>
              <a:rPr lang="zh-CN" altLang="en-US"/>
              <a:t>就奔溃了。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985" y="6228715"/>
            <a:ext cx="4219575" cy="28448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1700" y="2089150"/>
            <a:ext cx="5181600" cy="382333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6730365" y="5259070"/>
            <a:ext cx="270954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跨</a:t>
            </a:r>
            <a:r>
              <a:rPr lang="en-US" altLang="zh-CN"/>
              <a:t> GPU/CPU </a:t>
            </a:r>
            <a:r>
              <a:rPr lang="zh-CN" altLang="en-US"/>
              <a:t>地址空间拷贝数据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zh-CN" altLang="en-US"/>
              <a:t>因此可以用</a:t>
            </a:r>
            <a:r>
              <a:rPr lang="en-US" altLang="zh-CN"/>
              <a:t> cudaMemcpy</a:t>
            </a:r>
            <a:r>
              <a:rPr lang="zh-CN" altLang="en-US"/>
              <a:t>，他能够在</a:t>
            </a:r>
            <a:r>
              <a:rPr lang="en-US" altLang="zh-CN"/>
              <a:t> GPU </a:t>
            </a:r>
            <a:r>
              <a:rPr lang="zh-CN" altLang="en-US"/>
              <a:t>和</a:t>
            </a:r>
            <a:r>
              <a:rPr lang="en-US" altLang="zh-CN"/>
              <a:t> CPU </a:t>
            </a:r>
            <a:r>
              <a:rPr lang="zh-CN" altLang="en-US"/>
              <a:t>内存之间拷贝数据。</a:t>
            </a:r>
            <a:endParaRPr lang="zh-CN" altLang="en-US"/>
          </a:p>
          <a:p>
            <a:r>
              <a:rPr lang="zh-CN" altLang="en-US"/>
              <a:t>这里我们希望把</a:t>
            </a:r>
            <a:r>
              <a:rPr lang="en-US" altLang="zh-CN"/>
              <a:t> GPU </a:t>
            </a:r>
            <a:r>
              <a:rPr lang="zh-CN" altLang="en-US"/>
              <a:t>上的内存数据拷贝到</a:t>
            </a:r>
            <a:r>
              <a:rPr lang="en-US" altLang="zh-CN"/>
              <a:t> CPU </a:t>
            </a:r>
            <a:r>
              <a:rPr lang="zh-CN" altLang="en-US"/>
              <a:t>内存上，也就是从设备内存</a:t>
            </a:r>
            <a:r>
              <a:rPr lang="en-US" altLang="zh-CN"/>
              <a:t>(device)</a:t>
            </a:r>
            <a:r>
              <a:rPr lang="zh-CN" altLang="en-US"/>
              <a:t>到主机内存</a:t>
            </a:r>
            <a:r>
              <a:rPr lang="en-US" altLang="zh-CN"/>
              <a:t>(host)</a:t>
            </a:r>
            <a:r>
              <a:rPr lang="zh-CN" altLang="en-US"/>
              <a:t>，因此第四个参数指定为</a:t>
            </a:r>
            <a:r>
              <a:rPr lang="en-US" altLang="zh-CN"/>
              <a:t> cudaMemcpyDeviceToHost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同理，还有</a:t>
            </a:r>
            <a:r>
              <a:rPr lang="en-US" altLang="zh-CN"/>
              <a:t> cudaMemcpyHostToDevice </a:t>
            </a:r>
            <a:r>
              <a:rPr lang="zh-CN" altLang="en-US"/>
              <a:t>和</a:t>
            </a:r>
            <a:r>
              <a:rPr lang="en-US" altLang="zh-CN"/>
              <a:t> cudaMemcpyDeviceToDevice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1911985"/>
            <a:ext cx="6362065" cy="37788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" y="106045"/>
            <a:ext cx="10858500" cy="2101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720" y="6037580"/>
            <a:ext cx="1432560" cy="32512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0286365" y="4828540"/>
            <a:ext cx="177482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21985" y="2282190"/>
            <a:ext cx="6470015" cy="36429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cudaMemcpy </a:t>
            </a:r>
            <a:r>
              <a:rPr lang="zh-CN" altLang="en-US"/>
              <a:t>会自动同步！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zh-CN"/>
              <a:t>注意：</a:t>
            </a:r>
            <a:r>
              <a:rPr lang="en-US" altLang="zh-CN"/>
              <a:t>cudaMemcpy </a:t>
            </a:r>
            <a:r>
              <a:rPr lang="zh-CN" altLang="en-US"/>
              <a:t>会自动进行同步操作，即和</a:t>
            </a:r>
            <a:r>
              <a:rPr lang="en-US" altLang="zh-CN"/>
              <a:t> cudaDeviceSynchronize() </a:t>
            </a:r>
            <a:r>
              <a:rPr lang="zh-CN" altLang="en-US"/>
              <a:t>等价！因此前面的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cudaDeviceSynchronize() </a:t>
            </a:r>
            <a:r>
              <a:rPr lang="zh-CN" altLang="en-US">
                <a:sym typeface="+mn-ea"/>
              </a:rPr>
              <a:t>实际上可以删掉了。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" y="106045"/>
            <a:ext cx="10858500" cy="2101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720" y="6037580"/>
            <a:ext cx="1432560" cy="32512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549515" y="5075555"/>
            <a:ext cx="81089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中启用</a:t>
            </a:r>
            <a:r>
              <a:rPr lang="en-US" altLang="zh-CN"/>
              <a:t> CUDA </a:t>
            </a:r>
            <a:r>
              <a:rPr lang="zh-CN" altLang="en-US"/>
              <a:t>支持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最新版的</a:t>
            </a:r>
            <a:r>
              <a:rPr lang="en-US" altLang="zh-CN"/>
              <a:t> CMake</a:t>
            </a:r>
            <a:r>
              <a:rPr lang="zh-CN" altLang="en-US"/>
              <a:t>（</a:t>
            </a:r>
            <a:r>
              <a:rPr lang="en-US" altLang="zh-CN"/>
              <a:t>3.18 </a:t>
            </a:r>
            <a:r>
              <a:rPr lang="zh-CN" altLang="en-US"/>
              <a:t>以上），只需在</a:t>
            </a:r>
            <a:r>
              <a:rPr lang="en-US" altLang="zh-CN"/>
              <a:t> LANGUAGES </a:t>
            </a:r>
            <a:r>
              <a:rPr lang="zh-CN" altLang="en-US"/>
              <a:t>后面加上</a:t>
            </a:r>
            <a:r>
              <a:rPr lang="en-US" altLang="zh-CN"/>
              <a:t> CUDA </a:t>
            </a:r>
            <a:r>
              <a:rPr lang="zh-CN" altLang="en-US"/>
              <a:t>即可启用。</a:t>
            </a:r>
            <a:endParaRPr lang="zh-CN" altLang="en-US"/>
          </a:p>
          <a:p>
            <a:r>
              <a:rPr lang="zh-CN" altLang="en-US"/>
              <a:t>然后在</a:t>
            </a:r>
            <a:r>
              <a:rPr lang="en-US" altLang="zh-CN"/>
              <a:t> add_executable </a:t>
            </a:r>
            <a:r>
              <a:rPr lang="zh-CN" altLang="en-US"/>
              <a:t>里直接加你的</a:t>
            </a:r>
            <a:r>
              <a:rPr lang="en-US" altLang="zh-CN"/>
              <a:t> .cu </a:t>
            </a:r>
            <a:r>
              <a:rPr lang="zh-CN" altLang="en-US"/>
              <a:t>文件，和</a:t>
            </a:r>
            <a:r>
              <a:rPr lang="en-US" altLang="zh-CN"/>
              <a:t> .cpp </a:t>
            </a:r>
            <a:r>
              <a:rPr lang="zh-CN" altLang="en-US"/>
              <a:t>一样。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614795" y="3020060"/>
            <a:ext cx="3914775" cy="196215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0009505" y="4413885"/>
            <a:ext cx="49085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754110" y="4912995"/>
            <a:ext cx="80645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1"/>
          <p:cNvSpPr txBox="1"/>
          <p:nvPr/>
        </p:nvSpPr>
        <p:spPr>
          <a:xfrm>
            <a:off x="1965325" y="6489700"/>
            <a:ext cx="9009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>
                <a:sym typeface="+mn-ea"/>
              </a:rPr>
              <a:t>https://www.nvidia.cn/docs/IO/51635/NVIDIA_CUDA_Programming_Guide_1.1_chs.pdf</a:t>
            </a:r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统一内存地址技术（</a:t>
            </a:r>
            <a:r>
              <a:rPr lang="en-US" altLang="zh-CN"/>
              <a:t>Unified Memory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还有一种在比较新的显卡上支持的特性，那就是统一内存</a:t>
            </a:r>
            <a:r>
              <a:rPr lang="en-US" altLang="zh-CN"/>
              <a:t>(managed)</a:t>
            </a:r>
            <a:r>
              <a:rPr lang="zh-CN" altLang="en-US"/>
              <a:t>，只需把</a:t>
            </a:r>
            <a:r>
              <a:rPr lang="en-US" altLang="zh-CN"/>
              <a:t> cudaMalloc </a:t>
            </a:r>
            <a:r>
              <a:rPr lang="zh-CN" altLang="en-US"/>
              <a:t>换成</a:t>
            </a:r>
            <a:r>
              <a:rPr lang="en-US" altLang="zh-CN"/>
              <a:t> cudaMallocManaged </a:t>
            </a:r>
            <a:r>
              <a:rPr lang="zh-CN" altLang="en-US"/>
              <a:t>即可，</a:t>
            </a:r>
            <a:r>
              <a:rPr lang="zh-CN" altLang="en-US">
                <a:sym typeface="+mn-ea"/>
              </a:rPr>
              <a:t>释放时也是通过</a:t>
            </a:r>
            <a:r>
              <a:rPr lang="en-US" altLang="zh-CN">
                <a:sym typeface="+mn-ea"/>
              </a:rPr>
              <a:t> cudaFree</a:t>
            </a:r>
            <a:r>
              <a:rPr lang="zh-CN" altLang="en-US">
                <a:sym typeface="+mn-ea"/>
              </a:rPr>
              <a:t>。</a:t>
            </a:r>
            <a:r>
              <a:rPr lang="zh-CN" altLang="en-US"/>
              <a:t>这样分配出来的地址，不论在</a:t>
            </a:r>
            <a:r>
              <a:rPr lang="en-US" altLang="zh-CN"/>
              <a:t> CPU </a:t>
            </a:r>
            <a:r>
              <a:rPr lang="zh-CN" altLang="en-US"/>
              <a:t>还是</a:t>
            </a:r>
            <a:r>
              <a:rPr lang="en-US" altLang="zh-CN"/>
              <a:t> GPU </a:t>
            </a:r>
            <a:r>
              <a:rPr lang="zh-CN" altLang="en-US"/>
              <a:t>上都是一模一样的，都可以访问。而且拷贝也会自动按需进行（当从</a:t>
            </a:r>
            <a:r>
              <a:rPr lang="en-US" altLang="zh-CN"/>
              <a:t> CPU </a:t>
            </a:r>
            <a:r>
              <a:rPr lang="zh-CN" altLang="en-US"/>
              <a:t>访问时），无需手动调用</a:t>
            </a:r>
            <a:r>
              <a:rPr lang="en-US" altLang="zh-CN"/>
              <a:t> cudaMemcpy</a:t>
            </a:r>
            <a:r>
              <a:rPr lang="zh-CN" altLang="en-US"/>
              <a:t>，大大方便了编程人员，特别是含有指针的一些数据结构。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282825"/>
            <a:ext cx="5181600" cy="343662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937500" y="4560570"/>
            <a:ext cx="148780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注意不要混淆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主机内存</a:t>
            </a:r>
            <a:r>
              <a:rPr lang="en-US" altLang="zh-CN"/>
              <a:t>(host)</a:t>
            </a:r>
            <a:r>
              <a:rPr lang="zh-CN" altLang="en-US"/>
              <a:t>：</a:t>
            </a:r>
            <a:r>
              <a:rPr lang="en-US" altLang="zh-CN"/>
              <a:t>malloc</a:t>
            </a:r>
            <a:r>
              <a:rPr lang="zh-CN" altLang="en-US"/>
              <a:t>、</a:t>
            </a:r>
            <a:r>
              <a:rPr lang="en-US" altLang="zh-CN"/>
              <a:t>free</a:t>
            </a:r>
            <a:endParaRPr lang="zh-CN" altLang="en-US"/>
          </a:p>
          <a:p>
            <a:r>
              <a:rPr lang="zh-CN" altLang="en-US"/>
              <a:t>设备内存</a:t>
            </a:r>
            <a:r>
              <a:rPr lang="en-US" altLang="zh-CN"/>
              <a:t>(device)</a:t>
            </a:r>
            <a:r>
              <a:rPr lang="zh-CN" altLang="en-US"/>
              <a:t>：</a:t>
            </a:r>
            <a:r>
              <a:rPr lang="en-US" altLang="zh-CN"/>
              <a:t>cudaMalloc</a:t>
            </a:r>
            <a:r>
              <a:rPr lang="zh-CN" altLang="en-US"/>
              <a:t>、</a:t>
            </a:r>
            <a:r>
              <a:rPr lang="en-US" altLang="zh-CN"/>
              <a:t>cudaFree</a:t>
            </a:r>
            <a:endParaRPr lang="en-US" altLang="zh-CN"/>
          </a:p>
          <a:p>
            <a:r>
              <a:rPr lang="zh-CN" altLang="en-US">
                <a:sym typeface="+mn-ea"/>
              </a:rPr>
              <a:t>统一内存</a:t>
            </a:r>
            <a:r>
              <a:rPr lang="en-US" altLang="zh-CN">
                <a:sym typeface="+mn-ea"/>
              </a:rPr>
              <a:t>(managed)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cudaMallocManaged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cudaFree</a:t>
            </a:r>
            <a:endParaRPr lang="en-US" altLang="zh-CN">
              <a:sym typeface="+mn-ea"/>
            </a:endParaRPr>
          </a:p>
          <a:p>
            <a:r>
              <a:rPr lang="zh-CN" altLang="en-US"/>
              <a:t>如果我没记错的话，统一内存是从</a:t>
            </a:r>
            <a:r>
              <a:rPr lang="en-US" altLang="zh-CN"/>
              <a:t> Pascal </a:t>
            </a:r>
            <a:r>
              <a:rPr lang="zh-CN" altLang="en-US"/>
              <a:t>架构开始支持的，</a:t>
            </a:r>
            <a:r>
              <a:rPr lang="zh-CN"/>
              <a:t>也就是</a:t>
            </a:r>
            <a:r>
              <a:rPr lang="en-US" altLang="zh-CN"/>
              <a:t> GTX9 </a:t>
            </a:r>
            <a:r>
              <a:rPr lang="zh-CN" altLang="en-US"/>
              <a:t>开头及以上。</a:t>
            </a:r>
            <a:endParaRPr lang="zh-CN" altLang="en-US"/>
          </a:p>
          <a:p>
            <a:r>
              <a:rPr lang="zh-CN" altLang="en-US"/>
              <a:t>虽然方便，但并非完全没有开销，有条件的话还是尽量用</a:t>
            </a:r>
            <a:r>
              <a:rPr lang="zh-CN" altLang="en-US">
                <a:sym typeface="+mn-ea"/>
              </a:rPr>
              <a:t>分离的</a:t>
            </a:r>
            <a:r>
              <a:rPr lang="zh-CN" altLang="en-US"/>
              <a:t>设备内存和主机内存吧。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0890" y="3938905"/>
            <a:ext cx="5189220" cy="291909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3</a:t>
            </a:r>
            <a:r>
              <a:rPr lang="zh-CN" altLang="en-US"/>
              <a:t>章：数组</a:t>
            </a:r>
            <a:endParaRPr lang="zh-CN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分配</a:t>
            </a:r>
            <a:r>
              <a:rPr lang="zh-CN" altLang="en-US"/>
              <a:t>数组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</a:t>
            </a:r>
            <a:r>
              <a:rPr lang="en-US" altLang="zh-CN"/>
              <a:t> malloc </a:t>
            </a:r>
            <a:r>
              <a:rPr lang="zh-CN" altLang="en-US"/>
              <a:t>一样，可以用</a:t>
            </a:r>
            <a:r>
              <a:rPr lang="en-US" altLang="zh-CN"/>
              <a:t> cudaMalloc </a:t>
            </a:r>
            <a:r>
              <a:rPr lang="zh-CN" altLang="en-US"/>
              <a:t>配合</a:t>
            </a:r>
            <a:r>
              <a:rPr lang="en-US" altLang="zh-CN"/>
              <a:t> n * sizeof(int)</a:t>
            </a:r>
            <a:r>
              <a:rPr lang="zh-CN" altLang="en-US"/>
              <a:t>，分配一个大小为</a:t>
            </a:r>
            <a:r>
              <a:rPr lang="en-US" altLang="zh-CN"/>
              <a:t> n </a:t>
            </a:r>
            <a:r>
              <a:rPr lang="zh-CN" altLang="en-US"/>
              <a:t>的整型数组。这样就会有</a:t>
            </a:r>
            <a:r>
              <a:rPr lang="en-US" altLang="zh-CN"/>
              <a:t> n </a:t>
            </a:r>
            <a:r>
              <a:rPr lang="zh-CN" altLang="en-US"/>
              <a:t>个连续的</a:t>
            </a:r>
            <a:r>
              <a:rPr lang="en-US" altLang="zh-CN"/>
              <a:t> int </a:t>
            </a:r>
            <a:r>
              <a:rPr lang="zh-CN" altLang="en-US"/>
              <a:t>数据排列在内存中，而</a:t>
            </a:r>
            <a:r>
              <a:rPr lang="en-US" altLang="zh-CN"/>
              <a:t> arr </a:t>
            </a:r>
            <a:r>
              <a:rPr lang="zh-CN" altLang="en-US"/>
              <a:t>则是指向其起始地址。然后把</a:t>
            </a:r>
            <a:r>
              <a:rPr lang="en-US" altLang="zh-CN"/>
              <a:t> arr </a:t>
            </a:r>
            <a:r>
              <a:rPr lang="zh-CN" altLang="en-US"/>
              <a:t>指针传入</a:t>
            </a:r>
            <a:r>
              <a:rPr lang="en-US" altLang="zh-CN"/>
              <a:t> kernel</a:t>
            </a:r>
            <a:r>
              <a:rPr lang="zh-CN" altLang="en-US"/>
              <a:t>，即可在里面用</a:t>
            </a:r>
            <a:r>
              <a:rPr lang="en-US" altLang="zh-CN"/>
              <a:t> arr[i] </a:t>
            </a:r>
            <a:r>
              <a:rPr lang="zh-CN" altLang="en-US"/>
              <a:t>访问他的第</a:t>
            </a:r>
            <a:r>
              <a:rPr lang="en-US" altLang="zh-CN"/>
              <a:t> i </a:t>
            </a:r>
            <a:r>
              <a:rPr lang="zh-CN" altLang="en-US"/>
              <a:t>个元素。</a:t>
            </a:r>
            <a:endParaRPr lang="zh-CN" altLang="en-US"/>
          </a:p>
          <a:p>
            <a:r>
              <a:rPr lang="zh-CN" altLang="en-US"/>
              <a:t>然后因为我们用的统一内存</a:t>
            </a:r>
            <a:r>
              <a:rPr lang="en-US" altLang="zh-CN"/>
              <a:t>(managed)</a:t>
            </a:r>
            <a:r>
              <a:rPr lang="zh-CN" altLang="en-US"/>
              <a:t>，所以同步以后</a:t>
            </a:r>
            <a:r>
              <a:rPr lang="en-US" altLang="zh-CN"/>
              <a:t> CPU </a:t>
            </a:r>
            <a:r>
              <a:rPr lang="zh-CN" altLang="en-US"/>
              <a:t>也可以直接读取。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1978660"/>
            <a:ext cx="5181600" cy="40449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9150985" y="4658995"/>
            <a:ext cx="177482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多个线程，并行地给</a:t>
            </a:r>
            <a:r>
              <a:rPr lang="zh-CN" altLang="en-US"/>
              <a:t>数组赋值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刚刚的</a:t>
            </a:r>
            <a:r>
              <a:rPr lang="en-US" altLang="zh-CN"/>
              <a:t> for </a:t>
            </a:r>
            <a:r>
              <a:rPr lang="zh-CN" altLang="en-US"/>
              <a:t>循环是串行的，我们可以把线程数量调为</a:t>
            </a:r>
            <a:r>
              <a:rPr lang="en-US" altLang="zh-CN"/>
              <a:t> n</a:t>
            </a:r>
            <a:r>
              <a:rPr lang="zh-CN" altLang="en-US"/>
              <a:t>，然后用</a:t>
            </a:r>
            <a:r>
              <a:rPr lang="en-US" altLang="zh-CN"/>
              <a:t> threadIdx.x </a:t>
            </a:r>
            <a:r>
              <a:rPr lang="zh-CN" altLang="en-US"/>
              <a:t>作为</a:t>
            </a:r>
            <a:r>
              <a:rPr lang="en-US" altLang="zh-CN"/>
              <a:t> i </a:t>
            </a:r>
            <a:r>
              <a:rPr lang="zh-CN" altLang="en-US"/>
              <a:t>索引。这样就实现了，每个线程负责给</a:t>
            </a:r>
            <a:r>
              <a:rPr lang="zh-CN" altLang="en-US">
                <a:sym typeface="+mn-ea"/>
              </a:rPr>
              <a:t>数组中</a:t>
            </a:r>
            <a:r>
              <a:rPr lang="zh-CN" altLang="en-US"/>
              <a:t>一个元素的赋值。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1997075"/>
            <a:ext cx="5181600" cy="400748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6632575" y="3275965"/>
            <a:ext cx="14947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小技巧：网格跨步循环（</a:t>
            </a:r>
            <a:r>
              <a:rPr lang="en-US" altLang="zh-CN"/>
              <a:t>g</a:t>
            </a:r>
            <a:r>
              <a:rPr lang="en-US" altLang="zh-CN"/>
              <a:t>rid-stride loop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无论调用者指定了多少个线程（</a:t>
            </a:r>
            <a:r>
              <a:rPr lang="en-US" altLang="zh-CN">
                <a:sym typeface="+mn-ea"/>
              </a:rPr>
              <a:t>blockDim</a:t>
            </a:r>
            <a:r>
              <a:rPr lang="zh-CN" altLang="en-US">
                <a:sym typeface="+mn-ea"/>
              </a:rPr>
              <a:t>），都能自动根据给定的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区间循环，不会越界，也不会漏掉几个元素。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这样一个</a:t>
            </a:r>
            <a:r>
              <a:rPr lang="en-US" altLang="zh-CN">
                <a:sym typeface="+mn-ea"/>
              </a:rPr>
              <a:t> for </a:t>
            </a:r>
            <a:r>
              <a:rPr lang="zh-CN" altLang="en-US">
                <a:sym typeface="+mn-ea"/>
              </a:rPr>
              <a:t>循环非常符合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上常见的</a:t>
            </a:r>
            <a:r>
              <a:rPr lang="en-US" altLang="zh-CN">
                <a:sym typeface="+mn-ea"/>
              </a:rPr>
              <a:t> parallel for </a:t>
            </a:r>
            <a:r>
              <a:rPr lang="zh-CN" altLang="en-US">
                <a:sym typeface="+mn-ea"/>
              </a:rPr>
              <a:t>的习惯，又能自动匹配不同的</a:t>
            </a:r>
            <a:r>
              <a:rPr lang="en-US" altLang="zh-CN">
                <a:sym typeface="+mn-ea"/>
              </a:rPr>
              <a:t> blockDim</a:t>
            </a:r>
            <a:r>
              <a:rPr lang="zh-CN" altLang="en-US">
                <a:sym typeface="+mn-ea"/>
              </a:rPr>
              <a:t>，看起来非常方便。</a:t>
            </a:r>
            <a:endParaRPr lang="en-US" altLang="zh-CN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16955" y="1825625"/>
            <a:ext cx="4910455" cy="435165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6710045" y="3021965"/>
            <a:ext cx="364680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从线程到板块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核函数内部，用之前说到的</a:t>
            </a:r>
            <a:r>
              <a:rPr lang="en-US" altLang="zh-CN"/>
              <a:t> blockDim.x + blockIdx.x + threadIdx.x </a:t>
            </a:r>
            <a:r>
              <a:rPr lang="zh-CN" altLang="en-US"/>
              <a:t>来获取线程在整个网格中编号。</a:t>
            </a:r>
            <a:endParaRPr lang="zh-CN" altLang="en-US"/>
          </a:p>
          <a:p>
            <a:r>
              <a:rPr lang="zh-CN" altLang="en-US"/>
              <a:t>外部调用者，则是根据不同的</a:t>
            </a:r>
            <a:r>
              <a:rPr lang="en-US" altLang="zh-CN"/>
              <a:t> n </a:t>
            </a:r>
            <a:r>
              <a:rPr lang="zh-CN" altLang="en-US"/>
              <a:t>决定板块的数量（</a:t>
            </a:r>
            <a:r>
              <a:rPr lang="en-US" altLang="zh-CN"/>
              <a:t>gridDim</a:t>
            </a:r>
            <a:r>
              <a:rPr lang="zh-CN" altLang="en-US"/>
              <a:t>），而每个板块具有的线程数量（</a:t>
            </a:r>
            <a:r>
              <a:rPr lang="en-US" altLang="zh-CN"/>
              <a:t>blockDim</a:t>
            </a:r>
            <a:r>
              <a:rPr lang="zh-CN" altLang="en-US"/>
              <a:t>）则是固定的</a:t>
            </a:r>
            <a:r>
              <a:rPr lang="en-US" altLang="zh-CN"/>
              <a:t> 128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因此，我们可以用</a:t>
            </a:r>
            <a:r>
              <a:rPr lang="en-US" altLang="zh-CN"/>
              <a:t> n / 128 </a:t>
            </a:r>
            <a:r>
              <a:rPr lang="zh-CN" altLang="en-US"/>
              <a:t>作为</a:t>
            </a:r>
            <a:r>
              <a:rPr lang="en-US" altLang="zh-CN"/>
              <a:t> gridDim</a:t>
            </a:r>
            <a:r>
              <a:rPr lang="zh-CN" altLang="en-US"/>
              <a:t>，这样总的线程数刚好的</a:t>
            </a:r>
            <a:r>
              <a:rPr lang="en-US" altLang="zh-CN"/>
              <a:t> n</a:t>
            </a:r>
            <a:r>
              <a:rPr lang="zh-CN" altLang="en-US"/>
              <a:t>，实现了每个线程负责处理一个元素。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3635" y="1825625"/>
            <a:ext cx="4697095" cy="435165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765925" y="4229100"/>
            <a:ext cx="2722880" cy="501650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边角料难题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但这样的话，</a:t>
            </a:r>
            <a:r>
              <a:rPr lang="en-US" altLang="zh-CN"/>
              <a:t>n </a:t>
            </a:r>
            <a:r>
              <a:rPr lang="zh-CN" altLang="en-US"/>
              <a:t>只能是的</a:t>
            </a:r>
            <a:r>
              <a:rPr lang="en-US" altLang="zh-CN"/>
              <a:t> 128 </a:t>
            </a:r>
            <a:r>
              <a:rPr lang="zh-CN" altLang="en-US"/>
              <a:t>的整数倍，如果不是就会漏掉最后几个元素。</a:t>
            </a:r>
            <a:endParaRPr lang="zh-CN" altLang="en-US"/>
          </a:p>
          <a:p>
            <a:r>
              <a:rPr lang="zh-CN" altLang="en-US"/>
              <a:t>主要是</a:t>
            </a:r>
            <a:r>
              <a:rPr lang="en-US" altLang="zh-CN"/>
              <a:t> C </a:t>
            </a:r>
            <a:r>
              <a:rPr lang="zh-CN" altLang="en-US"/>
              <a:t>语言的整数除法</a:t>
            </a:r>
            <a:r>
              <a:rPr lang="en-US" altLang="zh-CN"/>
              <a:t> n / nthreads</a:t>
            </a:r>
            <a:r>
              <a:rPr lang="zh-CN" altLang="en-US"/>
              <a:t>，他</a:t>
            </a:r>
            <a:r>
              <a:rPr lang="zh-CN" altLang="en-US"/>
              <a:t>是向下取整的，比如</a:t>
            </a:r>
            <a:r>
              <a:rPr lang="en-US" altLang="zh-CN"/>
              <a:t> 7 / 4 = 1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比如</a:t>
            </a:r>
            <a:r>
              <a:rPr lang="en-US" altLang="zh-CN"/>
              <a:t> n </a:t>
            </a:r>
            <a:r>
              <a:rPr lang="zh-CN" altLang="en-US"/>
              <a:t>为</a:t>
            </a:r>
            <a:r>
              <a:rPr lang="en-US" altLang="zh-CN"/>
              <a:t> 65535</a:t>
            </a:r>
            <a:r>
              <a:rPr lang="zh-CN" altLang="en-US"/>
              <a:t>，那么最后</a:t>
            </a:r>
            <a:r>
              <a:rPr lang="en-US" altLang="zh-CN"/>
              <a:t> 127 </a:t>
            </a:r>
            <a:r>
              <a:rPr lang="zh-CN" altLang="en-US"/>
              <a:t>个元素是没有赋值的。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2895" y="3498215"/>
            <a:ext cx="1729105" cy="335978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95315" y="1678940"/>
            <a:ext cx="4766945" cy="449834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844665" y="3663950"/>
            <a:ext cx="39370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解决边角料难题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解决方法就是：采用向上取整的除法。</a:t>
            </a:r>
            <a:endParaRPr lang="zh-CN"/>
          </a:p>
          <a:p>
            <a:r>
              <a:rPr lang="zh-CN"/>
              <a:t>可是</a:t>
            </a:r>
            <a:r>
              <a:rPr lang="en-US" altLang="zh-CN"/>
              <a:t> C </a:t>
            </a:r>
            <a:r>
              <a:rPr lang="zh-CN" altLang="en-US"/>
              <a:t>语言好像没有向上整除的除法这个运算符？没关系，用这个式子即可：</a:t>
            </a:r>
            <a:endParaRPr lang="zh-CN" altLang="en-US"/>
          </a:p>
          <a:p>
            <a:r>
              <a:rPr lang="en-US" altLang="zh-CN"/>
              <a:t>(n + nthreads - 1) / nthreads</a:t>
            </a:r>
            <a:endParaRPr lang="en-US" altLang="zh-CN"/>
          </a:p>
          <a:p>
            <a:r>
              <a:rPr lang="zh-CN" altLang="en-US"/>
              <a:t>例如：</a:t>
            </a:r>
            <a:r>
              <a:rPr lang="en-US" altLang="zh-CN"/>
              <a:t>(7 + 3) / 4 = 2</a:t>
            </a:r>
            <a:r>
              <a:rPr lang="zh-CN" altLang="en-US"/>
              <a:t>，</a:t>
            </a:r>
            <a:r>
              <a:rPr lang="en-US" altLang="zh-CN"/>
              <a:t>(8 + 3 / 4) = 2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由于向上取整，这样会多出来一些线程，因此要在</a:t>
            </a:r>
            <a:r>
              <a:rPr lang="en-US" altLang="zh-CN"/>
              <a:t> kernel </a:t>
            </a:r>
            <a:r>
              <a:rPr lang="zh-CN" altLang="en-US"/>
              <a:t>内判断当前</a:t>
            </a:r>
            <a:r>
              <a:rPr lang="en-US" altLang="zh-CN"/>
              <a:t> i </a:t>
            </a:r>
            <a:r>
              <a:rPr lang="zh-CN" altLang="en-US"/>
              <a:t>是否超过了</a:t>
            </a:r>
            <a:r>
              <a:rPr lang="en-US" altLang="zh-CN"/>
              <a:t> n</a:t>
            </a:r>
            <a:r>
              <a:rPr lang="zh-CN" altLang="en-US"/>
              <a:t>，如果超过就要提前退出，防止越界。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27700" y="1565275"/>
            <a:ext cx="4735195" cy="46120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5435" y="3536950"/>
            <a:ext cx="1726565" cy="33210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331075" y="4510405"/>
            <a:ext cx="210185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1730" y="1825625"/>
            <a:ext cx="4700270" cy="43516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网格跨步循环：应用于线程和板块一起上的情况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网格跨步循环实际上本来是这样，利用扁平化的线程数量和线程编号实现动态大小。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同样，无论调用者指定每个板块多少线程（</a:t>
            </a:r>
            <a:r>
              <a:rPr lang="en-US" altLang="zh-CN">
                <a:sym typeface="+mn-ea"/>
              </a:rPr>
              <a:t>blockDim</a:t>
            </a:r>
            <a:r>
              <a:rPr lang="zh-CN" altLang="en-US">
                <a:sym typeface="+mn-ea"/>
              </a:rPr>
              <a:t>），</a:t>
            </a:r>
            <a:r>
              <a:rPr lang="zh-CN" altLang="en-US">
                <a:sym typeface="+mn-ea"/>
              </a:rPr>
              <a:t>总共多少板块（</a:t>
            </a:r>
            <a:r>
              <a:rPr lang="en-US" altLang="zh-CN">
                <a:sym typeface="+mn-ea"/>
              </a:rPr>
              <a:t>gridDim</a:t>
            </a:r>
            <a:r>
              <a:rPr lang="zh-CN" altLang="en-US">
                <a:sym typeface="+mn-ea"/>
              </a:rPr>
              <a:t>）。</a:t>
            </a:r>
            <a:r>
              <a:rPr lang="zh-CN" altLang="en-US">
                <a:sym typeface="+mn-ea"/>
              </a:rPr>
              <a:t>都能自动根据给定的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区间循环，不会越界，也不会漏掉几个元素。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这样一个</a:t>
            </a:r>
            <a:r>
              <a:rPr lang="en-US" altLang="zh-CN">
                <a:sym typeface="+mn-ea"/>
              </a:rPr>
              <a:t> for </a:t>
            </a:r>
            <a:r>
              <a:rPr lang="zh-CN" altLang="en-US">
                <a:sym typeface="+mn-ea"/>
              </a:rPr>
              <a:t>循环非常符合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上常见的</a:t>
            </a:r>
            <a:r>
              <a:rPr lang="en-US" altLang="zh-CN">
                <a:sym typeface="+mn-ea"/>
              </a:rPr>
              <a:t> parallel for </a:t>
            </a:r>
            <a:r>
              <a:rPr lang="zh-CN" altLang="en-US">
                <a:sym typeface="+mn-ea"/>
              </a:rPr>
              <a:t>的习惯，又能自动匹配不同的</a:t>
            </a:r>
            <a:r>
              <a:rPr lang="en-US" altLang="zh-CN">
                <a:sym typeface="+mn-ea"/>
              </a:rPr>
              <a:t> blockDim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gridDim</a:t>
            </a:r>
            <a:r>
              <a:rPr lang="zh-CN" altLang="en-US">
                <a:sym typeface="+mn-ea"/>
              </a:rPr>
              <a:t>，看起来非常方便。</a:t>
            </a:r>
            <a:endParaRPr lang="en-US" altLang="zh-CN">
              <a:sym typeface="+mn-ea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737350" y="2803525"/>
            <a:ext cx="3688715" cy="339090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373380" y="6489700"/>
            <a:ext cx="118186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本方法出自英伟达官方博客：</a:t>
            </a:r>
            <a:r>
              <a:rPr lang="en-US"/>
              <a:t>https://developer.nvidia.com/blog/cuda-pro-tip-write-flexible-kernels-grid-stride-loops/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CUDA </a:t>
            </a:r>
            <a:r>
              <a:rPr lang="zh-CN" altLang="en-US"/>
              <a:t>编译器兼容</a:t>
            </a:r>
            <a:r>
              <a:rPr lang="en-US" altLang="zh-CN"/>
              <a:t> C++17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en-US"/>
              <a:t>CUDA </a:t>
            </a:r>
            <a:r>
              <a:rPr lang="zh-CN" altLang="en-US"/>
              <a:t>的语法，基本完全兼容</a:t>
            </a:r>
            <a:r>
              <a:rPr lang="en-US" altLang="zh-CN"/>
              <a:t> C++</a:t>
            </a:r>
            <a:r>
              <a:rPr lang="zh-CN" altLang="en-US"/>
              <a:t>。包括</a:t>
            </a:r>
            <a:r>
              <a:rPr lang="en-US" altLang="zh-CN"/>
              <a:t> C++17 </a:t>
            </a:r>
            <a:r>
              <a:rPr lang="zh-CN" altLang="en-US"/>
              <a:t>新特性，都可以用。甚至可以把任何一个</a:t>
            </a:r>
            <a:r>
              <a:rPr lang="en-US" altLang="zh-CN"/>
              <a:t> C++ </a:t>
            </a:r>
            <a:r>
              <a:rPr lang="zh-CN" altLang="en-US"/>
              <a:t>项目的文件后缀名全部改成</a:t>
            </a:r>
            <a:r>
              <a:rPr lang="en-US" altLang="zh-CN"/>
              <a:t> .cu</a:t>
            </a:r>
            <a:r>
              <a:rPr lang="zh-CN" altLang="en-US"/>
              <a:t>，都能编译出来。</a:t>
            </a:r>
            <a:endParaRPr lang="zh-CN" altLang="en-US"/>
          </a:p>
          <a:p>
            <a:r>
              <a:rPr lang="zh-CN" altLang="en-US"/>
              <a:t>这是</a:t>
            </a:r>
            <a:r>
              <a:rPr lang="en-US" altLang="zh-CN"/>
              <a:t> CUDA </a:t>
            </a:r>
            <a:r>
              <a:rPr lang="zh-CN" altLang="en-US"/>
              <a:t>的一大好处，</a:t>
            </a:r>
            <a:r>
              <a:rPr lang="en-US" altLang="zh-CN"/>
              <a:t>CUDA </a:t>
            </a:r>
            <a:r>
              <a:rPr lang="zh-CN" altLang="en-US"/>
              <a:t>和</a:t>
            </a:r>
            <a:r>
              <a:rPr lang="en-US" altLang="zh-CN"/>
              <a:t> C++ </a:t>
            </a:r>
            <a:r>
              <a:rPr lang="zh-CN" altLang="en-US"/>
              <a:t>的关系就像</a:t>
            </a:r>
            <a:r>
              <a:rPr lang="en-US" altLang="zh-CN"/>
              <a:t> C++ </a:t>
            </a:r>
            <a:r>
              <a:rPr lang="zh-CN" altLang="en-US"/>
              <a:t>和</a:t>
            </a:r>
            <a:r>
              <a:rPr lang="en-US" altLang="zh-CN"/>
              <a:t> C </a:t>
            </a:r>
            <a:r>
              <a:rPr lang="zh-CN" altLang="en-US"/>
              <a:t>的关系一样，大部分都兼容，因此能很方便地重用</a:t>
            </a:r>
            <a:r>
              <a:rPr lang="en-US" altLang="zh-CN"/>
              <a:t> C++ </a:t>
            </a:r>
            <a:r>
              <a:rPr lang="zh-CN" altLang="en-US"/>
              <a:t>现有的任何代码</a:t>
            </a:r>
            <a:r>
              <a:rPr lang="zh-CN" altLang="en-US">
                <a:sym typeface="+mn-ea"/>
              </a:rPr>
              <a:t>库</a:t>
            </a:r>
            <a:r>
              <a:rPr lang="zh-CN" altLang="en-US"/>
              <a:t>，引用</a:t>
            </a:r>
            <a:r>
              <a:rPr lang="en-US" altLang="zh-CN"/>
              <a:t> C++ </a:t>
            </a:r>
            <a:r>
              <a:rPr lang="zh-CN" altLang="en-US"/>
              <a:t>头文件</a:t>
            </a:r>
            <a:r>
              <a:rPr lang="zh-CN" altLang="en-US"/>
              <a:t>等。</a:t>
            </a:r>
            <a:endParaRPr lang="zh-CN" altLang="en-US"/>
          </a:p>
          <a:p>
            <a:r>
              <a:rPr lang="en-US" altLang="zh-CN"/>
              <a:t>host </a:t>
            </a:r>
            <a:r>
              <a:rPr lang="zh-CN" altLang="en-US"/>
              <a:t>代码和</a:t>
            </a:r>
            <a:r>
              <a:rPr lang="en-US" altLang="zh-CN"/>
              <a:t> device </a:t>
            </a:r>
            <a:r>
              <a:rPr lang="zh-CN" altLang="en-US"/>
              <a:t>代码写在同一个文件内，这是</a:t>
            </a:r>
            <a:r>
              <a:rPr lang="en-US" altLang="zh-CN"/>
              <a:t> OpenCL </a:t>
            </a:r>
            <a:r>
              <a:rPr lang="zh-CN" altLang="en-US"/>
              <a:t>做不到的。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14820" y="3153410"/>
            <a:ext cx="3514725" cy="16954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189470" y="3629025"/>
            <a:ext cx="177482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4</a:t>
            </a:r>
            <a:r>
              <a:rPr lang="zh-CN" altLang="en-US"/>
              <a:t>章：</a:t>
            </a:r>
            <a:r>
              <a:rPr lang="en-US"/>
              <a:t>C++ </a:t>
            </a:r>
            <a:r>
              <a:rPr lang="zh-CN" altLang="en-US"/>
              <a:t>封装</a:t>
            </a:r>
            <a:endParaRPr lang="zh-CN" alt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std::vector </a:t>
            </a:r>
            <a:r>
              <a:rPr lang="zh-CN" altLang="en-US"/>
              <a:t>的秘密：第二模板参数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你知道吗？</a:t>
            </a:r>
            <a:r>
              <a:rPr lang="en-US" altLang="zh-CN"/>
              <a:t>std::vector </a:t>
            </a:r>
            <a:r>
              <a:rPr lang="zh-CN" altLang="en-US"/>
              <a:t>作为模板类，其实有两个模板参数：</a:t>
            </a:r>
            <a:r>
              <a:rPr lang="en-US" altLang="zh-CN"/>
              <a:t>std::vector&lt;T, AllocatorT&gt;</a:t>
            </a:r>
            <a:endParaRPr lang="en-US" altLang="zh-CN"/>
          </a:p>
          <a:p>
            <a:r>
              <a:rPr lang="zh-CN" altLang="en-US"/>
              <a:t>那为什么我们平时只用了</a:t>
            </a:r>
            <a:r>
              <a:rPr lang="en-US" altLang="zh-CN"/>
              <a:t> std::vector&lt;T&gt; </a:t>
            </a:r>
            <a:r>
              <a:rPr lang="zh-CN" altLang="en-US"/>
              <a:t>呢？因为第二个参数默认是</a:t>
            </a:r>
            <a:r>
              <a:rPr lang="en-US" altLang="zh-CN"/>
              <a:t> std::allocator&lt;T&gt;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也就是</a:t>
            </a:r>
            <a:r>
              <a:rPr lang="en-US" altLang="zh-CN"/>
              <a:t> std::vector&lt;T&gt; </a:t>
            </a:r>
            <a:r>
              <a:rPr lang="zh-CN" altLang="en-US"/>
              <a:t>等价于</a:t>
            </a:r>
            <a:r>
              <a:rPr lang="en-US" altLang="zh-CN"/>
              <a:t> std::vector&lt;T, std::allocator&lt;T&gt;&gt;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>
                <a:sym typeface="+mn-ea"/>
              </a:rPr>
              <a:t>std::allocator&lt;T&gt; </a:t>
            </a:r>
            <a:r>
              <a:rPr lang="zh-CN" altLang="en-US">
                <a:sym typeface="+mn-ea"/>
              </a:rPr>
              <a:t>的功能是负责分配和释放内存，初始化</a:t>
            </a:r>
            <a:r>
              <a:rPr lang="en-US" altLang="zh-CN">
                <a:sym typeface="+mn-ea"/>
              </a:rPr>
              <a:t> T </a:t>
            </a:r>
            <a:r>
              <a:rPr lang="zh-CN" altLang="en-US">
                <a:sym typeface="+mn-ea"/>
              </a:rPr>
              <a:t>对象等等。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他具有如下几个成员函数：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T *allocate(size_t n)                        // </a:t>
            </a:r>
            <a:r>
              <a:rPr lang="zh-CN" altLang="en-US">
                <a:sym typeface="+mn-ea"/>
              </a:rPr>
              <a:t>分配长度为</a:t>
            </a:r>
            <a:r>
              <a:rPr lang="en-US" altLang="zh-CN">
                <a:sym typeface="+mn-ea"/>
              </a:rPr>
              <a:t>n</a:t>
            </a:r>
            <a:r>
              <a:rPr lang="zh-CN" altLang="en-US">
                <a:sym typeface="+mn-ea"/>
              </a:rPr>
              <a:t>，类型为</a:t>
            </a:r>
            <a:r>
              <a:rPr lang="en-US" altLang="zh-CN">
                <a:sym typeface="+mn-ea"/>
              </a:rPr>
              <a:t>T</a:t>
            </a:r>
            <a:r>
              <a:rPr lang="zh-CN" altLang="en-US">
                <a:sym typeface="+mn-ea"/>
              </a:rPr>
              <a:t>的数组，返回其起始地址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void deallocate(T *p, size_t n)        // </a:t>
            </a:r>
            <a:r>
              <a:rPr lang="zh-CN" altLang="en-US">
                <a:sym typeface="+mn-ea"/>
              </a:rPr>
              <a:t>释放长度为</a:t>
            </a:r>
            <a:r>
              <a:rPr lang="en-US" altLang="zh-CN">
                <a:sym typeface="+mn-ea"/>
              </a:rPr>
              <a:t>n</a:t>
            </a:r>
            <a:r>
              <a:rPr lang="zh-CN" altLang="en-US">
                <a:sym typeface="+mn-ea"/>
              </a:rPr>
              <a:t>，起始地址为</a:t>
            </a:r>
            <a:r>
              <a:rPr lang="en-US" altLang="zh-CN">
                <a:sym typeface="+mn-ea"/>
              </a:rPr>
              <a:t>p</a:t>
            </a:r>
            <a:r>
              <a:rPr lang="zh-CN" altLang="en-US">
                <a:sym typeface="+mn-ea"/>
              </a:rPr>
              <a:t>，类型为</a:t>
            </a:r>
            <a:r>
              <a:rPr lang="en-US" altLang="zh-CN">
                <a:sym typeface="+mn-ea"/>
              </a:rPr>
              <a:t>T</a:t>
            </a:r>
            <a:r>
              <a:rPr lang="zh-CN" altLang="en-US">
                <a:sym typeface="+mn-ea"/>
              </a:rPr>
              <a:t>的数组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抽象的</a:t>
            </a:r>
            <a:r>
              <a:rPr lang="en-US" altLang="zh-CN"/>
              <a:t> std::allocator </a:t>
            </a:r>
            <a:r>
              <a:rPr lang="zh-CN" altLang="en-US"/>
              <a:t>接口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8455" y="1825625"/>
            <a:ext cx="6646545" cy="4351655"/>
          </a:xfrm>
        </p:spPr>
        <p:txBody>
          <a:bodyPr>
            <a:normAutofit lnSpcReduction="20000"/>
          </a:bodyPr>
          <a:p>
            <a:r>
              <a:rPr lang="en-US" altLang="zh-CN"/>
              <a:t>vector </a:t>
            </a:r>
            <a:r>
              <a:rPr lang="zh-CN" altLang="en-US"/>
              <a:t>会调用</a:t>
            </a:r>
            <a:r>
              <a:rPr lang="en-US" altLang="zh-CN"/>
              <a:t> std::allocator&lt;T&gt; </a:t>
            </a:r>
            <a:r>
              <a:rPr lang="zh-CN" altLang="en-US"/>
              <a:t>的</a:t>
            </a:r>
            <a:r>
              <a:rPr lang="en-US" altLang="zh-CN"/>
              <a:t> allocate</a:t>
            </a:r>
            <a:r>
              <a:rPr lang="en-US"/>
              <a:t>/</a:t>
            </a:r>
            <a:r>
              <a:rPr lang="en-US" altLang="zh-CN"/>
              <a:t>deallocate </a:t>
            </a:r>
            <a:r>
              <a:rPr lang="zh-CN" altLang="en-US"/>
              <a:t>成员函数，他又会去调用标准库的</a:t>
            </a:r>
            <a:r>
              <a:rPr lang="en-US" altLang="zh-CN"/>
              <a:t> malloc/free </a:t>
            </a:r>
            <a:r>
              <a:rPr lang="zh-CN" altLang="en-US"/>
              <a:t>分配和释放内存空间（即他分配是的</a:t>
            </a:r>
            <a:r>
              <a:rPr lang="en-US" altLang="zh-CN"/>
              <a:t> CPU </a:t>
            </a:r>
            <a:r>
              <a:rPr lang="zh-CN" altLang="en-US"/>
              <a:t>内存）。</a:t>
            </a:r>
            <a:endParaRPr lang="zh-CN" altLang="en-US"/>
          </a:p>
          <a:p>
            <a:r>
              <a:rPr lang="zh-CN" altLang="en-US"/>
              <a:t>我们可以自己定义一个和</a:t>
            </a:r>
            <a:r>
              <a:rPr lang="en-US" altLang="zh-CN"/>
              <a:t> std::allocator&lt;T&gt; </a:t>
            </a:r>
            <a:r>
              <a:rPr lang="zh-CN" altLang="en-US"/>
              <a:t>一样具有</a:t>
            </a:r>
            <a:r>
              <a:rPr lang="en-US" altLang="zh-CN"/>
              <a:t> allocate/deallocate </a:t>
            </a:r>
            <a:r>
              <a:rPr lang="zh-CN" altLang="en-US"/>
              <a:t>成员函数的类，这样就可以“骗过</a:t>
            </a:r>
            <a:r>
              <a:rPr lang="zh-CN" altLang="en-US">
                <a:sym typeface="+mn-ea"/>
              </a:rPr>
              <a:t>”</a:t>
            </a:r>
            <a:r>
              <a:rPr lang="en-US" altLang="zh-CN">
                <a:sym typeface="+mn-ea"/>
              </a:rPr>
              <a:t>vector</a:t>
            </a:r>
            <a:r>
              <a:rPr lang="zh-CN" altLang="en-US">
                <a:sym typeface="+mn-ea"/>
              </a:rPr>
              <a:t>，让他不是在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内存中分配，而是</a:t>
            </a:r>
            <a:r>
              <a:rPr lang="zh-CN" altLang="en-US"/>
              <a:t>在</a:t>
            </a:r>
            <a:r>
              <a:rPr lang="en-US" altLang="zh-CN"/>
              <a:t> CUDA </a:t>
            </a:r>
            <a:r>
              <a:rPr lang="zh-CN" altLang="en-US"/>
              <a:t>的统一内存</a:t>
            </a:r>
            <a:r>
              <a:rPr lang="en-US" altLang="zh-CN"/>
              <a:t>(managed)</a:t>
            </a:r>
            <a:r>
              <a:rPr lang="zh-CN" altLang="en-US"/>
              <a:t>上分配。</a:t>
            </a:r>
            <a:endParaRPr lang="zh-CN" altLang="en-US"/>
          </a:p>
          <a:p>
            <a:r>
              <a:rPr lang="zh-CN" altLang="en-US"/>
              <a:t>实际上这种“骗</a:t>
            </a:r>
            <a:r>
              <a:rPr lang="zh-CN" altLang="en-US">
                <a:sym typeface="+mn-ea"/>
              </a:rPr>
              <a:t>”来魔改类内部行为的操作，</a:t>
            </a:r>
            <a:r>
              <a:rPr lang="zh-CN" altLang="en-US"/>
              <a:t>正是现代</a:t>
            </a:r>
            <a:r>
              <a:rPr lang="en-US" altLang="zh-CN"/>
              <a:t> C++ </a:t>
            </a:r>
            <a:r>
              <a:rPr lang="zh-CN" altLang="en-US"/>
              <a:t>的</a:t>
            </a:r>
            <a:r>
              <a:rPr lang="en-US" altLang="zh-CN"/>
              <a:t> concept </a:t>
            </a:r>
            <a:r>
              <a:rPr lang="zh-CN" altLang="en-US"/>
              <a:t>思想所在。因此替换</a:t>
            </a:r>
            <a:r>
              <a:rPr lang="en-US" altLang="zh-CN"/>
              <a:t> allocator </a:t>
            </a:r>
            <a:r>
              <a:rPr lang="zh-CN" altLang="en-US"/>
              <a:t>实际上是标准库允许的，因为他提升了标准库的泛用性。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79920" y="635"/>
            <a:ext cx="5212080" cy="685736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556500" y="5201920"/>
            <a:ext cx="265938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98005" y="3228975"/>
            <a:ext cx="5293995" cy="36290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进一步：避免初始化为</a:t>
            </a:r>
            <a:r>
              <a:rPr lang="en-US" altLang="zh-CN"/>
              <a:t>0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8455" y="1825625"/>
            <a:ext cx="6646545" cy="4351655"/>
          </a:xfrm>
        </p:spPr>
        <p:txBody>
          <a:bodyPr>
            <a:normAutofit lnSpcReduction="20000"/>
          </a:bodyPr>
          <a:p>
            <a:r>
              <a:rPr lang="en-US" altLang="zh-CN"/>
              <a:t>vector </a:t>
            </a:r>
            <a:r>
              <a:rPr lang="zh-CN" altLang="en-US"/>
              <a:t>在初始化的时候（或是之后</a:t>
            </a:r>
            <a:r>
              <a:rPr lang="en-US" altLang="zh-CN"/>
              <a:t> resize </a:t>
            </a:r>
            <a:r>
              <a:rPr lang="zh-CN" altLang="en-US"/>
              <a:t>的时候）会调用所有元素的无参构造函数，对</a:t>
            </a:r>
            <a:r>
              <a:rPr lang="en-US" altLang="zh-CN"/>
              <a:t> int </a:t>
            </a:r>
            <a:r>
              <a:rPr lang="zh-CN" altLang="en-US"/>
              <a:t>类型来说就是零初始化。然而这个初始化会是在</a:t>
            </a:r>
            <a:r>
              <a:rPr lang="en-US" altLang="zh-CN"/>
              <a:t> CPU </a:t>
            </a:r>
            <a:r>
              <a:rPr lang="zh-CN" altLang="en-US"/>
              <a:t>上做的，因此我们需要禁用他。</a:t>
            </a:r>
            <a:endParaRPr lang="zh-CN" altLang="en-US"/>
          </a:p>
          <a:p>
            <a:r>
              <a:rPr lang="zh-CN" altLang="en-US"/>
              <a:t>可以通过给</a:t>
            </a:r>
            <a:r>
              <a:rPr lang="en-US" altLang="zh-CN"/>
              <a:t> allocator </a:t>
            </a:r>
            <a:r>
              <a:rPr lang="zh-CN" altLang="en-US"/>
              <a:t>添加</a:t>
            </a:r>
            <a:r>
              <a:rPr lang="en-US" altLang="zh-CN"/>
              <a:t> construct </a:t>
            </a:r>
            <a:r>
              <a:rPr lang="zh-CN" altLang="en-US"/>
              <a:t>成员函数，来魔改</a:t>
            </a:r>
            <a:r>
              <a:rPr lang="en-US" altLang="zh-CN"/>
              <a:t> vector </a:t>
            </a:r>
            <a:r>
              <a:rPr lang="zh-CN" altLang="en-US"/>
              <a:t>对元素的构造。默认情况下他可以有任意多个参数，而如果没有参数则说明是无参构造函数。</a:t>
            </a:r>
            <a:endParaRPr lang="zh-CN" altLang="en-US"/>
          </a:p>
          <a:p>
            <a:r>
              <a:rPr lang="zh-CN" altLang="en-US"/>
              <a:t>因此我们只需要判断是不是有参数，然后是不是传统的</a:t>
            </a:r>
            <a:r>
              <a:rPr lang="en-US" altLang="zh-CN"/>
              <a:t> C </a:t>
            </a:r>
            <a:r>
              <a:rPr lang="zh-CN" altLang="en-US"/>
              <a:t>语言类型（</a:t>
            </a:r>
            <a:r>
              <a:rPr lang="en-US" altLang="zh-CN"/>
              <a:t>plain-old-data</a:t>
            </a:r>
            <a:r>
              <a:rPr lang="zh-CN" altLang="en-US"/>
              <a:t>），如果是，则跳过其无参构造，从而避免在</a:t>
            </a:r>
            <a:r>
              <a:rPr lang="en-US" altLang="zh-CN"/>
              <a:t> CPU </a:t>
            </a:r>
            <a:r>
              <a:rPr lang="zh-CN" altLang="en-US"/>
              <a:t>上低效的零初始化。</a:t>
            </a:r>
            <a:endParaRPr lang="zh-CN" altLang="en-US"/>
          </a:p>
        </p:txBody>
      </p:sp>
      <p:sp>
        <p:nvSpPr>
          <p:cNvPr id="8" name="Rounded Rectangle 7"/>
          <p:cNvSpPr/>
          <p:nvPr/>
        </p:nvSpPr>
        <p:spPr>
          <a:xfrm>
            <a:off x="7195820" y="5752465"/>
            <a:ext cx="4937125" cy="931545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4" name="Picture 13" descr="c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300" y="258445"/>
            <a:ext cx="2927985" cy="271653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进一步：核函数</a:t>
            </a:r>
            <a:r>
              <a:rPr lang="zh-CN" altLang="en-US"/>
              <a:t>可以是一个模板函数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刚刚说过</a:t>
            </a:r>
            <a:r>
              <a:rPr lang="en-US" altLang="zh-CN"/>
              <a:t> </a:t>
            </a:r>
            <a:r>
              <a:rPr lang="en-US"/>
              <a:t>CUDA </a:t>
            </a:r>
            <a:r>
              <a:rPr lang="zh-CN" altLang="en-US"/>
              <a:t>的优势在于对</a:t>
            </a:r>
            <a:r>
              <a:rPr lang="en-US" altLang="zh-CN"/>
              <a:t> C++ </a:t>
            </a:r>
            <a:r>
              <a:rPr lang="zh-CN" altLang="en-US"/>
              <a:t>的完全支持。所以</a:t>
            </a:r>
            <a:r>
              <a:rPr lang="en-US" altLang="zh-CN"/>
              <a:t> __global__ </a:t>
            </a:r>
            <a:r>
              <a:rPr lang="zh-CN" altLang="en-US"/>
              <a:t>修饰的核函数自然也是可以为模板函数的。</a:t>
            </a:r>
            <a:endParaRPr lang="zh-CN" altLang="en-US"/>
          </a:p>
          <a:p>
            <a:r>
              <a:rPr lang="zh-CN" altLang="en-US"/>
              <a:t>调用模板时一样可以用自动参数类型推导，如有手动指定的模板参数（单尖括号）请放在三重尖括号的前面。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60440" y="1825625"/>
            <a:ext cx="5023485" cy="435165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060440" y="1825625"/>
            <a:ext cx="2955290" cy="431165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6456045" y="4517390"/>
            <a:ext cx="204533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进一步：核函数可以接受函子（</a:t>
            </a:r>
            <a:r>
              <a:rPr lang="en-US" altLang="zh-CN">
                <a:sym typeface="+mn-ea"/>
              </a:rPr>
              <a:t>functor</a:t>
            </a:r>
            <a:r>
              <a:rPr lang="zh-CN" altLang="en-US">
                <a:sym typeface="+mn-ea"/>
              </a:rPr>
              <a:t>），实现函数式编程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不过要注意三点：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这里的</a:t>
            </a:r>
            <a:r>
              <a:rPr lang="en-US" altLang="zh-CN"/>
              <a:t> Func </a:t>
            </a:r>
            <a:r>
              <a:rPr lang="zh-CN" altLang="en-US"/>
              <a:t>不可以是</a:t>
            </a:r>
            <a:r>
              <a:rPr lang="en-US" altLang="zh-CN"/>
              <a:t> Func const &amp;</a:t>
            </a:r>
            <a:r>
              <a:rPr lang="zh-CN" altLang="en-US"/>
              <a:t>，那样会变成一个指向</a:t>
            </a:r>
            <a:r>
              <a:rPr lang="en-US" altLang="zh-CN"/>
              <a:t> CPU </a:t>
            </a:r>
            <a:r>
              <a:rPr lang="zh-CN" altLang="en-US"/>
              <a:t>内存地址的指针，从而出错。所以</a:t>
            </a:r>
            <a:r>
              <a:rPr lang="en-US" altLang="zh-CN"/>
              <a:t> CPU </a:t>
            </a:r>
            <a:r>
              <a:rPr lang="zh-CN" altLang="en-US"/>
              <a:t>向</a:t>
            </a:r>
            <a:r>
              <a:rPr lang="en-US" altLang="zh-CN"/>
              <a:t> GPU </a:t>
            </a:r>
            <a:r>
              <a:rPr lang="zh-CN" altLang="en-US"/>
              <a:t>的传参必须按值传。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做参数的这个函数必须是一个有着</a:t>
            </a:r>
            <a:r>
              <a:rPr lang="zh-CN" altLang="en-US">
                <a:sym typeface="+mn-ea"/>
              </a:rPr>
              <a:t>成员函数</a:t>
            </a:r>
            <a:r>
              <a:rPr lang="en-US" altLang="zh-CN"/>
              <a:t> operator() </a:t>
            </a:r>
            <a:r>
              <a:rPr lang="zh-CN" altLang="en-US"/>
              <a:t>的类型，即</a:t>
            </a:r>
            <a:r>
              <a:rPr lang="en-US" altLang="zh-CN"/>
              <a:t> functor </a:t>
            </a:r>
            <a:r>
              <a:rPr lang="zh-CN" altLang="en-US"/>
              <a:t>类。而不能是独立的函数，否则报错。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这个函数必须标记为</a:t>
            </a:r>
            <a:r>
              <a:rPr lang="en-US" altLang="zh-CN"/>
              <a:t> __device__</a:t>
            </a:r>
            <a:r>
              <a:rPr lang="zh-CN" altLang="en-US"/>
              <a:t>，即</a:t>
            </a:r>
            <a:r>
              <a:rPr lang="en-US" altLang="zh-CN"/>
              <a:t> GPU </a:t>
            </a:r>
            <a:r>
              <a:rPr lang="zh-CN" altLang="en-US"/>
              <a:t>上的函数，否则会变成</a:t>
            </a:r>
            <a:r>
              <a:rPr lang="en-US" altLang="zh-CN"/>
              <a:t> CPU </a:t>
            </a:r>
            <a:r>
              <a:rPr lang="zh-CN" altLang="en-US"/>
              <a:t>上的函数。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87135" y="1825625"/>
            <a:ext cx="4569460" cy="435165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6266180" y="3282950"/>
            <a:ext cx="3768090" cy="1015365"/>
          </a:xfrm>
          <a:prstGeom prst="roundRect">
            <a:avLst/>
          </a:prstGeom>
          <a:noFill/>
          <a:ln w="28575" cmpd="sng">
            <a:solidFill>
              <a:srgbClr val="CC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0" y="4867275"/>
            <a:ext cx="133350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进一步：函子可以是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表达式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96110"/>
            <a:ext cx="5181600" cy="4351338"/>
          </a:xfrm>
        </p:spPr>
        <p:txBody>
          <a:bodyPr/>
          <a:p>
            <a:r>
              <a:rPr lang="zh-CN" altLang="en-US"/>
              <a:t>可以直接写</a:t>
            </a:r>
            <a:r>
              <a:rPr lang="en-US" altLang="zh-CN"/>
              <a:t> lambda </a:t>
            </a:r>
            <a:r>
              <a:rPr lang="zh-CN" altLang="en-US"/>
              <a:t>表达式，不过必须在</a:t>
            </a:r>
            <a:r>
              <a:rPr lang="en-US" altLang="zh-CN"/>
              <a:t> [] </a:t>
            </a:r>
            <a:r>
              <a:rPr lang="zh-CN" altLang="en-US"/>
              <a:t>后，</a:t>
            </a:r>
            <a:r>
              <a:rPr lang="en-US" altLang="zh-CN"/>
              <a:t>() </a:t>
            </a:r>
            <a:r>
              <a:rPr lang="zh-CN" altLang="en-US"/>
              <a:t>前，插入</a:t>
            </a:r>
            <a:r>
              <a:rPr lang="en-US" altLang="zh-CN"/>
              <a:t> __device__ </a:t>
            </a:r>
            <a:r>
              <a:rPr lang="zh-CN" altLang="en-US"/>
              <a:t>修饰符。</a:t>
            </a:r>
            <a:endParaRPr lang="zh-CN" altLang="en-US"/>
          </a:p>
          <a:p>
            <a:r>
              <a:rPr lang="zh-CN" altLang="en-US"/>
              <a:t>而且需要开启</a:t>
            </a:r>
            <a:r>
              <a:rPr lang="en-US" altLang="zh-CN"/>
              <a:t> --extended-lambda </a:t>
            </a:r>
            <a:r>
              <a:rPr lang="zh-CN" altLang="en-US"/>
              <a:t>开关。</a:t>
            </a:r>
            <a:endParaRPr lang="zh-CN" altLang="en-US"/>
          </a:p>
          <a:p>
            <a:r>
              <a:rPr lang="zh-CN" altLang="en-US"/>
              <a:t>为了只对</a:t>
            </a:r>
            <a:r>
              <a:rPr lang="en-US" altLang="zh-CN"/>
              <a:t> .cu </a:t>
            </a:r>
            <a:r>
              <a:rPr lang="zh-CN" altLang="en-US"/>
              <a:t>文件开启这个开关，可以用</a:t>
            </a:r>
            <a:r>
              <a:rPr lang="en-US" altLang="zh-CN"/>
              <a:t> CMake </a:t>
            </a:r>
            <a:r>
              <a:rPr lang="zh-CN" altLang="en-US"/>
              <a:t>的生成器表达式，限制</a:t>
            </a:r>
            <a:r>
              <a:rPr lang="en-US" altLang="zh-CN"/>
              <a:t> flag </a:t>
            </a:r>
            <a:r>
              <a:rPr lang="zh-CN" altLang="en-US"/>
              <a:t>只对</a:t>
            </a:r>
            <a:r>
              <a:rPr lang="en-US" altLang="zh-CN"/>
              <a:t> CUDA </a:t>
            </a:r>
            <a:r>
              <a:rPr lang="zh-CN" altLang="en-US"/>
              <a:t>源码生效，这样可以混合其他</a:t>
            </a:r>
            <a:r>
              <a:rPr lang="en-US" altLang="zh-CN"/>
              <a:t> .cpp </a:t>
            </a:r>
            <a:r>
              <a:rPr lang="zh-CN" altLang="en-US"/>
              <a:t>文件也不会发生</a:t>
            </a:r>
            <a:r>
              <a:rPr lang="en-US" altLang="zh-CN"/>
              <a:t> gcc </a:t>
            </a:r>
            <a:r>
              <a:rPr lang="zh-CN" altLang="en-US"/>
              <a:t>报错的情况了。。</a:t>
            </a:r>
            <a:endParaRPr lang="en-US" altLang="zh-C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5462905"/>
            <a:ext cx="5374005" cy="143764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73215" y="2138045"/>
            <a:ext cx="5181600" cy="396684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9687560" y="4658360"/>
            <a:ext cx="198755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940" y="1181735"/>
            <a:ext cx="8524875" cy="71437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7013575" y="1896110"/>
            <a:ext cx="468947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101090" y="6499860"/>
            <a:ext cx="38442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如何捕获外部变量？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如果试图用</a:t>
            </a:r>
            <a:r>
              <a:rPr lang="en-US" altLang="zh-CN"/>
              <a:t> [&amp;] </a:t>
            </a:r>
            <a:r>
              <a:rPr lang="zh-CN" altLang="en-US"/>
              <a:t>捕获变量是会出错的，毕竟这时候捕获到的是堆栈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CPU</a:t>
            </a:r>
            <a:r>
              <a:rPr lang="zh-CN" altLang="en-US">
                <a:sym typeface="+mn-ea"/>
              </a:rPr>
              <a:t>内存）</a:t>
            </a:r>
            <a:r>
              <a:rPr lang="zh-CN" altLang="en-US"/>
              <a:t>上的变量</a:t>
            </a:r>
            <a:r>
              <a:rPr lang="en-US" altLang="zh-CN"/>
              <a:t> arr </a:t>
            </a:r>
            <a:r>
              <a:rPr lang="zh-CN" altLang="en-US"/>
              <a:t>本身，而不是</a:t>
            </a:r>
            <a:r>
              <a:rPr lang="en-US" altLang="zh-CN"/>
              <a:t> arr </a:t>
            </a:r>
            <a:r>
              <a:rPr lang="zh-CN" altLang="en-US"/>
              <a:t>所指向的内存地址（</a:t>
            </a:r>
            <a:r>
              <a:rPr lang="en-US" altLang="zh-CN"/>
              <a:t>GPU</a:t>
            </a:r>
            <a:r>
              <a:rPr lang="zh-CN" altLang="en-US">
                <a:sym typeface="+mn-ea"/>
              </a:rPr>
              <a:t>内存</a:t>
            </a:r>
            <a:r>
              <a:rPr lang="zh-CN" altLang="en-US"/>
              <a:t>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005330"/>
            <a:ext cx="5181600" cy="39916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045" y="6370955"/>
            <a:ext cx="8910955" cy="48704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8904605" y="4658360"/>
            <a:ext cx="30226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1958340"/>
            <a:ext cx="5181600" cy="4084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如何捕获外部变量？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你可能会想，是不是可以用</a:t>
            </a:r>
            <a:r>
              <a:rPr lang="en-US" altLang="zh-CN"/>
              <a:t> [=] </a:t>
            </a:r>
            <a:r>
              <a:rPr lang="zh-CN" altLang="en-US"/>
              <a:t>按值捕获，这样捕获到的就是指针了吧？</a:t>
            </a:r>
            <a:endParaRPr lang="zh-CN" altLang="en-US"/>
          </a:p>
          <a:p>
            <a:r>
              <a:rPr lang="zh-CN" altLang="en-US"/>
              <a:t>错了，不要忘了我们第二课说过，</a:t>
            </a:r>
            <a:r>
              <a:rPr lang="en-US" altLang="zh-CN"/>
              <a:t>vector </a:t>
            </a:r>
            <a:r>
              <a:rPr lang="zh-CN" altLang="en-US"/>
              <a:t>的拷贝是深拷贝（绝大多数</a:t>
            </a:r>
            <a:r>
              <a:rPr lang="en-US" altLang="zh-CN"/>
              <a:t>C++</a:t>
            </a:r>
            <a:r>
              <a:rPr lang="zh-CN" altLang="en-US"/>
              <a:t>类都是深拷贝，除了智能指针和原始指针）。这样只会把</a:t>
            </a:r>
            <a:r>
              <a:rPr lang="en-US" altLang="zh-CN"/>
              <a:t> vector </a:t>
            </a:r>
            <a:r>
              <a:rPr lang="zh-CN" altLang="en-US"/>
              <a:t>整个地拷贝到</a:t>
            </a:r>
            <a:r>
              <a:rPr lang="en-US" altLang="zh-CN"/>
              <a:t> GPU </a:t>
            </a:r>
            <a:r>
              <a:rPr lang="zh-CN" altLang="en-US"/>
              <a:t>上！而不是浅拷贝其起始地址指针。</a:t>
            </a:r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8968105" y="4658360"/>
            <a:ext cx="30226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6600825"/>
            <a:ext cx="10239375" cy="25717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76975" y="1825625"/>
            <a:ext cx="4589780" cy="43516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如何捕获外部变量？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正确的做法是先获取</a:t>
            </a:r>
            <a:r>
              <a:rPr lang="en-US" altLang="zh-CN"/>
              <a:t> arr.data() </a:t>
            </a:r>
            <a:r>
              <a:rPr lang="zh-CN" altLang="en-US"/>
              <a:t>的值到</a:t>
            </a:r>
            <a:r>
              <a:rPr lang="en-US" altLang="zh-CN"/>
              <a:t> arr_data </a:t>
            </a:r>
            <a:r>
              <a:rPr lang="zh-CN" altLang="en-US"/>
              <a:t>变量，然后</a:t>
            </a:r>
            <a:r>
              <a:rPr lang="zh-CN"/>
              <a:t>用</a:t>
            </a:r>
            <a:r>
              <a:rPr lang="en-US" altLang="zh-CN"/>
              <a:t> [=] </a:t>
            </a:r>
            <a:r>
              <a:rPr lang="zh-CN" altLang="en-US"/>
              <a:t>按值捕获</a:t>
            </a:r>
            <a:r>
              <a:rPr lang="en-US" altLang="zh-CN"/>
              <a:t> arr_data</a:t>
            </a:r>
            <a:r>
              <a:rPr lang="zh-CN" altLang="en-US"/>
              <a:t>，函数体里面也通过</a:t>
            </a:r>
            <a:r>
              <a:rPr lang="en-US" altLang="zh-CN"/>
              <a:t> arr_data </a:t>
            </a:r>
            <a:r>
              <a:rPr lang="zh-CN" altLang="en-US"/>
              <a:t>来访问</a:t>
            </a:r>
            <a:r>
              <a:rPr lang="en-US" altLang="zh-CN"/>
              <a:t> arr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为什么这样？因为</a:t>
            </a:r>
            <a:r>
              <a:rPr lang="en-US" altLang="zh-CN"/>
              <a:t> data() </a:t>
            </a:r>
            <a:r>
              <a:rPr lang="zh-CN" altLang="en-US"/>
              <a:t>返回一个起始地址的原始指针，而原始指针是浅拷贝的，所以可以拷贝到</a:t>
            </a:r>
            <a:r>
              <a:rPr lang="en-US" altLang="zh-CN"/>
              <a:t> GPU </a:t>
            </a:r>
            <a:r>
              <a:rPr lang="zh-CN" altLang="en-US"/>
              <a:t>上，让他访问。这样和之前作为核函数参数是一样的，不过是作为</a:t>
            </a:r>
            <a:r>
              <a:rPr lang="en-US" altLang="zh-CN"/>
              <a:t> Func </a:t>
            </a:r>
            <a:r>
              <a:rPr lang="zh-CN" altLang="en-US"/>
              <a:t>结构体统一传入了。</a:t>
            </a:r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6626225" y="4178300"/>
            <a:ext cx="215709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929755" y="4559300"/>
            <a:ext cx="128905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编写一段在</a:t>
            </a:r>
            <a:r>
              <a:rPr lang="en-US" altLang="zh-CN"/>
              <a:t> GPU </a:t>
            </a:r>
            <a:r>
              <a:rPr lang="zh-CN" altLang="en-US"/>
              <a:t>上运行的代码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定义函数</a:t>
            </a:r>
            <a:r>
              <a:rPr lang="en-US" altLang="zh-CN">
                <a:sym typeface="+mn-ea"/>
              </a:rPr>
              <a:t> kernel</a:t>
            </a:r>
            <a:r>
              <a:rPr lang="zh-CN" altLang="en-US">
                <a:sym typeface="+mn-ea"/>
              </a:rPr>
              <a:t>，前面加上</a:t>
            </a:r>
            <a:r>
              <a:rPr lang="en-US" altLang="zh-CN">
                <a:sym typeface="+mn-ea"/>
              </a:rPr>
              <a:t> __global__ </a:t>
            </a:r>
            <a:r>
              <a:rPr lang="zh-CN" altLang="en-US">
                <a:sym typeface="+mn-ea"/>
              </a:rPr>
              <a:t>修饰符，即可让他在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上执行。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不过调用</a:t>
            </a:r>
            <a:r>
              <a:rPr lang="en-US" altLang="zh-CN">
                <a:sym typeface="+mn-ea"/>
              </a:rPr>
              <a:t> kernel </a:t>
            </a:r>
            <a:r>
              <a:rPr lang="zh-CN" altLang="en-US">
                <a:sym typeface="+mn-ea"/>
              </a:rPr>
              <a:t>时，不能直接</a:t>
            </a:r>
            <a:r>
              <a:rPr lang="en-US" altLang="zh-CN">
                <a:sym typeface="+mn-ea"/>
              </a:rPr>
              <a:t> kernel()</a:t>
            </a:r>
            <a:r>
              <a:rPr lang="zh-CN" altLang="en-US">
                <a:sym typeface="+mn-ea"/>
              </a:rPr>
              <a:t>，而是要用</a:t>
            </a:r>
            <a:r>
              <a:rPr lang="en-US" altLang="zh-CN">
                <a:sym typeface="+mn-ea"/>
              </a:rPr>
              <a:t> kernel&lt;&lt;&lt;1, 1&gt;&gt;&gt;() </a:t>
            </a:r>
            <a:r>
              <a:rPr lang="zh-CN" altLang="en-US">
                <a:sym typeface="+mn-ea"/>
              </a:rPr>
              <a:t>这样的三重尖括号语法。为什么？这里面的两个</a:t>
            </a:r>
            <a:r>
              <a:rPr lang="en-US" altLang="zh-CN">
                <a:sym typeface="+mn-ea"/>
              </a:rPr>
              <a:t> 1 </a:t>
            </a:r>
            <a:r>
              <a:rPr lang="zh-CN" altLang="en-US">
                <a:sym typeface="+mn-ea"/>
              </a:rPr>
              <a:t>有什么用？稍后会说明。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运行以后，就会在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上执行</a:t>
            </a:r>
            <a:r>
              <a:rPr lang="en-US" altLang="zh-CN">
                <a:sym typeface="+mn-ea"/>
              </a:rPr>
              <a:t> printf </a:t>
            </a:r>
            <a:r>
              <a:rPr lang="zh-CN" altLang="en-US">
                <a:sym typeface="+mn-ea"/>
              </a:rPr>
              <a:t>了。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这里的</a:t>
            </a:r>
            <a:r>
              <a:rPr lang="en-US" altLang="zh-CN">
                <a:sym typeface="+mn-ea"/>
              </a:rPr>
              <a:t> kernel </a:t>
            </a:r>
            <a:r>
              <a:rPr lang="zh-CN" altLang="en-US">
                <a:sym typeface="+mn-ea"/>
              </a:rPr>
              <a:t>函数在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上执行，称为核函数，用</a:t>
            </a:r>
            <a:r>
              <a:rPr lang="en-US" altLang="zh-CN">
                <a:sym typeface="+mn-ea"/>
              </a:rPr>
              <a:t> __global__ </a:t>
            </a:r>
            <a:r>
              <a:rPr lang="zh-CN" altLang="en-US">
                <a:sym typeface="+mn-ea"/>
              </a:rPr>
              <a:t>修饰的就是核函数。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81165" y="2691130"/>
            <a:ext cx="3581400" cy="261937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8263255" y="4850130"/>
            <a:ext cx="107950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205345" y="3665855"/>
            <a:ext cx="107950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1749425"/>
            <a:ext cx="6210300" cy="45891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如何捕获外部变量？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或者在</a:t>
            </a:r>
            <a:r>
              <a:rPr lang="en-US" altLang="zh-CN"/>
              <a:t> [] </a:t>
            </a:r>
            <a:r>
              <a:rPr lang="zh-CN" altLang="en-US"/>
              <a:t>里这样直接写自定义捕获的表达式也是可以的，这样就可以用同一变量名。</a:t>
            </a:r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8827770" y="4312920"/>
            <a:ext cx="156464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505" y="2981325"/>
            <a:ext cx="192405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5</a:t>
            </a:r>
            <a:r>
              <a:rPr lang="zh-CN" altLang="en-US"/>
              <a:t>章：数学运算</a:t>
            </a:r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经典案例，并行地求</a:t>
            </a:r>
            <a:r>
              <a:rPr lang="en-US" altLang="zh-CN"/>
              <a:t> sin </a:t>
            </a:r>
            <a:r>
              <a:rPr lang="zh-CN" altLang="en-US"/>
              <a:t>值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14655" y="1910715"/>
            <a:ext cx="5181600" cy="4351338"/>
          </a:xfrm>
        </p:spPr>
        <p:txBody>
          <a:bodyPr>
            <a:normAutofit lnSpcReduction="10000"/>
          </a:bodyPr>
          <a:p>
            <a:r>
              <a:rPr lang="zh-CN" altLang="en-US"/>
              <a:t>就让我们在</a:t>
            </a:r>
            <a:r>
              <a:rPr lang="en-US" altLang="zh-CN"/>
              <a:t> GPU </a:t>
            </a:r>
            <a:r>
              <a:rPr lang="zh-CN" altLang="en-US"/>
              <a:t>上并行地计算从</a:t>
            </a:r>
            <a:r>
              <a:rPr lang="en-US" altLang="zh-CN"/>
              <a:t> sin(0) </a:t>
            </a:r>
            <a:r>
              <a:rPr lang="zh-CN" altLang="en-US"/>
              <a:t>到</a:t>
            </a:r>
            <a:r>
              <a:rPr lang="en-US" altLang="zh-CN"/>
              <a:t> sin(65535) </a:t>
            </a:r>
            <a:r>
              <a:rPr lang="zh-CN" altLang="en-US"/>
              <a:t>的值，并填入到数组</a:t>
            </a:r>
            <a:r>
              <a:rPr lang="en-US" altLang="zh-CN"/>
              <a:t> arr </a:t>
            </a:r>
            <a:r>
              <a:rPr lang="zh-CN" altLang="en-US"/>
              <a:t>中。</a:t>
            </a:r>
            <a:endParaRPr lang="zh-CN" altLang="en-US"/>
          </a:p>
          <a:p>
            <a:r>
              <a:rPr lang="zh-CN" altLang="en-US"/>
              <a:t>这里为什么用</a:t>
            </a:r>
            <a:r>
              <a:rPr lang="en-US" altLang="zh-CN"/>
              <a:t> sinf </a:t>
            </a:r>
            <a:r>
              <a:rPr lang="zh-CN" altLang="en-US"/>
              <a:t>而不是</a:t>
            </a:r>
            <a:r>
              <a:rPr lang="en-US" altLang="zh-CN"/>
              <a:t> sin</a:t>
            </a:r>
            <a:r>
              <a:rPr lang="zh-CN" altLang="en-US"/>
              <a:t>？</a:t>
            </a:r>
            <a:endParaRPr lang="zh-CN" altLang="en-US"/>
          </a:p>
          <a:p>
            <a:r>
              <a:rPr lang="zh-CN" altLang="en-US"/>
              <a:t>因为</a:t>
            </a:r>
            <a:r>
              <a:rPr lang="en-US" altLang="zh-CN"/>
              <a:t> sin </a:t>
            </a:r>
            <a:r>
              <a:rPr lang="zh-CN" altLang="en-US"/>
              <a:t>是</a:t>
            </a:r>
            <a:r>
              <a:rPr lang="en-US" altLang="zh-CN"/>
              <a:t> double </a:t>
            </a:r>
            <a:r>
              <a:rPr lang="zh-CN" altLang="en-US"/>
              <a:t>类型的</a:t>
            </a:r>
            <a:r>
              <a:rPr lang="zh-CN" altLang="en-US">
                <a:sym typeface="+mn-ea"/>
              </a:rPr>
              <a:t>正弦函数</a:t>
            </a:r>
            <a:r>
              <a:rPr lang="zh-CN" altLang="en-US"/>
              <a:t>，而我们需要的</a:t>
            </a:r>
            <a:r>
              <a:rPr lang="en-US" altLang="zh-CN"/>
              <a:t> sinf </a:t>
            </a:r>
            <a:r>
              <a:rPr lang="zh-CN" altLang="en-US"/>
              <a:t>是</a:t>
            </a:r>
            <a:r>
              <a:rPr lang="en-US" altLang="zh-CN"/>
              <a:t> float </a:t>
            </a:r>
            <a:r>
              <a:rPr lang="zh-CN" altLang="en-US"/>
              <a:t>类型的正弦函数。可不要偷懒少打一个</a:t>
            </a:r>
            <a:r>
              <a:rPr lang="en-US" altLang="zh-CN"/>
              <a:t> f </a:t>
            </a:r>
            <a:r>
              <a:rPr lang="zh-CN" altLang="en-US"/>
              <a:t>哦，否则影响性能。</a:t>
            </a:r>
            <a:endParaRPr lang="zh-CN" altLang="en-US"/>
          </a:p>
          <a:p>
            <a:r>
              <a:rPr lang="zh-CN" altLang="en-US"/>
              <a:t>完成同步之后，和</a:t>
            </a:r>
            <a:r>
              <a:rPr lang="en-US" altLang="zh-CN"/>
              <a:t> CPU </a:t>
            </a:r>
            <a:r>
              <a:rPr lang="zh-CN" altLang="en-US"/>
              <a:t>算出来的比较差值，看看</a:t>
            </a:r>
            <a:r>
              <a:rPr lang="en-US" altLang="zh-CN"/>
              <a:t> GPU </a:t>
            </a:r>
            <a:r>
              <a:rPr lang="zh-CN" altLang="en-US"/>
              <a:t>算的是否准确无误，从右边的输出可以看到基本是一致的。</a:t>
            </a:r>
            <a:endParaRPr lang="zh-CN" altLang="en-US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2045970"/>
            <a:ext cx="5333365" cy="48120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365" y="0"/>
            <a:ext cx="2413635" cy="302958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654800" y="5399405"/>
            <a:ext cx="117602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93510"/>
            <a:ext cx="11710670" cy="3644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测试一下时间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使用第六节课中的</a:t>
            </a:r>
            <a:r>
              <a:rPr lang="en-US" altLang="zh-CN"/>
              <a:t>ticktock.h </a:t>
            </a:r>
            <a:r>
              <a:rPr lang="zh-CN" altLang="en-US"/>
              <a:t>测试一下</a:t>
            </a:r>
            <a:r>
              <a:rPr lang="en-US" altLang="zh-CN"/>
              <a:t> CPU </a:t>
            </a:r>
            <a:r>
              <a:rPr lang="zh-CN" altLang="en-US"/>
              <a:t>和</a:t>
            </a:r>
            <a:r>
              <a:rPr lang="en-US" altLang="zh-CN"/>
              <a:t> GPU </a:t>
            </a:r>
            <a:r>
              <a:rPr lang="zh-CN" altLang="en-US"/>
              <a:t>的用时。</a:t>
            </a:r>
            <a:endParaRPr lang="zh-CN" altLang="en-US"/>
          </a:p>
          <a:p>
            <a:r>
              <a:rPr lang="zh-CN" altLang="en-US"/>
              <a:t>注意，这里一定要把</a:t>
            </a:r>
            <a:r>
              <a:rPr lang="en-US" altLang="zh-CN"/>
              <a:t> TOCK </a:t>
            </a:r>
            <a:r>
              <a:rPr lang="zh-CN" altLang="en-US"/>
              <a:t>放到同步之后。原因之前说过，因为对</a:t>
            </a:r>
            <a:r>
              <a:rPr lang="en-US" altLang="zh-CN"/>
              <a:t> GPU </a:t>
            </a:r>
            <a:r>
              <a:rPr lang="zh-CN" altLang="en-US"/>
              <a:t>核函数的调用是异步的，只有</a:t>
            </a:r>
            <a:r>
              <a:rPr lang="en-US" altLang="zh-CN"/>
              <a:t> cudaDeviceSynchronize() </a:t>
            </a:r>
            <a:r>
              <a:rPr lang="zh-CN" altLang="en-US"/>
              <a:t>以后才真正完成执行，才能算出真的时间。</a:t>
            </a:r>
            <a:endParaRPr lang="zh-CN" altLang="en-US"/>
          </a:p>
          <a:p>
            <a:r>
              <a:rPr lang="zh-CN" altLang="en-US"/>
              <a:t>查看结果，发现</a:t>
            </a:r>
            <a:r>
              <a:rPr lang="en-US" altLang="zh-CN"/>
              <a:t> GPU </a:t>
            </a:r>
            <a:r>
              <a:rPr lang="zh-CN" altLang="en-US"/>
              <a:t>比</a:t>
            </a:r>
            <a:r>
              <a:rPr lang="en-US" altLang="zh-CN"/>
              <a:t> CPU </a:t>
            </a:r>
            <a:r>
              <a:rPr lang="zh-CN" altLang="en-US"/>
              <a:t>快了很多，这是当然的。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04305" y="-5715"/>
            <a:ext cx="5687695" cy="68637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775" y="5715000"/>
            <a:ext cx="3035935" cy="64960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416800" y="5103495"/>
            <a:ext cx="117602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416800" y="4101465"/>
            <a:ext cx="117602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调整参数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适当调整板块数量</a:t>
            </a:r>
            <a:r>
              <a:rPr lang="en-US" altLang="zh-CN"/>
              <a:t> gridDim </a:t>
            </a:r>
            <a:r>
              <a:rPr lang="zh-CN" altLang="en-US"/>
              <a:t>和每板块的线程数量</a:t>
            </a:r>
            <a:r>
              <a:rPr lang="en-US" altLang="zh-CN"/>
              <a:t> blockDim</a:t>
            </a:r>
            <a:r>
              <a:rPr lang="zh-CN" altLang="en-US"/>
              <a:t>，还可以更快一些。</a:t>
            </a:r>
            <a:endParaRPr lang="zh-CN" altLang="en-US"/>
          </a:p>
          <a:p>
            <a:r>
              <a:rPr lang="zh-CN" altLang="en-US"/>
              <a:t>顺便一提，这样的数学函数还有</a:t>
            </a:r>
            <a:r>
              <a:rPr lang="en-US" altLang="zh-CN"/>
              <a:t> sqrtf</a:t>
            </a:r>
            <a:r>
              <a:rPr lang="zh-CN" altLang="en-US"/>
              <a:t>，</a:t>
            </a:r>
            <a:r>
              <a:rPr lang="en-US" altLang="zh-CN"/>
              <a:t>rsqrtf</a:t>
            </a:r>
            <a:r>
              <a:rPr lang="zh-CN" altLang="en-US"/>
              <a:t>，</a:t>
            </a:r>
            <a:r>
              <a:rPr lang="en-US" altLang="zh-CN"/>
              <a:t>cbrtf</a:t>
            </a:r>
            <a:r>
              <a:rPr lang="zh-CN" altLang="en-US"/>
              <a:t>，</a:t>
            </a:r>
            <a:r>
              <a:rPr lang="en-US" altLang="zh-CN"/>
              <a:t>rcbrtf</a:t>
            </a:r>
            <a:r>
              <a:rPr lang="zh-CN" altLang="en-US"/>
              <a:t>，</a:t>
            </a:r>
            <a:r>
              <a:rPr lang="en-US" altLang="zh-CN"/>
              <a:t>powf</a:t>
            </a:r>
            <a:r>
              <a:rPr lang="zh-CN" altLang="en-US"/>
              <a:t>，</a:t>
            </a:r>
            <a:r>
              <a:rPr lang="en-US" altLang="zh-CN"/>
              <a:t>sinf</a:t>
            </a:r>
            <a:r>
              <a:rPr lang="zh-CN" altLang="en-US"/>
              <a:t>，</a:t>
            </a:r>
            <a:r>
              <a:rPr lang="en-US" altLang="zh-CN"/>
              <a:t>cosf</a:t>
            </a:r>
            <a:r>
              <a:rPr lang="zh-CN" altLang="en-US"/>
              <a:t>，</a:t>
            </a:r>
            <a:r>
              <a:rPr lang="en-US" altLang="zh-CN"/>
              <a:t>sinpif</a:t>
            </a:r>
            <a:r>
              <a:rPr lang="zh-CN" altLang="en-US"/>
              <a:t>，</a:t>
            </a:r>
            <a:r>
              <a:rPr lang="en-US" altLang="zh-CN"/>
              <a:t>cospif</a:t>
            </a:r>
            <a:r>
              <a:rPr lang="zh-CN" altLang="en-US"/>
              <a:t>，</a:t>
            </a:r>
            <a:r>
              <a:rPr lang="en-US" altLang="zh-CN"/>
              <a:t>sincosf</a:t>
            </a:r>
            <a:r>
              <a:rPr lang="zh-CN" altLang="en-US"/>
              <a:t>，</a:t>
            </a:r>
            <a:r>
              <a:rPr lang="en-US" altLang="zh-CN"/>
              <a:t>sincospif</a:t>
            </a:r>
            <a:r>
              <a:rPr lang="zh-CN" altLang="en-US"/>
              <a:t>，</a:t>
            </a:r>
            <a:r>
              <a:rPr lang="en-US" altLang="zh-CN"/>
              <a:t>logf</a:t>
            </a:r>
            <a:r>
              <a:rPr lang="zh-CN" altLang="en-US"/>
              <a:t>，</a:t>
            </a:r>
            <a:r>
              <a:rPr lang="en-US" altLang="zh-CN"/>
              <a:t>log2f</a:t>
            </a:r>
            <a:r>
              <a:rPr lang="zh-CN" altLang="en-US"/>
              <a:t>，</a:t>
            </a:r>
            <a:r>
              <a:rPr lang="en-US" altLang="zh-CN"/>
              <a:t>log10f</a:t>
            </a:r>
            <a:r>
              <a:rPr lang="zh-CN" altLang="en-US"/>
              <a:t>，</a:t>
            </a:r>
            <a:r>
              <a:rPr lang="en-US" altLang="zh-CN"/>
              <a:t>expf</a:t>
            </a:r>
            <a:r>
              <a:rPr lang="zh-CN" altLang="en-US"/>
              <a:t>，</a:t>
            </a:r>
            <a:r>
              <a:rPr lang="en-US" altLang="zh-CN"/>
              <a:t>exp2f</a:t>
            </a:r>
            <a:r>
              <a:rPr lang="zh-CN" altLang="en-US"/>
              <a:t>，</a:t>
            </a:r>
            <a:r>
              <a:rPr lang="en-US" altLang="zh-CN"/>
              <a:t>exp10f</a:t>
            </a:r>
            <a:r>
              <a:rPr lang="zh-CN" altLang="en-US"/>
              <a:t>，</a:t>
            </a:r>
            <a:r>
              <a:rPr lang="en-US" altLang="zh-CN"/>
              <a:t>tanf</a:t>
            </a:r>
            <a:r>
              <a:rPr lang="zh-CN" altLang="en-US"/>
              <a:t>，</a:t>
            </a:r>
            <a:r>
              <a:rPr lang="en-US" altLang="zh-CN"/>
              <a:t>atanf</a:t>
            </a:r>
            <a:r>
              <a:rPr lang="zh-CN" altLang="en-US"/>
              <a:t>，</a:t>
            </a:r>
            <a:r>
              <a:rPr lang="en-US" altLang="zh-CN"/>
              <a:t>asinf</a:t>
            </a:r>
            <a:r>
              <a:rPr lang="zh-CN" altLang="en-US"/>
              <a:t>，</a:t>
            </a:r>
            <a:r>
              <a:rPr lang="en-US" altLang="zh-CN"/>
              <a:t>acosf</a:t>
            </a:r>
            <a:r>
              <a:rPr lang="zh-CN" altLang="en-US"/>
              <a:t>，</a:t>
            </a:r>
            <a:r>
              <a:rPr lang="en-US" altLang="zh-CN"/>
              <a:t>fmodf</a:t>
            </a:r>
            <a:r>
              <a:rPr lang="zh-CN" altLang="en-US"/>
              <a:t>，</a:t>
            </a:r>
            <a:r>
              <a:rPr lang="en-US" altLang="zh-CN"/>
              <a:t>fabsf</a:t>
            </a:r>
            <a:r>
              <a:rPr lang="zh-CN" altLang="en-US"/>
              <a:t>，</a:t>
            </a:r>
            <a:r>
              <a:rPr lang="en-US" altLang="zh-CN"/>
              <a:t>fminf</a:t>
            </a:r>
            <a:r>
              <a:rPr lang="zh-CN" altLang="en-US"/>
              <a:t>，</a:t>
            </a:r>
            <a:r>
              <a:rPr lang="en-US" altLang="zh-CN"/>
              <a:t>fmaxf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198370"/>
            <a:ext cx="5181600" cy="360489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071360" y="4164965"/>
            <a:ext cx="117602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415" y="5702300"/>
            <a:ext cx="2658110" cy="62992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163570" y="6489700"/>
            <a:ext cx="90284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https://docs.nvidia.com/cuda/cuda-c-best-practices-guide/index.html#math-libraries</a:t>
            </a:r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稍微快一些，但不完全精确的</a:t>
            </a:r>
            <a:r>
              <a:rPr lang="en-US" altLang="zh-CN"/>
              <a:t> __sinf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5470" y="1825625"/>
            <a:ext cx="5243830" cy="4351655"/>
          </a:xfrm>
        </p:spPr>
        <p:txBody>
          <a:bodyPr/>
          <a:p>
            <a:r>
              <a:rPr lang="zh-CN" altLang="en-US"/>
              <a:t>两个下划线的</a:t>
            </a:r>
            <a:r>
              <a:rPr lang="en-US" altLang="zh-CN"/>
              <a:t> </a:t>
            </a:r>
            <a:r>
              <a:rPr lang="en-US"/>
              <a:t>__sinf </a:t>
            </a:r>
            <a:r>
              <a:rPr lang="zh-CN" altLang="en-US"/>
              <a:t>是</a:t>
            </a:r>
            <a:r>
              <a:rPr lang="en-US" altLang="zh-CN"/>
              <a:t> GPU intrinstics</a:t>
            </a:r>
            <a:r>
              <a:rPr lang="zh-CN" altLang="en-US"/>
              <a:t>，精度相当于</a:t>
            </a:r>
            <a:r>
              <a:rPr lang="en-US" altLang="zh-CN"/>
              <a:t> GLSL </a:t>
            </a:r>
            <a:r>
              <a:rPr lang="zh-CN" altLang="en-US"/>
              <a:t>里的那种。适合对精度要求不高，但有性能要求的图形学任务。</a:t>
            </a:r>
            <a:endParaRPr lang="zh-CN" altLang="en-US"/>
          </a:p>
          <a:p>
            <a:r>
              <a:rPr lang="zh-CN" altLang="en-US"/>
              <a:t>类似的这样的低精度內建函数还有</a:t>
            </a:r>
            <a:r>
              <a:rPr lang="en-US" altLang="zh-CN"/>
              <a:t> </a:t>
            </a:r>
            <a:r>
              <a:rPr lang="zh-CN" altLang="en-US"/>
              <a:t>__expf、__logf、__cosf、__powf</a:t>
            </a:r>
            <a:r>
              <a:rPr lang="en-US" altLang="zh-CN"/>
              <a:t> </a:t>
            </a:r>
            <a:r>
              <a:rPr lang="zh-CN" altLang="en-US"/>
              <a:t>等。</a:t>
            </a:r>
            <a:endParaRPr lang="zh-CN" altLang="en-US"/>
          </a:p>
          <a:p>
            <a:r>
              <a:rPr lang="zh-CN" altLang="en-US"/>
              <a:t>还有</a:t>
            </a:r>
            <a:r>
              <a:rPr lang="en-US" altLang="zh-CN"/>
              <a:t> __fdividef(x, y) 提供更快的</a:t>
            </a:r>
            <a:r>
              <a:rPr lang="zh-CN" altLang="en-US"/>
              <a:t>浮点</a:t>
            </a:r>
            <a:r>
              <a:rPr lang="en-US" altLang="zh-CN"/>
              <a:t>除法，和一般的除法有相同的精确度，但是在 2^216 &lt; y &lt; 2^218 时会得到错误的结果。</a:t>
            </a:r>
            <a:endParaRPr lang="en-US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780" y="6410325"/>
            <a:ext cx="2038350" cy="4476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1700" y="2181225"/>
            <a:ext cx="5181600" cy="363982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113905" y="4341495"/>
            <a:ext cx="6819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075" y="0"/>
            <a:ext cx="2447925" cy="311467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编译器选项：</a:t>
            </a:r>
            <a:r>
              <a:rPr lang="en-US" altLang="zh-CN"/>
              <a:t>--use_fast_math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4000" y="1825625"/>
            <a:ext cx="5575300" cy="4351655"/>
          </a:xfrm>
        </p:spPr>
        <p:txBody>
          <a:bodyPr>
            <a:normAutofit lnSpcReduction="20000"/>
          </a:bodyPr>
          <a:p>
            <a:r>
              <a:rPr lang="zh-CN" altLang="en-US"/>
              <a:t>如果开启了</a:t>
            </a:r>
            <a:r>
              <a:rPr lang="en-US" altLang="zh-CN"/>
              <a:t> --use_fast_math </a:t>
            </a:r>
            <a:r>
              <a:rPr lang="zh-CN" altLang="en-US"/>
              <a:t>选项，那么所有对</a:t>
            </a:r>
            <a:r>
              <a:rPr lang="en-US" altLang="zh-CN"/>
              <a:t> sinf </a:t>
            </a:r>
            <a:r>
              <a:rPr lang="zh-CN" altLang="en-US"/>
              <a:t>的调用都会自动被替换成</a:t>
            </a:r>
            <a:r>
              <a:rPr lang="en-US" altLang="zh-CN"/>
              <a:t> __sinf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--ftz=true </a:t>
            </a:r>
            <a:r>
              <a:rPr lang="zh-CN" altLang="en-US"/>
              <a:t>会把极小数</a:t>
            </a:r>
            <a:r>
              <a:rPr lang="en-US" altLang="zh-CN"/>
              <a:t>(denormal)</a:t>
            </a:r>
            <a:r>
              <a:rPr lang="zh-CN" altLang="en-US"/>
              <a:t>退化为</a:t>
            </a:r>
            <a:r>
              <a:rPr lang="en-US" altLang="zh-CN"/>
              <a:t>0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-</a:t>
            </a:r>
            <a:r>
              <a:rPr lang="zh-CN" altLang="en-US"/>
              <a:t>-prec-div=false</a:t>
            </a:r>
            <a:r>
              <a:rPr lang="en-US" altLang="zh-CN"/>
              <a:t> </a:t>
            </a:r>
            <a:r>
              <a:rPr lang="zh-CN" altLang="en-US"/>
              <a:t>降低除法的精度换取速度。</a:t>
            </a:r>
            <a:endParaRPr lang="zh-CN" altLang="en-US"/>
          </a:p>
          <a:p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-prec-</a:t>
            </a:r>
            <a:r>
              <a:rPr lang="en-US" altLang="zh-CN">
                <a:sym typeface="+mn-ea"/>
              </a:rPr>
              <a:t>sqrt</a:t>
            </a:r>
            <a:r>
              <a:rPr lang="zh-CN" altLang="en-US">
                <a:sym typeface="+mn-ea"/>
              </a:rPr>
              <a:t>=false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降低开方的精度换取速度。</a:t>
            </a:r>
            <a:endParaRPr lang="zh-CN" altLang="en-US">
              <a:sym typeface="+mn-ea"/>
            </a:endParaRPr>
          </a:p>
          <a:p>
            <a:r>
              <a:rPr lang="en-US" altLang="zh-CN"/>
              <a:t>--fmad </a:t>
            </a:r>
            <a:r>
              <a:rPr lang="zh-CN" altLang="en-US"/>
              <a:t>因为非常重要，所以默认就是开启的，会自动把</a:t>
            </a:r>
            <a:r>
              <a:rPr lang="en-US" altLang="zh-CN"/>
              <a:t> a * b + c </a:t>
            </a:r>
            <a:r>
              <a:rPr lang="zh-CN" altLang="en-US"/>
              <a:t>优化成乘加</a:t>
            </a:r>
            <a:r>
              <a:rPr lang="en-US" altLang="zh-CN"/>
              <a:t>(FMA)</a:t>
            </a:r>
            <a:r>
              <a:rPr lang="zh-CN" altLang="en-US"/>
              <a:t>指令。</a:t>
            </a:r>
            <a:endParaRPr lang="zh-CN" altLang="en-US"/>
          </a:p>
          <a:p>
            <a:r>
              <a:rPr lang="zh-CN" altLang="en-US"/>
              <a:t>开启</a:t>
            </a:r>
            <a:r>
              <a:rPr lang="en-US" altLang="zh-CN"/>
              <a:t> --use_fast_math </a:t>
            </a:r>
            <a:r>
              <a:rPr lang="zh-CN" altLang="en-US"/>
              <a:t>后会自动开启上述所有。</a:t>
            </a:r>
            <a:endParaRPr lang="zh-CN" altLang="en-US"/>
          </a:p>
        </p:txBody>
      </p:sp>
      <p:pic>
        <p:nvPicPr>
          <p:cNvPr id="7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rcRect r="-98" b="8581"/>
          <a:stretch>
            <a:fillRect/>
          </a:stretch>
        </p:blipFill>
        <p:spPr>
          <a:xfrm>
            <a:off x="6013450" y="2012950"/>
            <a:ext cx="5513070" cy="397637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SAXPY</a:t>
            </a:r>
            <a:r>
              <a:rPr lang="zh-CN" altLang="en-US"/>
              <a:t>（</a:t>
            </a:r>
            <a:r>
              <a:rPr lang="en-US">
                <a:sym typeface="+mn-ea"/>
              </a:rPr>
              <a:t>Scalar A times X Plus Y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" y="1493520"/>
            <a:ext cx="5181600" cy="4351338"/>
          </a:xfrm>
        </p:spPr>
        <p:txBody>
          <a:bodyPr/>
          <a:p>
            <a:r>
              <a:rPr lang="zh-CN" altLang="en-US"/>
              <a:t>即标量</a:t>
            </a:r>
            <a:r>
              <a:rPr lang="en-US" altLang="zh-CN"/>
              <a:t> A </a:t>
            </a:r>
            <a:r>
              <a:rPr lang="zh-CN" altLang="en-US"/>
              <a:t>乘</a:t>
            </a:r>
            <a:r>
              <a:rPr lang="en-US" altLang="zh-CN"/>
              <a:t> X </a:t>
            </a:r>
            <a:r>
              <a:rPr lang="zh-CN" altLang="en-US"/>
              <a:t>加</a:t>
            </a:r>
            <a:r>
              <a:rPr lang="en-US" altLang="zh-CN"/>
              <a:t> Y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这是很多</a:t>
            </a:r>
            <a:r>
              <a:rPr lang="en-US" altLang="zh-CN"/>
              <a:t> CUDA </a:t>
            </a:r>
            <a:r>
              <a:rPr lang="zh-CN" altLang="en-US"/>
              <a:t>教科书上的</a:t>
            </a:r>
            <a:r>
              <a:rPr lang="en-US" altLang="zh-CN"/>
              <a:t> Hello, world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却是小彭老师课第</a:t>
            </a:r>
            <a:r>
              <a:rPr lang="en-US" altLang="zh-CN"/>
              <a:t>5</a:t>
            </a:r>
            <a:r>
              <a:rPr lang="zh-CN" altLang="en-US"/>
              <a:t>章的结尾。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18175" y="1064260"/>
            <a:ext cx="6473825" cy="579374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534785" y="5463540"/>
            <a:ext cx="159258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6</a:t>
            </a:r>
            <a:r>
              <a:rPr lang="zh-CN" altLang="en-US"/>
              <a:t>章：</a:t>
            </a:r>
            <a:r>
              <a:rPr lang="en-US" altLang="zh-CN"/>
              <a:t>thrust </a:t>
            </a:r>
            <a:r>
              <a:rPr lang="zh-CN" altLang="en-US"/>
              <a:t>库</a:t>
            </a:r>
            <a:endParaRPr lang="zh-CN" alt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替换成</a:t>
            </a:r>
            <a:r>
              <a:rPr lang="en-US" altLang="zh-CN"/>
              <a:t> CUDA </a:t>
            </a:r>
            <a:r>
              <a:rPr lang="zh-CN" altLang="en-US"/>
              <a:t>官方提供的</a:t>
            </a:r>
            <a:r>
              <a:rPr lang="en-US" altLang="zh-CN"/>
              <a:t> thrust::universal_vector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虽然自己实现</a:t>
            </a:r>
            <a:r>
              <a:rPr lang="en-US" altLang="zh-CN"/>
              <a:t> CudaAllocator </a:t>
            </a:r>
            <a:r>
              <a:rPr lang="zh-CN" altLang="en-US"/>
              <a:t>很有趣，也帮助我们理解了底层原理。但是既然</a:t>
            </a:r>
            <a:r>
              <a:rPr lang="en-US" altLang="zh-CN"/>
              <a:t> CUDA </a:t>
            </a:r>
            <a:r>
              <a:rPr lang="zh-CN" altLang="en-US"/>
              <a:t>官方已经提供了</a:t>
            </a:r>
            <a:r>
              <a:rPr lang="en-US" altLang="zh-CN"/>
              <a:t> thrust </a:t>
            </a:r>
            <a:r>
              <a:rPr lang="zh-CN" altLang="en-US"/>
              <a:t>库，那就用他们的好啦。</a:t>
            </a:r>
            <a:endParaRPr lang="zh-CN" altLang="en-US"/>
          </a:p>
          <a:p>
            <a:r>
              <a:rPr lang="en-US" altLang="zh-CN">
                <a:sym typeface="+mn-ea"/>
              </a:rPr>
              <a:t>universal_vector </a:t>
            </a:r>
            <a:r>
              <a:rPr lang="zh-CN" altLang="en-US">
                <a:sym typeface="+mn-ea"/>
              </a:rPr>
              <a:t>会在统一内存上分配，因此不论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还是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都可以直接访问到。</a:t>
            </a:r>
            <a:endParaRPr lang="en-US" altLang="zh-CN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26150" y="1511935"/>
            <a:ext cx="6165850" cy="534606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563360" y="4377055"/>
            <a:ext cx="159258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1"/>
          <p:cNvSpPr txBox="1"/>
          <p:nvPr/>
        </p:nvSpPr>
        <p:spPr>
          <a:xfrm>
            <a:off x="3203575" y="0"/>
            <a:ext cx="62471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>
                <a:sym typeface="+mn-ea"/>
              </a:rPr>
              <a:t>http://cs.boisestate.edu/~alark/thrust_intro/presentation.html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没有反应？同步一下！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838190" cy="4351655"/>
          </a:xfrm>
        </p:spPr>
        <p:txBody>
          <a:bodyPr>
            <a:normAutofit fontScale="90000" lnSpcReduction="10000"/>
          </a:bodyPr>
          <a:p>
            <a:r>
              <a:rPr lang="zh-CN" altLang="en-US"/>
              <a:t>然而如果直接编译运行刚刚那段代码，是不会打印出</a:t>
            </a:r>
            <a:r>
              <a:rPr lang="en-US" altLang="zh-CN"/>
              <a:t> Hello, world! </a:t>
            </a:r>
            <a:r>
              <a:rPr lang="zh-CN" altLang="en-US"/>
              <a:t>的。</a:t>
            </a:r>
            <a:endParaRPr lang="zh-CN" altLang="en-US"/>
          </a:p>
          <a:p>
            <a:r>
              <a:rPr lang="zh-CN" altLang="en-US"/>
              <a:t>这是因为</a:t>
            </a:r>
            <a:r>
              <a:rPr lang="en-US" altLang="zh-CN"/>
              <a:t> GPU </a:t>
            </a:r>
            <a:r>
              <a:rPr lang="zh-CN" altLang="en-US"/>
              <a:t>和</a:t>
            </a:r>
            <a:r>
              <a:rPr lang="en-US" altLang="zh-CN"/>
              <a:t> CPU </a:t>
            </a:r>
            <a:r>
              <a:rPr lang="zh-CN" altLang="en-US"/>
              <a:t>之间的通信，为了高效，是</a:t>
            </a:r>
            <a:r>
              <a:rPr lang="zh-CN" altLang="en-US" b="1"/>
              <a:t>异步</a:t>
            </a:r>
            <a:r>
              <a:rPr lang="zh-CN" altLang="en-US"/>
              <a:t>的。也就是</a:t>
            </a:r>
            <a:r>
              <a:rPr lang="en-US" altLang="zh-CN"/>
              <a:t> CPU </a:t>
            </a:r>
            <a:r>
              <a:rPr lang="zh-CN" altLang="en-US"/>
              <a:t>调用</a:t>
            </a:r>
            <a:r>
              <a:rPr lang="en-US" altLang="zh-CN"/>
              <a:t> kernel&lt;&lt;&lt;1, 1&gt;&gt;&gt;() </a:t>
            </a:r>
            <a:r>
              <a:rPr lang="zh-CN" altLang="en-US"/>
              <a:t>后，并不会立即在</a:t>
            </a:r>
            <a:r>
              <a:rPr lang="en-US" altLang="zh-CN"/>
              <a:t> GPU </a:t>
            </a:r>
            <a:r>
              <a:rPr lang="zh-CN" altLang="en-US"/>
              <a:t>上执行完毕，再返回。实际上只是把</a:t>
            </a:r>
            <a:r>
              <a:rPr lang="en-US" altLang="zh-CN"/>
              <a:t> kernel </a:t>
            </a:r>
            <a:r>
              <a:rPr lang="zh-CN" altLang="en-US"/>
              <a:t>这个任务推送到</a:t>
            </a:r>
            <a:r>
              <a:rPr lang="en-US" altLang="zh-CN"/>
              <a:t> GPU </a:t>
            </a:r>
            <a:r>
              <a:rPr lang="zh-CN" altLang="en-US"/>
              <a:t>的执行队列上，然后立即返回，并不会等待执行完毕。</a:t>
            </a:r>
            <a:endParaRPr lang="en-US" altLang="zh-CN"/>
          </a:p>
          <a:p>
            <a:r>
              <a:rPr lang="zh-CN" altLang="en-US">
                <a:sym typeface="+mn-ea"/>
              </a:rPr>
              <a:t>因此可以调用</a:t>
            </a:r>
            <a:r>
              <a:rPr lang="en-US" altLang="zh-CN">
                <a:sym typeface="+mn-ea"/>
              </a:rPr>
              <a:t> cudaDeviceSynchronize()</a:t>
            </a:r>
            <a:r>
              <a:rPr lang="zh-CN" altLang="en-US">
                <a:sym typeface="+mn-ea"/>
              </a:rPr>
              <a:t>，让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陷入等待，等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完成队列的所有任务后再返回。从而能够</a:t>
            </a:r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main </a:t>
            </a:r>
            <a:r>
              <a:rPr lang="zh-CN" altLang="en-US">
                <a:sym typeface="+mn-ea"/>
              </a:rPr>
              <a:t>退出前等到</a:t>
            </a:r>
            <a:r>
              <a:rPr lang="en-US" altLang="zh-CN">
                <a:sym typeface="+mn-ea"/>
              </a:rPr>
              <a:t> kernel </a:t>
            </a:r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上执行完。</a:t>
            </a:r>
            <a:endParaRPr lang="en-US" altLang="zh-CN"/>
          </a:p>
          <a:p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71640" y="2448560"/>
            <a:ext cx="3600450" cy="31051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618095" y="5095240"/>
            <a:ext cx="237744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1135" y="6052185"/>
            <a:ext cx="1381125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换成分离的</a:t>
            </a:r>
            <a:r>
              <a:rPr lang="en-US" altLang="zh-CN"/>
              <a:t> device_vector </a:t>
            </a:r>
            <a:r>
              <a:rPr lang="zh-CN" altLang="en-US"/>
              <a:t>和</a:t>
            </a:r>
            <a:r>
              <a:rPr lang="en-US" altLang="zh-CN"/>
              <a:t> host_vector</a:t>
            </a:r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28625" y="1812290"/>
            <a:ext cx="4983480" cy="4351655"/>
          </a:xfrm>
        </p:spPr>
        <p:txBody>
          <a:bodyPr/>
          <a:p>
            <a:r>
              <a:rPr lang="zh-CN" altLang="en-US">
                <a:sym typeface="+mn-ea"/>
              </a:rPr>
              <a:t>而</a:t>
            </a:r>
            <a:r>
              <a:rPr lang="en-US" altLang="zh-CN">
                <a:sym typeface="+mn-ea"/>
              </a:rPr>
              <a:t> device_vector </a:t>
            </a:r>
            <a:r>
              <a:rPr lang="zh-CN" altLang="en-US">
                <a:sym typeface="+mn-ea"/>
              </a:rPr>
              <a:t>则是在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上分配内存，</a:t>
            </a:r>
            <a:r>
              <a:rPr lang="en-US" altLang="zh-CN">
                <a:sym typeface="+mn-ea"/>
              </a:rPr>
              <a:t>host_vector </a:t>
            </a:r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上分配内存。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可以通过</a:t>
            </a:r>
            <a:r>
              <a:rPr lang="en-US" altLang="zh-CN">
                <a:sym typeface="+mn-ea"/>
              </a:rPr>
              <a:t> = </a:t>
            </a:r>
            <a:r>
              <a:rPr lang="zh-CN" altLang="en-US">
                <a:sym typeface="+mn-ea"/>
              </a:rPr>
              <a:t>运算符在</a:t>
            </a:r>
            <a:r>
              <a:rPr lang="en-US" altLang="zh-CN">
                <a:sym typeface="+mn-ea"/>
              </a:rPr>
              <a:t> device_vector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host_vector </a:t>
            </a:r>
            <a:r>
              <a:rPr lang="zh-CN" altLang="en-US">
                <a:sym typeface="+mn-ea"/>
              </a:rPr>
              <a:t>之间拷贝数据，他会自动帮你调用</a:t>
            </a:r>
            <a:r>
              <a:rPr lang="en-US" altLang="zh-CN">
                <a:sym typeface="+mn-ea"/>
              </a:rPr>
              <a:t> cudaMemcpy</a:t>
            </a:r>
            <a:r>
              <a:rPr lang="zh-CN" altLang="en-US">
                <a:sym typeface="+mn-ea"/>
              </a:rPr>
              <a:t>，非常智能。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比如这里的</a:t>
            </a:r>
            <a:r>
              <a:rPr lang="en-US" altLang="zh-CN">
                <a:sym typeface="+mn-ea"/>
              </a:rPr>
              <a:t> x_dev = x_host </a:t>
            </a:r>
            <a:r>
              <a:rPr lang="zh-CN" altLang="en-US">
                <a:sym typeface="+mn-ea"/>
              </a:rPr>
              <a:t>会把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内存中的</a:t>
            </a:r>
            <a:r>
              <a:rPr lang="en-US" altLang="zh-CN">
                <a:sym typeface="+mn-ea"/>
              </a:rPr>
              <a:t> x_host </a:t>
            </a:r>
            <a:r>
              <a:rPr lang="zh-CN" altLang="en-US">
                <a:sym typeface="+mn-ea"/>
              </a:rPr>
              <a:t>拷贝到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x_dev </a:t>
            </a:r>
            <a:r>
              <a:rPr lang="zh-CN" altLang="en-US">
                <a:sym typeface="+mn-ea"/>
              </a:rPr>
              <a:t>上。</a:t>
            </a:r>
            <a:endParaRPr lang="zh-CN" altLang="en-US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412105" y="1118235"/>
            <a:ext cx="6779895" cy="573976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692390" y="5054600"/>
            <a:ext cx="91503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907405" y="5894070"/>
            <a:ext cx="91503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TODO</a:t>
            </a:r>
            <a:r>
              <a:rPr lang="zh-CN" altLang="en-US"/>
              <a:t>：解释什么是迭代器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模板函数：</a:t>
            </a:r>
            <a:r>
              <a:rPr lang="en-US"/>
              <a:t>thrust::generate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thrust </a:t>
            </a:r>
            <a:r>
              <a:rPr lang="zh-CN" altLang="en-US"/>
              <a:t>提供了很多类似于标准库里的模板函数，比如</a:t>
            </a:r>
            <a:r>
              <a:rPr lang="en-US" altLang="zh-CN"/>
              <a:t> thrust::generate(b, e, f) </a:t>
            </a:r>
            <a:r>
              <a:rPr lang="zh-CN" altLang="en-US"/>
              <a:t>对标</a:t>
            </a:r>
            <a:r>
              <a:rPr lang="en-US" altLang="zh-CN"/>
              <a:t> std::generate</a:t>
            </a:r>
            <a:r>
              <a:rPr lang="zh-CN" altLang="en-US"/>
              <a:t>，用于批量调用</a:t>
            </a:r>
            <a:r>
              <a:rPr lang="en-US" altLang="zh-CN"/>
              <a:t> f() </a:t>
            </a:r>
            <a:r>
              <a:rPr lang="zh-CN" altLang="en-US"/>
              <a:t>生成一系列（通常是随机）数，写入到</a:t>
            </a:r>
            <a:r>
              <a:rPr lang="en-US" altLang="zh-CN"/>
              <a:t> [b, e) </a:t>
            </a:r>
            <a:r>
              <a:rPr lang="zh-CN" altLang="en-US"/>
              <a:t>区间。</a:t>
            </a:r>
            <a:endParaRPr lang="zh-CN" altLang="en-US"/>
          </a:p>
          <a:p>
            <a:r>
              <a:rPr lang="zh-CN" altLang="en-US"/>
              <a:t>其前两个参数是</a:t>
            </a:r>
            <a:r>
              <a:rPr lang="en-US" altLang="zh-CN"/>
              <a:t> device_vector </a:t>
            </a:r>
            <a:r>
              <a:rPr lang="zh-CN" altLang="en-US"/>
              <a:t>或</a:t>
            </a:r>
            <a:r>
              <a:rPr lang="en-US" altLang="zh-CN"/>
              <a:t> host_vector </a:t>
            </a:r>
            <a:r>
              <a:rPr lang="zh-CN" altLang="en-US"/>
              <a:t>的迭代器，可以通过成员函数</a:t>
            </a:r>
            <a:r>
              <a:rPr lang="en-US" altLang="zh-CN"/>
              <a:t> begin() </a:t>
            </a:r>
            <a:r>
              <a:rPr lang="zh-CN" altLang="en-US"/>
              <a:t>和</a:t>
            </a:r>
            <a:r>
              <a:rPr lang="en-US" altLang="zh-CN"/>
              <a:t> end() </a:t>
            </a:r>
            <a:r>
              <a:rPr lang="zh-CN" altLang="en-US"/>
              <a:t>得到。第三个参数可以是任意函数，这里用了</a:t>
            </a:r>
            <a:r>
              <a:rPr lang="en-US" altLang="zh-CN"/>
              <a:t> lambda </a:t>
            </a:r>
            <a:r>
              <a:rPr lang="zh-CN" altLang="en-US"/>
              <a:t>表达式。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12790" y="2886075"/>
            <a:ext cx="5519420" cy="223075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224905" y="5069205"/>
            <a:ext cx="502094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5" y="2155190"/>
            <a:ext cx="2952750" cy="24765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81345" y="3056890"/>
            <a:ext cx="6510655" cy="19767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模板函数：</a:t>
            </a:r>
            <a:r>
              <a:rPr lang="en-US"/>
              <a:t>thrust::for_each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同理，还有</a:t>
            </a:r>
            <a:r>
              <a:rPr lang="en-US" altLang="zh-CN"/>
              <a:t> </a:t>
            </a:r>
            <a:r>
              <a:rPr lang="en-US"/>
              <a:t>thrust::for_each(b, e, f) </a:t>
            </a:r>
            <a:r>
              <a:rPr lang="zh-CN" altLang="en-US"/>
              <a:t>对标</a:t>
            </a:r>
            <a:r>
              <a:rPr lang="en-US" altLang="zh-CN"/>
              <a:t> std::for_each</a:t>
            </a:r>
            <a:r>
              <a:rPr lang="zh-CN" altLang="en-US"/>
              <a:t>。他会把</a:t>
            </a:r>
            <a:r>
              <a:rPr lang="en-US" altLang="zh-CN"/>
              <a:t> [b, e) </a:t>
            </a:r>
            <a:r>
              <a:rPr lang="zh-CN" altLang="en-US"/>
              <a:t>区间的每个元素</a:t>
            </a:r>
            <a:r>
              <a:rPr lang="en-US" altLang="zh-CN"/>
              <a:t> x </a:t>
            </a:r>
            <a:r>
              <a:rPr lang="zh-CN" altLang="en-US"/>
              <a:t>调用一遍</a:t>
            </a:r>
            <a:r>
              <a:rPr lang="en-US" altLang="zh-CN"/>
              <a:t> f(x)</a:t>
            </a:r>
            <a:r>
              <a:rPr lang="zh-CN" altLang="en-US"/>
              <a:t>。这里的</a:t>
            </a:r>
            <a:r>
              <a:rPr lang="en-US" altLang="zh-CN"/>
              <a:t> x </a:t>
            </a:r>
            <a:r>
              <a:rPr lang="zh-CN" altLang="en-US"/>
              <a:t>实际上是一个引用。如果</a:t>
            </a:r>
            <a:r>
              <a:rPr lang="en-US" altLang="zh-CN"/>
              <a:t> b </a:t>
            </a:r>
            <a:r>
              <a:rPr lang="zh-CN" altLang="en-US"/>
              <a:t>和</a:t>
            </a:r>
            <a:r>
              <a:rPr lang="en-US" altLang="zh-CN"/>
              <a:t> e </a:t>
            </a:r>
            <a:r>
              <a:rPr lang="zh-CN" altLang="en-US"/>
              <a:t>是常值迭代器则是个常引用，可以用</a:t>
            </a:r>
            <a:r>
              <a:rPr lang="en-US" altLang="zh-CN"/>
              <a:t> cbegin()</a:t>
            </a:r>
            <a:r>
              <a:rPr lang="zh-CN" altLang="en-US"/>
              <a:t>，</a:t>
            </a:r>
            <a:r>
              <a:rPr lang="en-US" altLang="zh-CN"/>
              <a:t>cend() </a:t>
            </a:r>
            <a:r>
              <a:rPr lang="zh-CN" altLang="en-US"/>
              <a:t>获取常</a:t>
            </a:r>
            <a:r>
              <a:rPr lang="zh-CN" altLang="en-US">
                <a:sym typeface="+mn-ea"/>
              </a:rPr>
              <a:t>值</a:t>
            </a:r>
            <a:r>
              <a:rPr lang="zh-CN" altLang="en-US"/>
              <a:t>迭代器。</a:t>
            </a:r>
            <a:endParaRPr lang="zh-CN" altLang="en-US"/>
          </a:p>
          <a:p>
            <a:r>
              <a:rPr lang="zh-CN" altLang="en-US"/>
              <a:t>当然还有</a:t>
            </a:r>
            <a:r>
              <a:rPr lang="en-US" altLang="zh-CN"/>
              <a:t> thrust::reduce</a:t>
            </a:r>
            <a:r>
              <a:rPr lang="zh-CN" altLang="en-US"/>
              <a:t>，</a:t>
            </a:r>
            <a:r>
              <a:rPr lang="en-US" altLang="zh-CN"/>
              <a:t>thrust::sort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thrust::find_if</a:t>
            </a:r>
            <a:r>
              <a:rPr lang="zh-CN" altLang="en-US"/>
              <a:t>，</a:t>
            </a:r>
            <a:r>
              <a:rPr lang="en-US" altLang="zh-CN"/>
              <a:t>thrust::count_if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thrust::reverse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thrust::inclusive_scan </a:t>
            </a:r>
            <a:r>
              <a:rPr lang="zh-CN" altLang="en-US">
                <a:sym typeface="+mn-ea"/>
              </a:rPr>
              <a:t>等。</a:t>
            </a:r>
            <a:endParaRPr lang="en-US" altLang="zh-CN">
              <a:sym typeface="+mn-ea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065010" y="3862705"/>
            <a:ext cx="219138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065010" y="4603115"/>
            <a:ext cx="239585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010" y="2613660"/>
            <a:ext cx="2971800" cy="2190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31260"/>
            <a:ext cx="957580" cy="312674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thrust </a:t>
            </a:r>
            <a:r>
              <a:rPr lang="zh-CN" altLang="en-US"/>
              <a:t>模板函数的特点：根据容器类型，自动决定在</a:t>
            </a:r>
            <a:r>
              <a:rPr lang="en-US" altLang="zh-CN"/>
              <a:t> CPU </a:t>
            </a:r>
            <a:r>
              <a:rPr lang="zh-CN" altLang="en-US"/>
              <a:t>还是</a:t>
            </a:r>
            <a:r>
              <a:rPr lang="en-US" altLang="zh-CN"/>
              <a:t> GPU </a:t>
            </a:r>
            <a:r>
              <a:rPr lang="zh-CN" altLang="en-US"/>
              <a:t>执行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730" y="1825625"/>
            <a:ext cx="5449570" cy="4351655"/>
          </a:xfrm>
        </p:spPr>
        <p:txBody>
          <a:bodyPr/>
          <a:p>
            <a:r>
              <a:rPr lang="en-US"/>
              <a:t>for_each </a:t>
            </a:r>
            <a:r>
              <a:rPr lang="zh-CN" altLang="en-US"/>
              <a:t>可以用于</a:t>
            </a:r>
            <a:r>
              <a:rPr lang="en-US" altLang="zh-CN"/>
              <a:t> device_vector </a:t>
            </a:r>
            <a:r>
              <a:rPr lang="zh-CN" altLang="en-US"/>
              <a:t>也可用于</a:t>
            </a:r>
            <a:r>
              <a:rPr lang="en-US" altLang="zh-CN"/>
              <a:t> host_vector</a:t>
            </a:r>
            <a:r>
              <a:rPr lang="zh-CN" altLang="en-US"/>
              <a:t>。当用于</a:t>
            </a:r>
            <a:r>
              <a:rPr lang="en-US" altLang="zh-CN"/>
              <a:t> host</a:t>
            </a:r>
            <a:r>
              <a:rPr lang="en-US" altLang="zh-CN">
                <a:sym typeface="+mn-ea"/>
              </a:rPr>
              <a:t>_vector </a:t>
            </a:r>
            <a:r>
              <a:rPr lang="zh-CN" altLang="en-US">
                <a:sym typeface="+mn-ea"/>
              </a:rPr>
              <a:t>时则函数是在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上执行的，用于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device_vector </a:t>
            </a:r>
            <a:r>
              <a:rPr lang="zh-CN" altLang="en-US">
                <a:sym typeface="+mn-ea"/>
              </a:rPr>
              <a:t>时则是在</a:t>
            </a:r>
            <a:r>
              <a:rPr lang="en-US" altLang="zh-CN">
                <a:sym typeface="+mn-ea"/>
              </a:rPr>
              <a:t> GPU </a:t>
            </a:r>
            <a:r>
              <a:rPr lang="zh-CN" altLang="en-US">
                <a:sym typeface="+mn-ea"/>
              </a:rPr>
              <a:t>上执行的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看右边，这就是为什么我们用于</a:t>
            </a:r>
            <a:r>
              <a:rPr lang="en-US" altLang="zh-CN">
                <a:sym typeface="+mn-ea"/>
              </a:rPr>
              <a:t> x_host </a:t>
            </a:r>
            <a:r>
              <a:rPr lang="zh-CN" altLang="en-US">
                <a:sym typeface="+mn-ea"/>
              </a:rPr>
              <a:t>那个</a:t>
            </a:r>
            <a:r>
              <a:rPr lang="en-US" altLang="zh-CN">
                <a:sym typeface="+mn-ea"/>
              </a:rPr>
              <a:t> for_each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没有修饰，而用于</a:t>
            </a:r>
            <a:r>
              <a:rPr lang="en-US" altLang="zh-CN">
                <a:sym typeface="+mn-ea"/>
              </a:rPr>
              <a:t> x_dev </a:t>
            </a:r>
            <a:r>
              <a:rPr lang="zh-CN" altLang="en-US">
                <a:sym typeface="+mn-ea"/>
              </a:rPr>
              <a:t>的那个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需要修饰</a:t>
            </a:r>
            <a:r>
              <a:rPr lang="en-US" altLang="zh-CN">
                <a:sym typeface="+mn-ea"/>
              </a:rPr>
              <a:t> __device__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515235"/>
            <a:ext cx="518160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for_each </a:t>
            </a:r>
            <a:r>
              <a:rPr lang="zh-CN" altLang="en-US"/>
              <a:t>用于整数的循环：</a:t>
            </a:r>
            <a:r>
              <a:rPr lang="en-US" altLang="zh-CN"/>
              <a:t>counting_iterator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0867390" cy="4351655"/>
          </a:xfrm>
        </p:spPr>
        <p:txBody>
          <a:bodyPr/>
          <a:p>
            <a:r>
              <a:rPr lang="zh-CN" altLang="en-US"/>
              <a:t>可以用</a:t>
            </a:r>
            <a:r>
              <a:rPr lang="en-US" altLang="zh-CN"/>
              <a:t> thrust::make_counting_iterator(num) </a:t>
            </a:r>
            <a:r>
              <a:rPr lang="zh-CN" altLang="en-US"/>
              <a:t>构建一个计数迭代器，他作为区间表示的就是整数的区间。</a:t>
            </a:r>
            <a:endParaRPr lang="en-US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2125" y="3184525"/>
            <a:ext cx="269875" cy="367347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00495" y="3262630"/>
            <a:ext cx="4143375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合并多个迭代器为一个：</a:t>
            </a:r>
            <a:r>
              <a:rPr lang="en-US" altLang="zh-CN"/>
              <a:t>zip</a:t>
            </a:r>
            <a:r>
              <a:rPr lang="en-US" altLang="zh-CN"/>
              <a:t>_iterator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175385"/>
            <a:ext cx="10867390" cy="4351655"/>
          </a:xfrm>
        </p:spPr>
        <p:txBody>
          <a:bodyPr/>
          <a:p>
            <a:r>
              <a:rPr lang="zh-CN" altLang="en-US"/>
              <a:t>可以用</a:t>
            </a:r>
            <a:r>
              <a:rPr lang="en-US" altLang="zh-CN"/>
              <a:t> thrust::make_zip_iterator(a, b) </a:t>
            </a:r>
            <a:r>
              <a:rPr lang="zh-CN" altLang="en-US"/>
              <a:t>把多个迭代器合并起来，相当于</a:t>
            </a:r>
            <a:r>
              <a:rPr lang="en-US" altLang="zh-CN"/>
              <a:t> Python </a:t>
            </a:r>
            <a:r>
              <a:rPr lang="zh-CN" altLang="en-US"/>
              <a:t>里的</a:t>
            </a:r>
            <a:r>
              <a:rPr lang="en-US" altLang="zh-CN"/>
              <a:t> zip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然后在函数体里通过</a:t>
            </a:r>
            <a:r>
              <a:rPr lang="en-US" altLang="zh-CN"/>
              <a:t> auto const &amp;tup </a:t>
            </a:r>
            <a:r>
              <a:rPr lang="zh-CN" altLang="en-US"/>
              <a:t>捕获，并通过</a:t>
            </a:r>
            <a:r>
              <a:rPr lang="en-US" altLang="zh-CN"/>
              <a:t> thrust::get&lt;index&gt;(tup) </a:t>
            </a:r>
            <a:r>
              <a:rPr lang="zh-CN" altLang="en-US"/>
              <a:t>获取这个合并迭代器的第</a:t>
            </a:r>
            <a:r>
              <a:rPr lang="en-US" altLang="zh-CN"/>
              <a:t> index </a:t>
            </a:r>
            <a:r>
              <a:rPr lang="zh-CN" altLang="en-US"/>
              <a:t>个元素</a:t>
            </a:r>
            <a:r>
              <a:rPr lang="en-US" altLang="zh-CN"/>
              <a:t>……</a:t>
            </a:r>
            <a:r>
              <a:rPr lang="zh-CN" altLang="en-US"/>
              <a:t>之所以他搞这么复杂，其实是因为</a:t>
            </a:r>
            <a:r>
              <a:rPr lang="en-US" altLang="zh-CN"/>
              <a:t> thrust </a:t>
            </a:r>
            <a:r>
              <a:rPr lang="zh-CN" altLang="en-US"/>
              <a:t>需要兼容一些“老年程序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爱用的</a:t>
            </a:r>
            <a:r>
              <a:rPr lang="en-US" altLang="zh-CN"/>
              <a:t> C++03</a:t>
            </a:r>
            <a:r>
              <a:rPr lang="zh-CN" altLang="en-US"/>
              <a:t>，不然早该换成</a:t>
            </a:r>
            <a:r>
              <a:rPr lang="en-US" altLang="zh-CN"/>
              <a:t> C++11 </a:t>
            </a:r>
            <a:r>
              <a:rPr lang="zh-CN" altLang="en-US"/>
              <a:t>的</a:t>
            </a:r>
            <a:r>
              <a:rPr lang="en-US" altLang="zh-CN"/>
              <a:t> std::tuple </a:t>
            </a:r>
            <a:r>
              <a:rPr lang="zh-CN" altLang="en-US"/>
              <a:t>和</a:t>
            </a:r>
            <a:r>
              <a:rPr lang="en-US" altLang="zh-CN"/>
              <a:t> C++17 </a:t>
            </a:r>
            <a:r>
              <a:rPr lang="zh-CN" altLang="en-US"/>
              <a:t>的</a:t>
            </a:r>
            <a:r>
              <a:rPr lang="en-US" altLang="zh-CN"/>
              <a:t> structual-binding </a:t>
            </a:r>
            <a:r>
              <a:rPr lang="zh-CN" altLang="en-US"/>
              <a:t>语法了</a:t>
            </a:r>
            <a:r>
              <a:rPr lang="en-US" altLang="zh-CN"/>
              <a:t>……</a:t>
            </a:r>
            <a:r>
              <a:rPr lang="zh-CN" altLang="en-US"/>
              <a:t>反正我是不喜欢用他的迭代器这一套，简单的问题反而复杂化。</a:t>
            </a:r>
            <a:endParaRPr lang="zh-CN" altLang="en-US"/>
          </a:p>
          <a:p>
            <a:r>
              <a:rPr lang="zh-CN" altLang="en-US"/>
              <a:t>怪不得王鑫磊在</a:t>
            </a:r>
            <a:r>
              <a:rPr lang="en-US" altLang="zh-CN"/>
              <a:t> ZPC </a:t>
            </a:r>
            <a:r>
              <a:rPr lang="zh-CN" altLang="en-US"/>
              <a:t>里要自己造轮子哦，虽然是</a:t>
            </a:r>
            <a:r>
              <a:rPr lang="en-US" altLang="zh-CN"/>
              <a:t> C++03</a:t>
            </a:r>
            <a:r>
              <a:rPr lang="zh-CN" altLang="en-US"/>
              <a:t>，总感觉是</a:t>
            </a:r>
            <a:r>
              <a:rPr lang="zh-CN" altLang="en-US"/>
              <a:t>几百年前的编程语言。</a:t>
            </a:r>
            <a:endParaRPr lang="zh-CN" altLang="en-US"/>
          </a:p>
          <a:p>
            <a:r>
              <a:rPr lang="zh-CN" altLang="en-US"/>
              <a:t>现在很多“老年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教材对</a:t>
            </a:r>
            <a:r>
              <a:rPr lang="en-US" altLang="zh-CN"/>
              <a:t> cpp </a:t>
            </a:r>
            <a:r>
              <a:rPr lang="zh-CN" altLang="en-US"/>
              <a:t>的认识也停留在</a:t>
            </a:r>
            <a:r>
              <a:rPr lang="en-US" altLang="zh-CN"/>
              <a:t> C++03</a:t>
            </a:r>
            <a:r>
              <a:rPr lang="zh-CN" altLang="en-US"/>
              <a:t>，</a:t>
            </a:r>
            <a:r>
              <a:rPr lang="en-US" altLang="zh-CN"/>
              <a:t>B</a:t>
            </a:r>
            <a:r>
              <a:rPr lang="zh-CN" altLang="en-US"/>
              <a:t>站</a:t>
            </a:r>
            <a:r>
              <a:rPr lang="en-US" altLang="zh-CN"/>
              <a:t>/</a:t>
            </a:r>
            <a:r>
              <a:rPr lang="zh-CN" altLang="en-US"/>
              <a:t>油管偶尔翻出几个介绍</a:t>
            </a:r>
            <a:r>
              <a:rPr lang="en-US" altLang="zh-CN"/>
              <a:t> C++11 </a:t>
            </a:r>
            <a:r>
              <a:rPr lang="zh-CN" altLang="en-US"/>
              <a:t>新特性的视频已经算很先进很前卫了，然而现在</a:t>
            </a:r>
            <a:r>
              <a:rPr lang="en-US" altLang="zh-CN"/>
              <a:t> C++23 </a:t>
            </a:r>
            <a:r>
              <a:rPr lang="zh-CN" altLang="en-US"/>
              <a:t>的标准都已经开始往官网上挂了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2125" y="3184525"/>
            <a:ext cx="269875" cy="36734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03625" y="5302885"/>
            <a:ext cx="5181600" cy="155511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7</a:t>
            </a:r>
            <a:r>
              <a:rPr lang="zh-CN" altLang="en-US"/>
              <a:t>章：原子操作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经典案例：数组求和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如何并行地对数组进行求和操作？</a:t>
            </a:r>
            <a:endParaRPr lang="zh-CN" altLang="en-US"/>
          </a:p>
          <a:p>
            <a:r>
              <a:rPr lang="zh-CN" altLang="en-US"/>
              <a:t>首先让我们试着用串行的思路来解题。</a:t>
            </a:r>
            <a:endParaRPr lang="zh-CN" altLang="en-US"/>
          </a:p>
          <a:p>
            <a:r>
              <a:rPr lang="zh-CN" altLang="en-US"/>
              <a:t>因为</a:t>
            </a:r>
            <a:r>
              <a:rPr lang="en-US" altLang="zh-CN"/>
              <a:t> __global__ </a:t>
            </a:r>
            <a:r>
              <a:rPr lang="zh-CN" altLang="en-US"/>
              <a:t>函数不能返回值，只能通过指针。因此我们先分配一个大小为</a:t>
            </a:r>
            <a:r>
              <a:rPr lang="en-US" altLang="zh-CN"/>
              <a:t> 1 </a:t>
            </a:r>
            <a:r>
              <a:rPr lang="zh-CN" altLang="en-US"/>
              <a:t>的</a:t>
            </a:r>
            <a:r>
              <a:rPr lang="en-US" altLang="zh-CN"/>
              <a:t> sum </a:t>
            </a:r>
            <a:r>
              <a:rPr lang="zh-CN" altLang="en-US"/>
              <a:t>数组，其中</a:t>
            </a:r>
            <a:r>
              <a:rPr lang="en-US" altLang="zh-CN"/>
              <a:t> sum[0] </a:t>
            </a:r>
            <a:r>
              <a:rPr lang="zh-CN" altLang="en-US"/>
              <a:t>用来返回数组的和。这样我们同步之后就可以通过</a:t>
            </a:r>
            <a:r>
              <a:rPr lang="en-US" altLang="zh-CN"/>
              <a:t> sum[0] </a:t>
            </a:r>
            <a:r>
              <a:rPr lang="zh-CN" altLang="en-US"/>
              <a:t>看到求和的结果了。</a:t>
            </a:r>
            <a:endParaRPr lang="zh-CN" altLang="en-US"/>
          </a:p>
          <a:p>
            <a:r>
              <a:rPr lang="zh-CN" altLang="en-US"/>
              <a:t>可是算出来的结果却明显不对，为什么？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16320" y="1825625"/>
            <a:ext cx="4911090" cy="43516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6129020"/>
            <a:ext cx="2514600" cy="4572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8806815" y="4998085"/>
            <a:ext cx="20154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经典案例：数组求和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/>
              <a:t>这是因为</a:t>
            </a:r>
            <a:r>
              <a:rPr lang="en-US" altLang="zh-CN"/>
              <a:t> </a:t>
            </a:r>
            <a:r>
              <a:rPr lang="en-US"/>
              <a:t>GPU </a:t>
            </a:r>
            <a:r>
              <a:rPr lang="zh-CN" altLang="en-US"/>
              <a:t>上的线程是并行执行的，然而</a:t>
            </a:r>
            <a:r>
              <a:rPr lang="en-US" altLang="zh-CN"/>
              <a:t> sum[0] += arr[i] </a:t>
            </a:r>
            <a:r>
              <a:rPr lang="zh-CN" altLang="en-US"/>
              <a:t>这个操作，实际上被拆分成四步：</a:t>
            </a:r>
            <a:endParaRPr lang="zh-CN" altLang="en-US"/>
          </a:p>
          <a:p>
            <a:r>
              <a:rPr lang="zh-CN" altLang="en-US"/>
              <a:t>读取</a:t>
            </a:r>
            <a:r>
              <a:rPr lang="en-US" altLang="zh-CN"/>
              <a:t> sum[0] </a:t>
            </a:r>
            <a:r>
              <a:rPr lang="zh-CN" altLang="en-US"/>
              <a:t>到寄存器</a:t>
            </a:r>
            <a:r>
              <a:rPr lang="en-US" altLang="zh-CN"/>
              <a:t>A</a:t>
            </a:r>
            <a:endParaRPr lang="zh-CN" altLang="en-US"/>
          </a:p>
          <a:p>
            <a:r>
              <a:rPr lang="zh-CN" altLang="en-US"/>
              <a:t>读取</a:t>
            </a:r>
            <a:r>
              <a:rPr lang="en-US" altLang="zh-CN"/>
              <a:t> arr[i] </a:t>
            </a:r>
            <a:r>
              <a:rPr lang="zh-CN" altLang="en-US"/>
              <a:t>到寄存器</a:t>
            </a:r>
            <a:r>
              <a:rPr lang="en-US" altLang="zh-CN"/>
              <a:t>B</a:t>
            </a:r>
            <a:endParaRPr lang="en-US" altLang="zh-CN"/>
          </a:p>
          <a:p>
            <a:r>
              <a:rPr lang="zh-CN" altLang="en-US"/>
              <a:t>让寄存器</a:t>
            </a:r>
            <a:r>
              <a:rPr lang="en-US" altLang="zh-CN"/>
              <a:t>A</a:t>
            </a:r>
            <a:r>
              <a:rPr lang="zh-CN" altLang="en-US"/>
              <a:t>的值加上寄存器</a:t>
            </a:r>
            <a:r>
              <a:rPr lang="en-US" altLang="zh-CN"/>
              <a:t>B</a:t>
            </a:r>
            <a:r>
              <a:rPr lang="zh-CN" altLang="en-US"/>
              <a:t>的值</a:t>
            </a:r>
            <a:endParaRPr lang="zh-CN" altLang="en-US"/>
          </a:p>
          <a:p>
            <a:r>
              <a:rPr lang="zh-CN" altLang="en-US"/>
              <a:t>写回寄存器</a:t>
            </a:r>
            <a:r>
              <a:rPr lang="en-US" altLang="zh-CN"/>
              <a:t>A</a:t>
            </a:r>
            <a:r>
              <a:rPr lang="zh-CN" altLang="en-US"/>
              <a:t>到</a:t>
            </a:r>
            <a:r>
              <a:rPr lang="en-US" altLang="zh-CN"/>
              <a:t> sum[0]</a:t>
            </a:r>
            <a:endParaRPr lang="en-US" altLang="zh-CN"/>
          </a:p>
          <a:p>
            <a:r>
              <a:rPr lang="zh-CN" altLang="en-US"/>
              <a:t>这样有什么问题呢？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16320" y="1825625"/>
            <a:ext cx="4911090" cy="435165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6746875" y="2535555"/>
            <a:ext cx="13169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定义在</a:t>
            </a:r>
            <a:r>
              <a:rPr lang="en-US" altLang="zh-CN"/>
              <a:t> </a:t>
            </a:r>
            <a:r>
              <a:rPr lang="en-US"/>
              <a:t>GPU </a:t>
            </a:r>
            <a:r>
              <a:rPr lang="zh-CN" altLang="en-US"/>
              <a:t>上的设备函数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en-US"/>
              <a:t>__global__ </a:t>
            </a:r>
            <a:r>
              <a:rPr lang="zh-CN" altLang="en-US"/>
              <a:t>用于定义核函数，他在</a:t>
            </a:r>
            <a:r>
              <a:rPr lang="en-US" altLang="zh-CN"/>
              <a:t> GPU </a:t>
            </a:r>
            <a:r>
              <a:rPr lang="zh-CN" altLang="en-US"/>
              <a:t>上执行，从</a:t>
            </a:r>
            <a:r>
              <a:rPr lang="en-US" altLang="zh-CN"/>
              <a:t> CPU </a:t>
            </a:r>
            <a:r>
              <a:rPr lang="zh-CN" altLang="en-US"/>
              <a:t>端</a:t>
            </a:r>
            <a:r>
              <a:rPr lang="zh-CN" altLang="en-US">
                <a:sym typeface="+mn-ea"/>
              </a:rPr>
              <a:t>通过</a:t>
            </a:r>
            <a:r>
              <a:rPr lang="zh-CN" altLang="en-US">
                <a:sym typeface="+mn-ea"/>
              </a:rPr>
              <a:t>三重尖括号语法</a:t>
            </a:r>
            <a:r>
              <a:rPr lang="zh-CN" altLang="en-US"/>
              <a:t>调用，可以有参数，不可以有返回值。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__device__ </a:t>
            </a:r>
            <a:r>
              <a:rPr lang="zh-CN" altLang="en-US"/>
              <a:t>则用于定义设备函数，他在</a:t>
            </a:r>
            <a:r>
              <a:rPr lang="en-US" altLang="zh-CN"/>
              <a:t> GPU </a:t>
            </a:r>
            <a:r>
              <a:rPr lang="zh-CN" altLang="en-US"/>
              <a:t>上执行，但是从</a:t>
            </a:r>
            <a:r>
              <a:rPr lang="en-US" altLang="zh-CN"/>
              <a:t> GPU </a:t>
            </a:r>
            <a:r>
              <a:rPr lang="zh-CN" altLang="en-US"/>
              <a:t>上调用的，而且不需要三重尖括号，和普通函数用起来一样，可以有参数，有返回值。</a:t>
            </a:r>
            <a:endParaRPr lang="zh-CN" altLang="en-US"/>
          </a:p>
          <a:p>
            <a:r>
              <a:rPr lang="zh-CN" altLang="en-US"/>
              <a:t>即：</a:t>
            </a:r>
            <a:r>
              <a:rPr lang="en-US" altLang="zh-CN"/>
              <a:t>host </a:t>
            </a:r>
            <a:r>
              <a:rPr lang="zh-CN" altLang="en-US"/>
              <a:t>可以调用</a:t>
            </a:r>
            <a:r>
              <a:rPr lang="en-US" altLang="zh-CN"/>
              <a:t> global</a:t>
            </a:r>
            <a:r>
              <a:rPr lang="zh-CN" altLang="en-US"/>
              <a:t>；</a:t>
            </a:r>
            <a:r>
              <a:rPr lang="en-US" altLang="zh-CN"/>
              <a:t>global </a:t>
            </a:r>
            <a:r>
              <a:rPr lang="zh-CN" altLang="en-US"/>
              <a:t>可以调用</a:t>
            </a:r>
            <a:r>
              <a:rPr lang="en-US" altLang="zh-CN"/>
              <a:t> device</a:t>
            </a:r>
            <a:r>
              <a:rPr lang="zh-CN" altLang="en-US"/>
              <a:t>；</a:t>
            </a:r>
            <a:r>
              <a:rPr lang="en-US" altLang="zh-CN"/>
              <a:t>device </a:t>
            </a:r>
            <a:r>
              <a:rPr lang="zh-CN" altLang="en-US"/>
              <a:t>可以调用</a:t>
            </a:r>
            <a:r>
              <a:rPr lang="en-US" altLang="zh-CN"/>
              <a:t> device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90690" y="1934210"/>
            <a:ext cx="3562350" cy="4133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090" y="6355715"/>
            <a:ext cx="1381125" cy="2286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180580" y="3154680"/>
            <a:ext cx="291528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经典案例：数组求和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83515" y="1353820"/>
            <a:ext cx="5645785" cy="5295900"/>
          </a:xfrm>
        </p:spPr>
        <p:txBody>
          <a:bodyPr>
            <a:normAutofit fontScale="90000" lnSpcReduction="20000"/>
          </a:bodyPr>
          <a:p>
            <a:r>
              <a:rPr lang="zh-CN"/>
              <a:t>假如有两个线程分别在</a:t>
            </a:r>
            <a:r>
              <a:rPr lang="en-US" altLang="zh-CN"/>
              <a:t> i=0 </a:t>
            </a:r>
            <a:r>
              <a:rPr lang="zh-CN" altLang="en-US"/>
              <a:t>和</a:t>
            </a:r>
            <a:r>
              <a:rPr lang="en-US" altLang="zh-CN"/>
              <a:t> i=1</a:t>
            </a:r>
            <a:r>
              <a:rPr lang="zh-CN" altLang="en-US"/>
              <a:t>，</a:t>
            </a:r>
            <a:r>
              <a:rPr lang="zh-CN"/>
              <a:t>同时执行：</a:t>
            </a:r>
            <a:endParaRPr lang="zh-CN"/>
          </a:p>
          <a:p>
            <a:r>
              <a:rPr lang="zh-CN" altLang="en-US"/>
              <a:t>线程</a:t>
            </a:r>
            <a:r>
              <a:rPr lang="en-US" altLang="zh-CN"/>
              <a:t>0</a:t>
            </a:r>
            <a:r>
              <a:rPr lang="zh-CN" altLang="en-US"/>
              <a:t>：读取</a:t>
            </a:r>
            <a:r>
              <a:rPr lang="en-US" altLang="zh-CN"/>
              <a:t> sum[0] </a:t>
            </a:r>
            <a:r>
              <a:rPr lang="zh-CN" altLang="en-US"/>
              <a:t>到寄存器</a:t>
            </a:r>
            <a:r>
              <a:rPr lang="en-US" altLang="zh-CN"/>
              <a:t>A</a:t>
            </a:r>
            <a:r>
              <a:rPr lang="zh-CN" altLang="en-US"/>
              <a:t>（</a:t>
            </a:r>
            <a:r>
              <a:rPr lang="en-US" altLang="zh-CN"/>
              <a:t>A=0</a:t>
            </a:r>
            <a:r>
              <a:rPr lang="zh-CN" altLang="en-US"/>
              <a:t>）</a:t>
            </a:r>
            <a:endParaRPr lang="en-US" altLang="zh-CN"/>
          </a:p>
          <a:p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：读取</a:t>
            </a:r>
            <a:r>
              <a:rPr lang="en-US" altLang="zh-CN">
                <a:sym typeface="+mn-ea"/>
              </a:rPr>
              <a:t> sum[0] </a:t>
            </a:r>
            <a:r>
              <a:rPr lang="zh-CN" altLang="en-US">
                <a:sym typeface="+mn-ea"/>
              </a:rPr>
              <a:t>到寄存器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A=0</a:t>
            </a:r>
            <a:r>
              <a:rPr lang="zh-CN" altLang="en-US">
                <a:sym typeface="+mn-ea"/>
              </a:rPr>
              <a:t>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读取</a:t>
            </a:r>
            <a:r>
              <a:rPr lang="en-US" altLang="zh-CN">
                <a:sym typeface="+mn-ea"/>
              </a:rPr>
              <a:t> arr[0] </a:t>
            </a:r>
            <a:r>
              <a:rPr lang="zh-CN" altLang="en-US">
                <a:sym typeface="+mn-ea"/>
              </a:rPr>
              <a:t>到寄存器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B=arr[0]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读取</a:t>
            </a:r>
            <a:r>
              <a:rPr lang="en-US" altLang="zh-CN"/>
              <a:t> arr[1] </a:t>
            </a:r>
            <a:r>
              <a:rPr lang="zh-CN" altLang="en-US"/>
              <a:t>到寄存器</a:t>
            </a:r>
            <a:r>
              <a:rPr lang="en-US" altLang="zh-CN"/>
              <a:t>B</a:t>
            </a:r>
            <a:r>
              <a:rPr lang="zh-CN" altLang="en-US"/>
              <a:t>（</a:t>
            </a:r>
            <a:r>
              <a:rPr lang="en-US" altLang="zh-CN"/>
              <a:t>B=arr[1]</a:t>
            </a:r>
            <a:r>
              <a:rPr lang="zh-CN" altLang="en-US"/>
              <a:t>）</a:t>
            </a:r>
            <a:endParaRPr lang="en-US" altLang="zh-CN"/>
          </a:p>
          <a:p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让寄存器</a:t>
            </a:r>
            <a:r>
              <a:rPr lang="en-US" altLang="zh-CN"/>
              <a:t>A</a:t>
            </a:r>
            <a:r>
              <a:rPr lang="zh-CN" altLang="en-US"/>
              <a:t>加上寄存器</a:t>
            </a:r>
            <a:r>
              <a:rPr lang="en-US" altLang="zh-CN"/>
              <a:t>B</a:t>
            </a:r>
            <a:r>
              <a:rPr lang="zh-CN" altLang="en-US"/>
              <a:t>（</a:t>
            </a:r>
            <a:r>
              <a:rPr lang="en-US" altLang="zh-CN"/>
              <a:t>A=arr[0]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让寄存器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加上寄存器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A=arr[1]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写回寄存器</a:t>
            </a:r>
            <a:r>
              <a:rPr lang="en-US" altLang="zh-CN"/>
              <a:t>A</a:t>
            </a:r>
            <a:r>
              <a:rPr lang="zh-CN" altLang="en-US"/>
              <a:t>到</a:t>
            </a:r>
            <a:r>
              <a:rPr lang="en-US" altLang="zh-CN"/>
              <a:t> sum[0]</a:t>
            </a:r>
            <a:r>
              <a:rPr lang="zh-CN" altLang="en-US"/>
              <a:t>（</a:t>
            </a:r>
            <a:r>
              <a:rPr lang="en-US" altLang="zh-CN"/>
              <a:t>sum[0]=arr[0]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线程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写回寄存器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 sum[0]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sum[0]=arr[1]</a:t>
            </a:r>
            <a:r>
              <a:rPr lang="zh-CN" altLang="en-US">
                <a:sym typeface="+mn-ea"/>
              </a:rPr>
              <a:t>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这样一来最后</a:t>
            </a:r>
            <a:r>
              <a:rPr lang="en-US" altLang="zh-CN">
                <a:sym typeface="+mn-ea"/>
              </a:rPr>
              <a:t> sum[0] </a:t>
            </a:r>
            <a:r>
              <a:rPr lang="zh-CN" altLang="en-US">
                <a:sym typeface="+mn-ea"/>
              </a:rPr>
              <a:t>的值是</a:t>
            </a:r>
            <a:r>
              <a:rPr lang="en-US" altLang="zh-CN">
                <a:sym typeface="+mn-ea"/>
              </a:rPr>
              <a:t> arr[1]</a:t>
            </a:r>
            <a:r>
              <a:rPr lang="zh-CN" altLang="en-US">
                <a:sym typeface="+mn-ea"/>
              </a:rPr>
              <a:t>。而不是我们期望的</a:t>
            </a:r>
            <a:r>
              <a:rPr lang="en-US" altLang="zh-CN">
                <a:sym typeface="+mn-ea"/>
              </a:rPr>
              <a:t> arr[0] + arr[1]</a:t>
            </a:r>
            <a:r>
              <a:rPr lang="zh-CN" altLang="en-US">
                <a:sym typeface="+mn-ea"/>
              </a:rPr>
              <a:t>，即算出来的总和变少了！</a:t>
            </a:r>
            <a:endParaRPr lang="en-US" altLang="zh-CN"/>
          </a:p>
          <a:p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16320" y="1825625"/>
            <a:ext cx="4911090" cy="435165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6746875" y="2535555"/>
            <a:ext cx="13169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解决：使用原子</a:t>
            </a:r>
            <a:r>
              <a:rPr lang="zh-CN" altLang="en-US"/>
              <a:t>操作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02410"/>
            <a:ext cx="5181600" cy="4998720"/>
          </a:xfrm>
        </p:spPr>
        <p:txBody>
          <a:bodyPr/>
          <a:p>
            <a:r>
              <a:rPr lang="zh-CN" altLang="en-US"/>
              <a:t>所以，熟悉</a:t>
            </a:r>
            <a:r>
              <a:rPr lang="en-US" altLang="zh-CN"/>
              <a:t> CPU </a:t>
            </a:r>
            <a:r>
              <a:rPr lang="zh-CN" altLang="en-US"/>
              <a:t>上并行编程的同学们可能就明白了，要用</a:t>
            </a:r>
            <a:r>
              <a:rPr lang="en-US" altLang="zh-CN"/>
              <a:t> atomic </a:t>
            </a:r>
            <a:r>
              <a:rPr lang="zh-CN" altLang="en-US"/>
              <a:t>对吧！</a:t>
            </a:r>
            <a:endParaRPr lang="zh-CN" altLang="en-US"/>
          </a:p>
          <a:p>
            <a:r>
              <a:rPr lang="zh-CN" altLang="en-US"/>
              <a:t>原子操作的功能就是保证读取</a:t>
            </a:r>
            <a:r>
              <a:rPr lang="en-US" altLang="zh-CN"/>
              <a:t>/</a:t>
            </a:r>
            <a:r>
              <a:rPr lang="zh-CN" altLang="en-US"/>
              <a:t>加法</a:t>
            </a:r>
            <a:r>
              <a:rPr lang="en-US" altLang="zh-CN"/>
              <a:t>/</a:t>
            </a:r>
            <a:r>
              <a:rPr lang="zh-CN" altLang="en-US"/>
              <a:t>写回三个操作，不会有另一个线程来打扰。</a:t>
            </a:r>
            <a:endParaRPr lang="zh-CN" altLang="en-US"/>
          </a:p>
          <a:p>
            <a:r>
              <a:rPr lang="en-US" altLang="zh-CN"/>
              <a:t>CUDA </a:t>
            </a:r>
            <a:r>
              <a:rPr lang="zh-CN" altLang="en-US"/>
              <a:t>也提供了这种函数，即</a:t>
            </a:r>
            <a:r>
              <a:rPr lang="en-US" altLang="zh-CN"/>
              <a:t> atomicAdd</a:t>
            </a:r>
            <a:r>
              <a:rPr lang="zh-CN" altLang="en-US"/>
              <a:t>。效果和</a:t>
            </a:r>
            <a:r>
              <a:rPr lang="en-US" altLang="zh-CN"/>
              <a:t> += </a:t>
            </a:r>
            <a:r>
              <a:rPr lang="zh-CN" altLang="en-US"/>
              <a:t>一样，不过是原子的。他的第一个参数是个指针，指向要修改的地址。第二个参数是要增加多少。也就是说：</a:t>
            </a:r>
            <a:endParaRPr lang="zh-CN" altLang="en-US"/>
          </a:p>
          <a:p>
            <a:r>
              <a:rPr lang="en-US" altLang="zh-CN"/>
              <a:t>atomicAdd(dst, src) </a:t>
            </a:r>
            <a:r>
              <a:rPr lang="zh-CN" altLang="en-US"/>
              <a:t>和</a:t>
            </a:r>
            <a:r>
              <a:rPr lang="en-US" altLang="zh-CN"/>
              <a:t> *dst += src </a:t>
            </a:r>
            <a:r>
              <a:rPr lang="zh-CN" altLang="en-US"/>
              <a:t>差不多。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36310" y="-2540"/>
            <a:ext cx="6155690" cy="68605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295" y="6217920"/>
            <a:ext cx="2447925" cy="44767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7141845" y="2500630"/>
            <a:ext cx="238252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atomicAdd</a:t>
            </a:r>
            <a:r>
              <a:rPr lang="zh-CN" altLang="en-US"/>
              <a:t>：会返回旧值（划重点！）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old = atomicAdd(dst, src) </a:t>
            </a:r>
            <a:r>
              <a:rPr lang="zh-CN" altLang="en-US"/>
              <a:t>其实相当于：</a:t>
            </a:r>
            <a:endParaRPr lang="zh-CN" altLang="en-US"/>
          </a:p>
          <a:p>
            <a:r>
              <a:rPr lang="en-US" altLang="zh-CN"/>
              <a:t>old = *dst; *dst += src;</a:t>
            </a:r>
            <a:endParaRPr lang="en-US" altLang="zh-CN"/>
          </a:p>
          <a:p>
            <a:r>
              <a:rPr lang="zh-CN" altLang="en-US"/>
              <a:t>利用这一点可以实现往一个全局的数组</a:t>
            </a:r>
            <a:r>
              <a:rPr lang="en-US" altLang="zh-CN"/>
              <a:t> res </a:t>
            </a:r>
            <a:r>
              <a:rPr lang="zh-CN" altLang="en-US"/>
              <a:t>里追加数据的效果（</a:t>
            </a:r>
            <a:r>
              <a:rPr lang="en-US" altLang="zh-CN"/>
              <a:t>push_back</a:t>
            </a:r>
            <a:r>
              <a:rPr lang="zh-CN" altLang="en-US"/>
              <a:t>），其中</a:t>
            </a:r>
            <a:r>
              <a:rPr lang="en-US" altLang="zh-CN"/>
              <a:t> sum </a:t>
            </a:r>
            <a:r>
              <a:rPr lang="zh-CN" altLang="en-US"/>
              <a:t>起到了记录当前数组大小的作用。</a:t>
            </a:r>
            <a:endParaRPr lang="zh-CN" altLang="en-US"/>
          </a:p>
          <a:p>
            <a:r>
              <a:rPr lang="zh-CN" altLang="en-US"/>
              <a:t>因为返回的旧值就相当于在数组里“分配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到了一个位置一样，不会被别人占据。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5980" y="657860"/>
            <a:ext cx="6256020" cy="6200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35" y="5872480"/>
            <a:ext cx="2762250" cy="41910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7706360" y="1577340"/>
            <a:ext cx="171894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944360" y="1767840"/>
            <a:ext cx="140144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其他原子操作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84325"/>
            <a:ext cx="5970905" cy="4832350"/>
          </a:xfrm>
        </p:spPr>
        <p:txBody>
          <a:bodyPr/>
          <a:p>
            <a:r>
              <a:rPr lang="en-US"/>
              <a:t>atomicAdd(dst, src)</a:t>
            </a:r>
            <a:r>
              <a:rPr lang="zh-CN" altLang="en-US"/>
              <a:t>：</a:t>
            </a:r>
            <a:r>
              <a:rPr lang="en-US" altLang="zh-CN"/>
              <a:t>*dst += src</a:t>
            </a:r>
            <a:endParaRPr lang="en-US" altLang="zh-CN"/>
          </a:p>
          <a:p>
            <a:r>
              <a:rPr lang="en-US">
                <a:sym typeface="+mn-ea"/>
              </a:rPr>
              <a:t>atomicSub(dst, src)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*dst -= src</a:t>
            </a:r>
            <a:endParaRPr lang="en-US" altLang="zh-CN">
              <a:sym typeface="+mn-ea"/>
            </a:endParaRPr>
          </a:p>
          <a:p>
            <a:r>
              <a:rPr lang="en-US">
                <a:sym typeface="+mn-ea"/>
              </a:rPr>
              <a:t>atomicOr(dst, src)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*dst |= src</a:t>
            </a:r>
            <a:endParaRPr lang="en-US" altLang="zh-CN">
              <a:sym typeface="+mn-ea"/>
            </a:endParaRPr>
          </a:p>
          <a:p>
            <a:r>
              <a:rPr lang="en-US">
                <a:sym typeface="+mn-ea"/>
              </a:rPr>
              <a:t>atomicAnd(dst, src)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*dst &amp;= src</a:t>
            </a:r>
            <a:endParaRPr lang="en-US" altLang="zh-CN">
              <a:sym typeface="+mn-ea"/>
            </a:endParaRPr>
          </a:p>
          <a:p>
            <a:r>
              <a:rPr lang="en-US">
                <a:sym typeface="+mn-ea"/>
              </a:rPr>
              <a:t>atomicXor(dst, src)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*dst ^= src</a:t>
            </a:r>
            <a:endParaRPr lang="en-US" altLang="zh-CN">
              <a:sym typeface="+mn-ea"/>
            </a:endParaRPr>
          </a:p>
          <a:p>
            <a:r>
              <a:rPr lang="en-US">
                <a:sym typeface="+mn-ea"/>
              </a:rPr>
              <a:t>atomicMax(dst, src)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*dst = std::max(*dst, src)</a:t>
            </a:r>
            <a:endParaRPr lang="en-US" altLang="zh-CN">
              <a:sym typeface="+mn-ea"/>
            </a:endParaRPr>
          </a:p>
          <a:p>
            <a:r>
              <a:rPr lang="en-US">
                <a:sym typeface="+mn-ea"/>
              </a:rPr>
              <a:t>atomicMin(dst, src)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*dst = std::min(*dst, src)</a:t>
            </a:r>
            <a:endParaRPr lang="en-US" altLang="zh-CN">
              <a:sym typeface="+mn-ea"/>
            </a:endParaRPr>
          </a:p>
          <a:p>
            <a:r>
              <a:rPr lang="zh-CN" altLang="en-US"/>
              <a:t>当然，他们也都会返回旧值（如果需要的话）。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427345" y="2403475"/>
            <a:ext cx="6764655" cy="205105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7169150" y="6489700"/>
            <a:ext cx="50228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https://www.cnblogs.com/mtcnn/p/9411865.html</a:t>
            </a:r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5850890" y="4138930"/>
            <a:ext cx="11264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atomic</a:t>
            </a:r>
            <a:r>
              <a:rPr lang="en-US">
                <a:sym typeface="+mn-ea"/>
              </a:rPr>
              <a:t>Exch</a:t>
            </a:r>
            <a:r>
              <a:rPr lang="zh-CN" altLang="en-US"/>
              <a:t>：原子地写入并读取旧值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除了刚刚那几个带有运算的</a:t>
            </a:r>
            <a:r>
              <a:rPr lang="zh-CN">
                <a:sym typeface="+mn-ea"/>
              </a:rPr>
              <a:t>原子操作，也有这种单纯是写入而没有读出的。</a:t>
            </a:r>
            <a:endParaRPr lang="en-US"/>
          </a:p>
          <a:p>
            <a:r>
              <a:rPr lang="en-US"/>
              <a:t>old = atomicExch(dst, src) </a:t>
            </a:r>
            <a:r>
              <a:rPr lang="zh-CN" altLang="en-US"/>
              <a:t>相当于：</a:t>
            </a:r>
            <a:endParaRPr lang="zh-CN" altLang="en-US"/>
          </a:p>
          <a:p>
            <a:r>
              <a:rPr lang="en-US" altLang="zh-CN"/>
              <a:t>old = *dst; *dst = src;</a:t>
            </a:r>
            <a:endParaRPr lang="en-US" altLang="zh-CN"/>
          </a:p>
          <a:p>
            <a:r>
              <a:rPr lang="zh-CN" altLang="en-US"/>
              <a:t>注：</a:t>
            </a:r>
            <a:r>
              <a:rPr lang="en-US" altLang="zh-CN"/>
              <a:t>Exch</a:t>
            </a:r>
            <a:r>
              <a:rPr lang="zh-CN" altLang="en-US"/>
              <a:t>是</a:t>
            </a:r>
            <a:r>
              <a:rPr lang="en-US" altLang="zh-CN"/>
              <a:t>exchange</a:t>
            </a:r>
            <a:r>
              <a:rPr lang="zh-CN" altLang="en-US"/>
              <a:t>的简写，对标的是</a:t>
            </a:r>
            <a:r>
              <a:rPr lang="en-US" altLang="zh-CN"/>
              <a:t>std::atomic</a:t>
            </a:r>
            <a:r>
              <a:rPr lang="zh-CN" altLang="en-US"/>
              <a:t>的</a:t>
            </a:r>
            <a:r>
              <a:rPr lang="en-US" altLang="zh-CN"/>
              <a:t>exchange</a:t>
            </a:r>
            <a:r>
              <a:rPr lang="zh-CN" altLang="en-US"/>
              <a:t>函数。</a:t>
            </a:r>
            <a:endParaRPr lang="zh-CN" alt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atomicCAS</a:t>
            </a:r>
            <a:r>
              <a:rPr lang="zh-CN" altLang="en-US"/>
              <a:t>：原子地判断是否相等，相等则写入，并读取旧值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>
                <a:sym typeface="+mn-ea"/>
              </a:rPr>
              <a:t>old = atomicCAS(dst, cmp, src) </a:t>
            </a:r>
            <a:r>
              <a:rPr lang="zh-CN" altLang="en-US">
                <a:sym typeface="+mn-ea"/>
              </a:rPr>
              <a:t>相当于：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old = *dst;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if (old == cmp)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*dst = src;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为什么需要这么复杂的一个原子指令？</a:t>
            </a:r>
            <a:endParaRPr lang="zh-CN" altLang="en-US"/>
          </a:p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atomicCAS</a:t>
            </a:r>
            <a:r>
              <a:rPr lang="zh-CN" altLang="en-US"/>
              <a:t>：可以实现任意原子操作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atomicCAS </a:t>
            </a:r>
            <a:r>
              <a:rPr lang="zh-CN" altLang="en-US"/>
              <a:t>的作用在于他可以用来实现任意</a:t>
            </a:r>
            <a:r>
              <a:rPr lang="en-US" altLang="zh-CN"/>
              <a:t> CUDA </a:t>
            </a:r>
            <a:r>
              <a:rPr lang="zh-CN" altLang="en-US"/>
              <a:t>没有提供的原子读</a:t>
            </a:r>
            <a:r>
              <a:rPr lang="en-US" altLang="zh-CN"/>
              <a:t>-</a:t>
            </a:r>
            <a:r>
              <a:rPr lang="zh-CN" altLang="en-US"/>
              <a:t>修改</a:t>
            </a:r>
            <a:r>
              <a:rPr lang="en-US" altLang="zh-CN"/>
              <a:t>-</a:t>
            </a:r>
            <a:r>
              <a:rPr lang="zh-CN" altLang="en-US"/>
              <a:t>写回指令。比如这里我们通过</a:t>
            </a:r>
            <a:r>
              <a:rPr lang="en-US" altLang="zh-CN"/>
              <a:t> atomicCAS </a:t>
            </a:r>
            <a:r>
              <a:rPr lang="zh-CN" altLang="en-US"/>
              <a:t>实现了整数</a:t>
            </a:r>
            <a:r>
              <a:rPr lang="en-US" altLang="zh-CN"/>
              <a:t> atomicAdd </a:t>
            </a:r>
            <a:r>
              <a:rPr lang="zh-CN" altLang="en-US"/>
              <a:t>同样的效果。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73470" y="2021840"/>
            <a:ext cx="5702935" cy="354901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9512300" y="3066415"/>
            <a:ext cx="112649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680" y="4285615"/>
            <a:ext cx="2466975" cy="466725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22340" y="2541270"/>
            <a:ext cx="6092825" cy="1863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atomicCAS</a:t>
            </a:r>
            <a:r>
              <a:rPr lang="zh-CN" altLang="en-US"/>
              <a:t>：可以实现任意原子操作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里面换成</a:t>
            </a:r>
            <a:r>
              <a:rPr lang="en-US" altLang="zh-CN"/>
              <a:t> expect * src</a:t>
            </a:r>
            <a:r>
              <a:rPr lang="zh-CN" altLang="en-US"/>
              <a:t>，就变成了原子乘法</a:t>
            </a:r>
            <a:r>
              <a:rPr lang="en-US" altLang="zh-CN"/>
              <a:t>  atomicMul——</a:t>
            </a:r>
            <a:r>
              <a:rPr lang="zh-CN" altLang="en-US"/>
              <a:t>虽然</a:t>
            </a:r>
            <a:r>
              <a:rPr lang="en-US" altLang="zh-CN"/>
              <a:t> CUDA </a:t>
            </a:r>
            <a:r>
              <a:rPr lang="zh-CN" altLang="en-US"/>
              <a:t>没提供，但是我们自己基于万能的</a:t>
            </a:r>
            <a:r>
              <a:rPr lang="en-US" altLang="zh-CN"/>
              <a:t> atomicCAS </a:t>
            </a:r>
            <a:r>
              <a:rPr lang="zh-CN" altLang="en-US"/>
              <a:t>实现了！</a:t>
            </a:r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801860" y="3736975"/>
            <a:ext cx="1203960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27700" y="2908300"/>
            <a:ext cx="6460490" cy="1952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atomicCAS</a:t>
            </a:r>
            <a:r>
              <a:rPr lang="zh-CN" altLang="en-US"/>
              <a:t>：可以实现任意原子操作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据悉，一些老版本</a:t>
            </a:r>
            <a:r>
              <a:rPr lang="en-US" altLang="zh-CN"/>
              <a:t> CUDA </a:t>
            </a:r>
            <a:r>
              <a:rPr lang="zh-CN" altLang="en-US"/>
              <a:t>的</a:t>
            </a:r>
            <a:r>
              <a:rPr lang="en-US" altLang="zh-CN"/>
              <a:t> atomicAdd </a:t>
            </a:r>
            <a:r>
              <a:rPr lang="zh-CN" altLang="en-US"/>
              <a:t>是不支持</a:t>
            </a:r>
            <a:r>
              <a:rPr lang="en-US" altLang="zh-CN"/>
              <a:t> float </a:t>
            </a:r>
            <a:r>
              <a:rPr lang="zh-CN" altLang="en-US"/>
              <a:t>类型的，可以用</a:t>
            </a:r>
            <a:r>
              <a:rPr lang="en-US" altLang="zh-CN"/>
              <a:t> CAS </a:t>
            </a:r>
            <a:r>
              <a:rPr lang="zh-CN" altLang="en-US"/>
              <a:t>配合按位转换（</a:t>
            </a:r>
            <a:r>
              <a:rPr lang="en-US" altLang="zh-CN"/>
              <a:t>bit-cast</a:t>
            </a:r>
            <a:r>
              <a:rPr lang="zh-CN" altLang="en-US"/>
              <a:t>）的函数</a:t>
            </a:r>
            <a:r>
              <a:rPr lang="en-US" altLang="zh-CN"/>
              <a:t> __float_as_int </a:t>
            </a:r>
            <a:r>
              <a:rPr lang="zh-CN" altLang="en-US"/>
              <a:t>和</a:t>
            </a:r>
            <a:r>
              <a:rPr lang="en-US" altLang="zh-CN"/>
              <a:t> __int_as_float </a:t>
            </a:r>
            <a:r>
              <a:rPr lang="zh-CN" altLang="en-US"/>
              <a:t>来实现浮点原子加法。</a:t>
            </a:r>
            <a:endParaRPr lang="zh-CN" altLang="en-US"/>
          </a:p>
          <a:p>
            <a:r>
              <a:rPr lang="zh-CN" altLang="en-US"/>
              <a:t>当然我们</a:t>
            </a:r>
            <a:r>
              <a:rPr lang="en-US" altLang="zh-CN"/>
              <a:t> CUDA 11 </a:t>
            </a:r>
            <a:r>
              <a:rPr lang="zh-CN" altLang="en-US"/>
              <a:t>的</a:t>
            </a:r>
            <a:r>
              <a:rPr lang="en-US" altLang="zh-CN"/>
              <a:t> atomicAdd </a:t>
            </a:r>
            <a:r>
              <a:rPr lang="zh-CN" altLang="en-US"/>
              <a:t>本身就支持</a:t>
            </a:r>
            <a:r>
              <a:rPr lang="en-US" altLang="zh-CN"/>
              <a:t> float </a:t>
            </a:r>
            <a:r>
              <a:rPr lang="zh-CN" altLang="en-US"/>
              <a:t>了，不需要这样魔改，这里仅仅作为展示</a:t>
            </a:r>
            <a:r>
              <a:rPr lang="en-US" altLang="zh-CN"/>
              <a:t> atomicCAS </a:t>
            </a:r>
            <a:r>
              <a:rPr lang="zh-CN" altLang="en-US"/>
              <a:t>潜力的案例。</a:t>
            </a:r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621270" y="4238625"/>
            <a:ext cx="416115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5544820"/>
            <a:ext cx="2438400" cy="466725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065" y="-9525"/>
            <a:ext cx="6210935" cy="68618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原子操作的问题：影响性能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不过由于原子操作要保证同一时刻只能有一个线程在修改某个地址，如果多个线程同时修改同一个就需要像“排队</a:t>
            </a:r>
            <a:r>
              <a:rPr lang="zh-CN" altLang="en-US">
                <a:sym typeface="+mn-ea"/>
              </a:rPr>
              <a:t>”那样，一个线程修改完了另一个线程才能进去，</a:t>
            </a:r>
            <a:r>
              <a:rPr lang="zh-CN" altLang="en-US"/>
              <a:t>非常低效。</a:t>
            </a:r>
            <a:endParaRPr lang="zh-CN" altLang="en-US"/>
          </a:p>
          <a:p>
            <a:r>
              <a:rPr lang="zh-CN" altLang="en-US"/>
              <a:t>但是为什么这里用了</a:t>
            </a:r>
            <a:r>
              <a:rPr lang="en-US" altLang="zh-CN"/>
              <a:t> 2^24 </a:t>
            </a:r>
            <a:r>
              <a:rPr lang="zh-CN" altLang="en-US"/>
              <a:t>个元素，按理说应该卡的不行了，却还是非常快的样子？</a:t>
            </a:r>
            <a:endParaRPr lang="zh-CN" altLang="en-US"/>
          </a:p>
          <a:p>
            <a:r>
              <a:rPr lang="zh-CN" altLang="en-US"/>
              <a:t>那是因为</a:t>
            </a:r>
            <a:r>
              <a:rPr lang="en-US" altLang="zh-CN"/>
              <a:t> CUDA </a:t>
            </a:r>
            <a:r>
              <a:rPr lang="zh-CN" altLang="en-US"/>
              <a:t>编译器比较聪明，自动优化了</a:t>
            </a:r>
            <a:r>
              <a:rPr lang="en-US" altLang="zh-CN"/>
              <a:t>……</a:t>
            </a:r>
            <a:r>
              <a:rPr lang="zh-CN" altLang="en-US"/>
              <a:t>稍后会解释他优化的原理。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85" y="6228080"/>
            <a:ext cx="2486025" cy="40005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7409815" y="3474085"/>
            <a:ext cx="53403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3211195" y="6459220"/>
            <a:ext cx="922655" cy="0"/>
          </a:xfrm>
          <a:prstGeom prst="line">
            <a:avLst/>
          </a:prstGeom>
          <a:ln w="28575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27450</Words>
  <Application>WPS Presentation</Application>
  <PresentationFormat>宽屏</PresentationFormat>
  <Paragraphs>888</Paragraphs>
  <Slides>149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149</vt:i4>
      </vt:variant>
    </vt:vector>
  </HeadingPairs>
  <TitlesOfParts>
    <vt:vector size="162" baseType="lpstr">
      <vt:lpstr>Arial</vt:lpstr>
      <vt:lpstr>SimSun</vt:lpstr>
      <vt:lpstr>Wingdings</vt:lpstr>
      <vt:lpstr>Liberation Sans</vt:lpstr>
      <vt:lpstr>Arial Black</vt:lpstr>
      <vt:lpstr>SimSun</vt:lpstr>
      <vt:lpstr>文泉驿微米黑</vt:lpstr>
      <vt:lpstr>Microsoft YaHei</vt:lpstr>
      <vt:lpstr>Arial Unicode MS</vt:lpstr>
      <vt:lpstr>SimSun</vt:lpstr>
      <vt:lpstr>MathJax_Vector</vt:lpstr>
      <vt:lpstr>DroidSansMono Nerd Font</vt:lpstr>
      <vt:lpstr>Office Theme</vt:lpstr>
      <vt:lpstr>CUDA开启的GPU编程</vt:lpstr>
      <vt:lpstr>前置条件</vt:lpstr>
      <vt:lpstr>PowerPoint 演示文稿</vt:lpstr>
      <vt:lpstr>第0章：Hello, world!</vt:lpstr>
      <vt:lpstr>CMake 中启用 CUDA 支持</vt:lpstr>
      <vt:lpstr>CUDA 编译器兼容 C++17</vt:lpstr>
      <vt:lpstr>编写一段在 GPU 上运行的代码</vt:lpstr>
      <vt:lpstr>没有反应？同步一下！</vt:lpstr>
      <vt:lpstr>定义在 GPU 上的设备函数</vt:lpstr>
      <vt:lpstr>声明为内联函数</vt:lpstr>
      <vt:lpstr>定义在 CPU 上的主机函数</vt:lpstr>
      <vt:lpstr>定义在 CPU 上的主机函数</vt:lpstr>
      <vt:lpstr>同时定义在 CPU 和 GPU 上</vt:lpstr>
      <vt:lpstr>让 constexpr 函数自动变成 CPU 和 GPU 都可以调用</vt:lpstr>
      <vt:lpstr>通过 #ifdef 指令针对 CPU 和 GPU 生成不同的代码</vt:lpstr>
      <vt:lpstr>__CUDA_ARCH__ 是个版本号</vt:lpstr>
      <vt:lpstr>PowerPoint 演示文稿</vt:lpstr>
      <vt:lpstr>通过 CMake 设置架构版本号</vt:lpstr>
      <vt:lpstr>PowerPoint 演示文稿</vt:lpstr>
      <vt:lpstr>版本号不要太新了</vt:lpstr>
      <vt:lpstr>指定多个版本号</vt:lpstr>
      <vt:lpstr>版本号和商品名对照表</vt:lpstr>
      <vt:lpstr>小彭老师每日锐评</vt:lpstr>
      <vt:lpstr>第1章：线程与板块</vt:lpstr>
      <vt:lpstr>三重尖括号里的数字代表什么意思？</vt:lpstr>
      <vt:lpstr>获取线程编号</vt:lpstr>
      <vt:lpstr>获取线程数量</vt:lpstr>
      <vt:lpstr>线程之上：板块</vt:lpstr>
      <vt:lpstr>获取板块编号和数量</vt:lpstr>
      <vt:lpstr>注意不要混淆</vt:lpstr>
      <vt:lpstr>区分板块和线程有点麻烦？“扁平化”他们！</vt:lpstr>
      <vt:lpstr>图片解释板块和线程</vt:lpstr>
      <vt:lpstr>三维的板块和线程编号</vt:lpstr>
      <vt:lpstr>那二维呢？</vt:lpstr>
      <vt:lpstr>图片解释三维的板块和线程</vt:lpstr>
      <vt:lpstr>如何分离 __device__ 函数的声明和定义？</vt:lpstr>
      <vt:lpstr>如何分离 __device__ 函数的声明和定义？</vt:lpstr>
      <vt:lpstr>PowerPoint 演示文稿</vt:lpstr>
      <vt:lpstr>进一步：核函数调用核函数</vt:lpstr>
      <vt:lpstr>第2章：内存管理</vt:lpstr>
      <vt:lpstr>如何从核函数里返回数据？</vt:lpstr>
      <vt:lpstr>试图解决：通过指针传递</vt:lpstr>
      <vt:lpstr>分析返回的错误代码</vt:lpstr>
      <vt:lpstr>封装好了：helper_cuda.h</vt:lpstr>
      <vt:lpstr>堆上分配试试？</vt:lpstr>
      <vt:lpstr>原因：GPU 使用独立的显存，不能访问 CPU 内存</vt:lpstr>
      <vt:lpstr>反之亦然，CPU 也不能访问 GPU 的内存地址</vt:lpstr>
      <vt:lpstr>跨 GPU/CPU 地址空间拷贝数据</vt:lpstr>
      <vt:lpstr>cudaMemcpy 会自动同步！</vt:lpstr>
      <vt:lpstr>统一内存地址技术（Unified Memory）</vt:lpstr>
      <vt:lpstr>注意不要混淆</vt:lpstr>
      <vt:lpstr>第3章：数组</vt:lpstr>
      <vt:lpstr>分配数组</vt:lpstr>
      <vt:lpstr>多个线程，并行地给数组赋值</vt:lpstr>
      <vt:lpstr>小技巧：网格跨步循环（grid-stride loop）</vt:lpstr>
      <vt:lpstr>从线程到板块</vt:lpstr>
      <vt:lpstr>边角料难题</vt:lpstr>
      <vt:lpstr>解决边角料难题</vt:lpstr>
      <vt:lpstr>网格跨步循环：应用于线程和板块一起上的情况</vt:lpstr>
      <vt:lpstr>第4章：C++ 封装</vt:lpstr>
      <vt:lpstr>std::vector 的秘密：第二模板参数</vt:lpstr>
      <vt:lpstr>抽象的 std::allocator 接口</vt:lpstr>
      <vt:lpstr>进一步：避免初始化为0</vt:lpstr>
      <vt:lpstr>进一步：核函数可以是一个模板函数</vt:lpstr>
      <vt:lpstr>进一步：核函数可以接受函子（functor），实现函数式编程</vt:lpstr>
      <vt:lpstr>进一步：函子可以是 lambda 表达式</vt:lpstr>
      <vt:lpstr>如何捕获外部变量？</vt:lpstr>
      <vt:lpstr>如何捕获外部变量？</vt:lpstr>
      <vt:lpstr>如何捕获外部变量？</vt:lpstr>
      <vt:lpstr>如何捕获外部变量？</vt:lpstr>
      <vt:lpstr>第5章：数学运算</vt:lpstr>
      <vt:lpstr>经典案例，并行地求 sin 值</vt:lpstr>
      <vt:lpstr>测试一下时间</vt:lpstr>
      <vt:lpstr>调整参数</vt:lpstr>
      <vt:lpstr>稍微快一些，但不完全精确的 __sinf</vt:lpstr>
      <vt:lpstr>编译器选项：--use_fast_math</vt:lpstr>
      <vt:lpstr>SAXPY（Scalar A times X Plus Y）</vt:lpstr>
      <vt:lpstr>第6章：thrust 库</vt:lpstr>
      <vt:lpstr>替换成 CUDA 官方提供的 thrust::universal_vector</vt:lpstr>
      <vt:lpstr>换成分离的 device_vector 和 host_vector</vt:lpstr>
      <vt:lpstr>TODO：解释什么是迭代器</vt:lpstr>
      <vt:lpstr>模板函数：thrust::generate</vt:lpstr>
      <vt:lpstr>模板函数：thrust::for_each</vt:lpstr>
      <vt:lpstr>thrust 模板函数的特点：根据容器类型，自动决定在 CPU 还是 GPU 执行</vt:lpstr>
      <vt:lpstr>for_each 用于整数的循环：counting_iterator</vt:lpstr>
      <vt:lpstr>合并多个迭代器为一个：zip_iterator</vt:lpstr>
      <vt:lpstr>第7章：原子操作</vt:lpstr>
      <vt:lpstr>经典案例：数组求和</vt:lpstr>
      <vt:lpstr>经典案例：数组求和</vt:lpstr>
      <vt:lpstr>经典案例：数组求和</vt:lpstr>
      <vt:lpstr>解决：使用原子操作</vt:lpstr>
      <vt:lpstr>atomicAdd：会返回旧值（划重点！）</vt:lpstr>
      <vt:lpstr>其他原子操作</vt:lpstr>
      <vt:lpstr>atomicExch：原子地写入并读取旧值</vt:lpstr>
      <vt:lpstr>atomicCAS：原子地判断是否相等，相等则写入，并读取旧值</vt:lpstr>
      <vt:lpstr>atomicCAS：可以实现任意原子操作</vt:lpstr>
      <vt:lpstr>atomicCAS：可以实现任意原子操作</vt:lpstr>
      <vt:lpstr>atomicCAS：可以实现任意原子操作</vt:lpstr>
      <vt:lpstr>原子操作的问题：影响性能</vt:lpstr>
      <vt:lpstr>解决：线程局部变量</vt:lpstr>
      <vt:lpstr>第8章：板块与共享内存</vt:lpstr>
      <vt:lpstr>到底为什么需要区分出板块的概念？</vt:lpstr>
      <vt:lpstr>SM（Streaming Multiprocessors）与板块（block）</vt:lpstr>
      <vt:lpstr>TODO</vt:lpstr>
      <vt:lpstr>无原子的解决方案：sum 变成数组</vt:lpstr>
      <vt:lpstr>先读取到线程局部数组，然后分步缩减</vt:lpstr>
      <vt:lpstr>先读取到线程局部数组，然后分步缩减</vt:lpstr>
      <vt:lpstr>板块的共享内存（shared memory）</vt:lpstr>
      <vt:lpstr>板块的共享内存（shared memory）</vt:lpstr>
      <vt:lpstr>板块内线程的同步</vt:lpstr>
      <vt:lpstr>线程组（warp）：32个线程为一组</vt:lpstr>
      <vt:lpstr>是编译器干的大好事！</vt:lpstr>
      <vt:lpstr>什么是线程组分歧（warp divergence）</vt:lpstr>
      <vt:lpstr>什么是线程组分歧（warp divergence）</vt:lpstr>
      <vt:lpstr>避免线程组产生分歧</vt:lpstr>
      <vt:lpstr>使用网格跨步循环一次读取多个 arr 元素</vt:lpstr>
      <vt:lpstr>通过模板函数包装一下</vt:lpstr>
      <vt:lpstr>进一步，当数组非常大，缩减后的数组可以继续递归地用 GPU 求和</vt:lpstr>
      <vt:lpstr>编译器真智能！</vt:lpstr>
      <vt:lpstr>怪事</vt:lpstr>
      <vt:lpstr>第9章：共享内存进阶</vt:lpstr>
      <vt:lpstr>GPU 的内存模型</vt:lpstr>
      <vt:lpstr>GPU 的内存模型</vt:lpstr>
      <vt:lpstr>全局内存：在 main() 中通过 cudaMalloc 分配的内存</vt:lpstr>
      <vt:lpstr>共享内存：每个板块都有一个，通过 __shared__ 声明</vt:lpstr>
      <vt:lpstr>寄存器：存储着每个线程的局部变量</vt:lpstr>
      <vt:lpstr>板块中线程数量过多：寄存器打翻（register spill）</vt:lpstr>
      <vt:lpstr>板块中的线程数量过少：延迟隐藏（latency hiding）失效</vt:lpstr>
      <vt:lpstr>经典案例：矩阵转置</vt:lpstr>
      <vt:lpstr>经典案例：矩阵转置</vt:lpstr>
      <vt:lpstr>使用共享内存</vt:lpstr>
      <vt:lpstr>共享内存：什么是区块（bank）</vt:lpstr>
      <vt:lpstr>区块冲突（bank conflict）</vt:lpstr>
      <vt:lpstr>回到矩阵转置的案例：如何解决区块冲突？</vt:lpstr>
      <vt:lpstr>故意把二维数组的跨步从 32 调为 33：解决区块冲突</vt:lpstr>
      <vt:lpstr>共享内存区块冲突（bank conflict）</vt:lpstr>
      <vt:lpstr>GPU 优化手法总结</vt:lpstr>
      <vt:lpstr>第10章：插桩操作实战</vt:lpstr>
      <vt:lpstr>读写图像</vt:lpstr>
      <vt:lpstr>X 方向模糊</vt:lpstr>
      <vt:lpstr>Y 方向模糊</vt:lpstr>
      <vt:lpstr>经典案例：jacobi迭代</vt:lpstr>
      <vt:lpstr>减轻membound：一次代替四次迭代</vt:lpstr>
      <vt:lpstr>下一课主题？GPU vs CPU</vt:lpstr>
      <vt:lpstr>第7n章：板块共享内存</vt:lpstr>
      <vt:lpstr>到底为什么需要区分出板块的概念？</vt:lpstr>
      <vt:lpstr>SM（Streaming Multiprocessors）与板块（block）</vt:lpstr>
      <vt:lpstr>经典案例：翻转一个数组</vt:lpstr>
      <vt:lpstr>SP（Streaming Processors）与线程组（warp）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775</cp:revision>
  <dcterms:created xsi:type="dcterms:W3CDTF">2022-01-29T05:54:36Z</dcterms:created>
  <dcterms:modified xsi:type="dcterms:W3CDTF">2022-01-29T05:54:36Z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