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53"/>
  </p:handoutMasterIdLst>
  <p:sldIdLst>
    <p:sldId id="256" r:id="rId3"/>
    <p:sldId id="257" r:id="rId4"/>
    <p:sldId id="258" r:id="rId5"/>
    <p:sldId id="428" r:id="rId6"/>
    <p:sldId id="430" r:id="rId7"/>
    <p:sldId id="429" r:id="rId8"/>
    <p:sldId id="431" r:id="rId9"/>
    <p:sldId id="259" r:id="rId10"/>
    <p:sldId id="341" r:id="rId11"/>
    <p:sldId id="388" r:id="rId12"/>
    <p:sldId id="261" r:id="rId13"/>
    <p:sldId id="262" r:id="rId14"/>
    <p:sldId id="263" r:id="rId16"/>
    <p:sldId id="264" r:id="rId17"/>
    <p:sldId id="265" r:id="rId18"/>
    <p:sldId id="277" r:id="rId19"/>
    <p:sldId id="313" r:id="rId20"/>
    <p:sldId id="315" r:id="rId21"/>
    <p:sldId id="266" r:id="rId22"/>
    <p:sldId id="271" r:id="rId23"/>
    <p:sldId id="269" r:id="rId24"/>
    <p:sldId id="274" r:id="rId25"/>
    <p:sldId id="289" r:id="rId26"/>
    <p:sldId id="290" r:id="rId27"/>
    <p:sldId id="275" r:id="rId28"/>
    <p:sldId id="276" r:id="rId29"/>
    <p:sldId id="278" r:id="rId30"/>
    <p:sldId id="279" r:id="rId31"/>
    <p:sldId id="280" r:id="rId32"/>
    <p:sldId id="281" r:id="rId33"/>
    <p:sldId id="282" r:id="rId34"/>
    <p:sldId id="284" r:id="rId35"/>
    <p:sldId id="283" r:id="rId36"/>
    <p:sldId id="286" r:id="rId37"/>
    <p:sldId id="285" r:id="rId38"/>
    <p:sldId id="316" r:id="rId39"/>
    <p:sldId id="427" r:id="rId40"/>
    <p:sldId id="288" r:id="rId41"/>
    <p:sldId id="307" r:id="rId42"/>
    <p:sldId id="311" r:id="rId43"/>
    <p:sldId id="380" r:id="rId44"/>
    <p:sldId id="375" r:id="rId45"/>
    <p:sldId id="379" r:id="rId46"/>
    <p:sldId id="381" r:id="rId47"/>
    <p:sldId id="314" r:id="rId48"/>
    <p:sldId id="293" r:id="rId49"/>
    <p:sldId id="382" r:id="rId50"/>
    <p:sldId id="426" r:id="rId51"/>
    <p:sldId id="291" r:id="rId5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222"/>
        <p:guide pos="376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耗时（越低越好）</a:t>
            </a:r>
            <a:endParaRPr alt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乱序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分支</c:v>
                </c:pt>
                <c:pt idx="1">
                  <c:v>无分支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0.01987</c:v>
                </c:pt>
                <c:pt idx="1">
                  <c:v>0.005418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有序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分支</c:v>
                </c:pt>
                <c:pt idx="1">
                  <c:v>无分支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0.008048</c:v>
                </c:pt>
                <c:pt idx="1">
                  <c:v>0.005234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2947282"/>
        <c:axId val="200247600"/>
      </c:barChart>
      <c:catAx>
        <c:axId val="82294728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0247600"/>
        <c:crosses val="autoZero"/>
        <c:auto val="1"/>
        <c:lblAlgn val="ctr"/>
        <c:lblOffset val="100"/>
        <c:noMultiLvlLbl val="0"/>
      </c:catAx>
      <c:valAx>
        <c:axId val="20024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2294728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  <a:endParaRPr lang="zh-CN" altLang="en-US" dirty="0">
              <a:sym typeface="+mn-ea"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  <a:endParaRPr lang="zh-CN" altLang="en-US" dirty="0">
              <a:sym typeface="+mn-ea"/>
            </a:endParaRPr>
          </a:p>
          <a:p>
            <a:pPr lvl="1"/>
            <a:r>
              <a:rPr lang="zh-CN" altLang="en-US" dirty="0"/>
              <a:t>Second level</a:t>
            </a:r>
            <a:endParaRPr lang="zh-CN" altLang="en-US" dirty="0"/>
          </a:p>
          <a:p>
            <a:pPr lvl="2"/>
            <a:r>
              <a:rPr lang="zh-CN" altLang="en-US" dirty="0"/>
              <a:t>Third level</a:t>
            </a:r>
            <a:endParaRPr lang="zh-CN" altLang="en-US" dirty="0"/>
          </a:p>
          <a:p>
            <a:pPr lvl="3"/>
            <a:r>
              <a:rPr lang="zh-CN" altLang="en-US" dirty="0"/>
              <a:t>Fourth level</a:t>
            </a:r>
            <a:endParaRPr lang="zh-CN" altLang="en-US" dirty="0"/>
          </a:p>
          <a:p>
            <a:pPr lvl="4"/>
            <a:r>
              <a:rPr lang="zh-CN" altLang="en-US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400" y="0"/>
            <a:ext cx="3530600" cy="26479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zh-CN"/>
              <a:t>性能优化</a:t>
            </a:r>
            <a:r>
              <a:rPr lang="en-US" altLang="zh-CN"/>
              <a:t> </a:t>
            </a:r>
            <a:r>
              <a:rPr lang="zh-CN"/>
              <a:t>之</a:t>
            </a:r>
            <a:r>
              <a:rPr lang="en-US" altLang="zh-CN"/>
              <a:t> </a:t>
            </a:r>
            <a:r>
              <a:rPr lang="zh-CN"/>
              <a:t>无分支编程</a:t>
            </a:r>
            <a:endParaRPr lang="zh-C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 sz="2400">
                <a:sym typeface="+mn-ea"/>
              </a:rPr>
              <a:t>Branchless Programming</a:t>
            </a:r>
            <a:endParaRPr lang="en-US"/>
          </a:p>
          <a:p>
            <a:r>
              <a:rPr lang="en-US"/>
              <a:t>by </a:t>
            </a:r>
            <a:r>
              <a:rPr lang="zh-CN" altLang="en-US"/>
              <a:t>彭于斌（</a:t>
            </a:r>
            <a:r>
              <a:rPr lang="en-US" altLang="zh-CN"/>
              <a:t>@archibate</a:t>
            </a:r>
            <a:r>
              <a:rPr lang="zh-CN" altLang="en-US"/>
              <a:t>）</a:t>
            </a:r>
            <a:endParaRPr lang="en-US" altLang="zh-C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805" y="3977005"/>
            <a:ext cx="3846195" cy="2880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39845"/>
            <a:ext cx="4135755" cy="30181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735" y="91440"/>
            <a:ext cx="3397885" cy="224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排序为什么对有</a:t>
            </a:r>
            <a:r>
              <a:rPr lang="zh-CN" altLang="x-none"/>
              <a:t>分支</a:t>
            </a:r>
            <a:r>
              <a:rPr lang="zh-CN" altLang="x-none"/>
              <a:t>的版本</a:t>
            </a:r>
            <a:r>
              <a:rPr lang="zh-CN" altLang="en-US"/>
              <a:t>影响那么大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为什么需要流水线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为了高效，</a:t>
            </a:r>
            <a:r>
              <a:rPr lang="en-US" altLang="zh-CN">
                <a:sym typeface="+mn-ea"/>
              </a:rPr>
              <a:t>CPU </a:t>
            </a:r>
            <a:r>
              <a:rPr lang="zh-CN" altLang="en-US">
                <a:sym typeface="+mn-ea"/>
              </a:rPr>
              <a:t>的内部其实是一个</a:t>
            </a:r>
            <a:r>
              <a:rPr lang="zh-CN" altLang="en-US" b="1">
                <a:sym typeface="+mn-ea"/>
              </a:rPr>
              <a:t>流水线</a:t>
            </a:r>
            <a:r>
              <a:rPr lang="en-US" altLang="zh-CN" b="1">
                <a:sym typeface="+mn-ea"/>
              </a:rPr>
              <a:t>(pipeline)</a:t>
            </a:r>
            <a:r>
              <a:rPr lang="zh-CN" altLang="en-US">
                <a:sym typeface="+mn-ea"/>
              </a:rPr>
              <a:t>。流水线的目的是能把原本串行的一系列指令并行化。为了理解为什么需要流水线，我们先反过来，假设没有流水线，会有什么坏处。</a:t>
            </a:r>
            <a:endParaRPr lang="zh-CN" altLang="en-US"/>
          </a:p>
          <a:p>
            <a:r>
              <a:rPr lang="zh-CN" altLang="en-US">
                <a:sym typeface="+mn-ea"/>
              </a:rPr>
              <a:t>例如，右边你今天早上的任务清单。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请问你这些任务总共需要多少时间？</a:t>
            </a:r>
            <a:endParaRPr lang="en-US"/>
          </a:p>
        </p:txBody>
      </p:sp>
      <p:graphicFrame>
        <p:nvGraphicFramePr>
          <p:cNvPr id="6" name="Content Placeholder 5"/>
          <p:cNvGraphicFramePr/>
          <p:nvPr>
            <p:ph sz="half" idx="2"/>
          </p:nvPr>
        </p:nvGraphicFramePr>
        <p:xfrm>
          <a:off x="5981700" y="1825625"/>
          <a:ext cx="5181600" cy="2673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1530350"/>
                <a:gridCol w="2295525"/>
              </a:tblGrid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任务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占用资源</a:t>
                      </a:r>
                      <a:endParaRPr lang="zh-CN" alt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洗脸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眼睛，嘴巴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29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烧开水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煤气灶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刷牙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看比站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吃饭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嘴巴，手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拉粑粑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屁股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为什么需要流水线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/>
              <a:t>一些懒得动脑子的同学可能会脱口而出，不就是</a:t>
            </a:r>
            <a:r>
              <a:rPr lang="en-US" altLang="zh-CN"/>
              <a:t> 5 + 10 + 5 + 15 + 30 + 20 = 85 </a:t>
            </a:r>
            <a:r>
              <a:rPr lang="zh-CN" altLang="en-US"/>
              <a:t>分钟嘛！可以，不过这是在你每次只做一件事的情况下，例如你烧开水时就站在旁边干瞪眼，什么也不做，其实完全可以在烧开水的同时洗脸刷牙呀！原始的</a:t>
            </a:r>
            <a:r>
              <a:rPr lang="en-US" altLang="zh-CN"/>
              <a:t> CPU </a:t>
            </a:r>
            <a:r>
              <a:rPr lang="zh-CN" altLang="en-US"/>
              <a:t>也是这样，</a:t>
            </a:r>
            <a:r>
              <a:rPr lang="en-US" altLang="zh-CN"/>
              <a:t>ALU </a:t>
            </a:r>
            <a:r>
              <a:rPr lang="zh-CN" altLang="en-US"/>
              <a:t>在运算的时候指令解码单元就在旁边干瞪眼，要等</a:t>
            </a:r>
            <a:r>
              <a:rPr lang="en-US" altLang="zh-CN"/>
              <a:t> ALU </a:t>
            </a:r>
            <a:r>
              <a:rPr lang="zh-CN" altLang="en-US"/>
              <a:t>跑完写回寄存器来</a:t>
            </a:r>
            <a:r>
              <a:rPr lang="zh-CN" altLang="en-US">
                <a:sym typeface="+mn-ea"/>
              </a:rPr>
              <a:t>指令解码单元</a:t>
            </a:r>
            <a:r>
              <a:rPr lang="zh-CN" altLang="en-US"/>
              <a:t>才开始继续工作，很低效。</a:t>
            </a:r>
            <a:endParaRPr lang="zh-CN" altLang="en-US"/>
          </a:p>
        </p:txBody>
      </p:sp>
      <p:graphicFrame>
        <p:nvGraphicFramePr>
          <p:cNvPr id="6" name="Content Placeholder 5"/>
          <p:cNvGraphicFramePr/>
          <p:nvPr>
            <p:ph sz="half" idx="2"/>
          </p:nvPr>
        </p:nvGraphicFramePr>
        <p:xfrm>
          <a:off x="5981700" y="1825625"/>
          <a:ext cx="5181600" cy="2673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1530350"/>
                <a:gridCol w="2295525"/>
              </a:tblGrid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任务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占用资源</a:t>
                      </a:r>
                      <a:endParaRPr lang="zh-CN" alt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洗脸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眼睛，嘴巴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29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烧开水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煤气灶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刷牙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看比站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吃饭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嘴巴，手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拉粑粑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屁股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/>
          <p:nvPr/>
        </p:nvGraphicFramePr>
        <p:xfrm>
          <a:off x="5869305" y="5139690"/>
          <a:ext cx="5406390" cy="74676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  <a:gridCol w="901065"/>
                <a:gridCol w="901065"/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洗脸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烧开水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刷牙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看比站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吃饭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拉粑粑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15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30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20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为什么需要流水线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/>
              <a:t>更高效的办法是，观察每个任务都占用哪些资源，所占用资源不冲突的可以同时进行，节省时间。</a:t>
            </a:r>
            <a:endParaRPr lang="zh-CN"/>
          </a:p>
          <a:p>
            <a:r>
              <a:rPr lang="zh-CN"/>
              <a:t>例如洗脸需要</a:t>
            </a:r>
            <a:r>
              <a:rPr lang="zh-CN" altLang="en-US">
                <a:sym typeface="+mn-ea"/>
              </a:rPr>
              <a:t>眼睛嘴巴手，刷牙需要嘴巴手，那么洗脸和刷牙不能同时进行。但是烧开水只需要占用煤气灶，和洗脸刷牙不冲突，所以可以</a:t>
            </a:r>
            <a:r>
              <a:rPr lang="zh-CN" altLang="en-US">
                <a:sym typeface="+mn-ea"/>
              </a:rPr>
              <a:t>一边烧开水一边洗脸刷牙。</a:t>
            </a:r>
            <a:endParaRPr lang="zh-CN" altLang="en-US">
              <a:sym typeface="+mn-ea"/>
            </a:endParaRPr>
          </a:p>
          <a:p>
            <a:r>
              <a:rPr lang="zh-CN"/>
              <a:t>所以让小彭老师来优化的话，可以只需要</a:t>
            </a:r>
            <a:r>
              <a:rPr lang="en-US" altLang="zh-CN"/>
              <a:t> 5 + 5 + 10 + 20 = 40 </a:t>
            </a:r>
            <a:r>
              <a:rPr lang="zh-CN" altLang="en-US"/>
              <a:t>分钟，比你快一倍多。</a:t>
            </a:r>
            <a:endParaRPr lang="zh-CN" altLang="en-US"/>
          </a:p>
        </p:txBody>
      </p:sp>
      <p:graphicFrame>
        <p:nvGraphicFramePr>
          <p:cNvPr id="6" name="Content Placeholder 5"/>
          <p:cNvGraphicFramePr/>
          <p:nvPr>
            <p:ph sz="half" idx="2"/>
          </p:nvPr>
        </p:nvGraphicFramePr>
        <p:xfrm>
          <a:off x="5981700" y="1825625"/>
          <a:ext cx="5181600" cy="2673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1530350"/>
                <a:gridCol w="2295525"/>
              </a:tblGrid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任务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占用资源</a:t>
                      </a:r>
                      <a:endParaRPr lang="zh-CN" alt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洗脸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眼睛，嘴巴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29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烧开水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煤气灶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刷牙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看比站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吃饭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嘴巴，手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拉粑粑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屁股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/>
          <p:nvPr/>
        </p:nvGraphicFramePr>
        <p:xfrm>
          <a:off x="6770370" y="502666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洗脸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刷牙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烧开水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吃饭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看比站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拉粑粑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20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条件跳转指令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773930"/>
          </a:xfrm>
        </p:spPr>
        <p:txBody>
          <a:bodyPr>
            <a:normAutofit lnSpcReduction="10000"/>
          </a:bodyPr>
          <a:p>
            <a:r>
              <a:rPr lang="zh-CN" altLang="en-US"/>
              <a:t>让不占用相同资源的任务同时进行，这也是</a:t>
            </a:r>
            <a:r>
              <a:rPr lang="en-US" altLang="zh-CN"/>
              <a:t> CPU </a:t>
            </a:r>
            <a:r>
              <a:rPr lang="zh-CN" altLang="en-US"/>
              <a:t>流水线的初衷。但理想是美好的，现实是骨感的，对于程序来说，指令不只是一个个简单的任务，有时候我们需要做判断，来决定要执行的具体任务</a:t>
            </a:r>
            <a:r>
              <a:rPr lang="zh-CN" altLang="en-US">
                <a:sym typeface="+mn-ea"/>
              </a:rPr>
              <a:t>，这就是分支，在汇编语言中体现为</a:t>
            </a:r>
            <a:r>
              <a:rPr lang="zh-CN" altLang="en-US" b="1">
                <a:sym typeface="+mn-ea"/>
              </a:rPr>
              <a:t>条件跳转指令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例如我们这里给任务清单加一个，如果烧开水时被烫伤，则直接去医院的特殊任务。</a:t>
            </a:r>
            <a:endParaRPr lang="zh-CN" altLang="en-US"/>
          </a:p>
          <a:p>
            <a:r>
              <a:rPr lang="zh-CN" altLang="en-US"/>
              <a:t>特点：一旦触发去医院这个支线，则后面的任务都不用做了，直接跳过。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6" name="Content Placeholder 5"/>
          <p:cNvGraphicFramePr/>
          <p:nvPr>
            <p:ph sz="half" idx="2"/>
          </p:nvPr>
        </p:nvGraphicFramePr>
        <p:xfrm>
          <a:off x="5981700" y="1825625"/>
          <a:ext cx="5181600" cy="3823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1530350"/>
                <a:gridCol w="2295525"/>
              </a:tblGrid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任务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占用资源</a:t>
                      </a:r>
                      <a:endParaRPr lang="zh-CN" alt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洗脸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眼睛，嘴巴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29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烧开水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煤气灶</a:t>
                      </a:r>
                      <a:endParaRPr lang="zh-CN" altLang="en-US"/>
                    </a:p>
                  </a:txBody>
                  <a:tcPr/>
                </a:tc>
              </a:tr>
              <a:tr h="382905">
                <a:tc gridSpan="3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如果</a:t>
                      </a:r>
                      <a:r>
                        <a:rPr lang="zh-CN" altLang="en-US" sz="1800" b="1">
                          <a:sym typeface="SimSun" charset="0"/>
                        </a:rPr>
                        <a:t>烧开水时被烫伤</a:t>
                      </a:r>
                      <a:r>
                        <a:rPr lang="zh-CN" altLang="en-US" sz="1800">
                          <a:sym typeface="SimSun" charset="0"/>
                        </a:rPr>
                        <a:t>，则跳转到</a:t>
                      </a:r>
                      <a:r>
                        <a:rPr lang="zh-CN" altLang="en-US" sz="1800" b="1">
                          <a:sym typeface="SimSun" charset="0"/>
                        </a:rPr>
                        <a:t>去医院</a:t>
                      </a:r>
                      <a:endParaRPr lang="en-US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刷牙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看比站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吃饭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嘴巴，手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拉粑粑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屁股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去医院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全身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11414760" y="2240915"/>
            <a:ext cx="0" cy="29775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1605895" y="4900930"/>
            <a:ext cx="0" cy="3105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605895" y="2247900"/>
            <a:ext cx="0" cy="9810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11598910" y="3228975"/>
            <a:ext cx="365125" cy="1679575"/>
          </a:xfrm>
          <a:custGeom>
            <a:avLst/>
            <a:gdLst>
              <a:gd name="connisteX0" fmla="*/ 6985 w 365175"/>
              <a:gd name="connsiteY0" fmla="*/ 0 h 1679713"/>
              <a:gd name="connisteX1" fmla="*/ 310515 w 365175"/>
              <a:gd name="connsiteY1" fmla="*/ 296545 h 1679713"/>
              <a:gd name="connisteX2" fmla="*/ 324485 w 365175"/>
              <a:gd name="connsiteY2" fmla="*/ 1474470 h 1679713"/>
              <a:gd name="connisteX3" fmla="*/ 0 w 365175"/>
              <a:gd name="connsiteY3" fmla="*/ 1678940 h 167971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65176" h="1679713">
                <a:moveTo>
                  <a:pt x="6985" y="0"/>
                </a:moveTo>
                <a:cubicBezTo>
                  <a:pt x="67310" y="35560"/>
                  <a:pt x="247015" y="1905"/>
                  <a:pt x="310515" y="296545"/>
                </a:cubicBezTo>
                <a:cubicBezTo>
                  <a:pt x="374015" y="591185"/>
                  <a:pt x="386715" y="1198245"/>
                  <a:pt x="324485" y="1474470"/>
                </a:cubicBezTo>
                <a:cubicBezTo>
                  <a:pt x="262255" y="1750695"/>
                  <a:pt x="65405" y="1661795"/>
                  <a:pt x="0" y="167894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无条件跳转指令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773930"/>
          </a:xfrm>
        </p:spPr>
        <p:txBody>
          <a:bodyPr>
            <a:normAutofit lnSpcReduction="20000"/>
          </a:bodyPr>
          <a:p>
            <a:r>
              <a:rPr lang="zh-CN"/>
              <a:t>还有一个小问题，就是执行正常的分支走到</a:t>
            </a:r>
            <a:r>
              <a:rPr lang="zh-CN">
                <a:sym typeface="+mn-ea"/>
              </a:rPr>
              <a:t>“</a:t>
            </a:r>
            <a:r>
              <a:rPr lang="zh-CN"/>
              <a:t>拉粑粑”后，还会去医院。</a:t>
            </a:r>
            <a:endParaRPr lang="zh-CN"/>
          </a:p>
          <a:p>
            <a:r>
              <a:rPr lang="zh-CN"/>
              <a:t>为了在正常分支里不去医院，我们在</a:t>
            </a:r>
            <a:r>
              <a:rPr lang="zh-CN">
                <a:sym typeface="+mn-ea"/>
              </a:rPr>
              <a:t>“</a:t>
            </a:r>
            <a:r>
              <a:rPr lang="zh-CN">
                <a:sym typeface="+mn-ea"/>
              </a:rPr>
              <a:t>拉粑粑”后面加一条</a:t>
            </a:r>
            <a:r>
              <a:rPr lang="zh-CN" b="1">
                <a:sym typeface="+mn-ea"/>
              </a:rPr>
              <a:t>无条件跳转指令</a:t>
            </a:r>
            <a:r>
              <a:rPr lang="zh-CN">
                <a:sym typeface="+mn-ea"/>
              </a:rPr>
              <a:t>，不论条件如何，直接跳转到去医院的下一条指令，也就是程序结束。</a:t>
            </a:r>
            <a:endParaRPr lang="zh-CN">
              <a:sym typeface="+mn-ea"/>
            </a:endParaRPr>
          </a:p>
          <a:p>
            <a:r>
              <a:rPr lang="en-US" altLang="zh-CN" sz="1400"/>
              <a:t>if (!</a:t>
            </a:r>
            <a:r>
              <a:rPr lang="zh-CN" altLang="en-US" sz="1400"/>
              <a:t>烫伤</a:t>
            </a:r>
            <a:r>
              <a:rPr lang="en-US" altLang="zh-CN" sz="1400"/>
              <a:t>) {</a:t>
            </a:r>
            <a:endParaRPr lang="en-US" altLang="zh-CN" sz="1400"/>
          </a:p>
          <a:p>
            <a:r>
              <a:rPr lang="en-US" altLang="zh-CN" sz="1400"/>
              <a:t>  </a:t>
            </a:r>
            <a:r>
              <a:rPr lang="zh-CN" altLang="en-US" sz="1400">
                <a:sym typeface="+mn-ea"/>
              </a:rPr>
              <a:t>刷牙</a:t>
            </a:r>
            <a:r>
              <a:rPr lang="en-US" altLang="zh-CN" sz="1400">
                <a:sym typeface="+mn-ea"/>
              </a:rPr>
              <a:t>; </a:t>
            </a:r>
            <a:r>
              <a:rPr lang="zh-CN" altLang="en-US" sz="1400">
                <a:sym typeface="+mn-ea"/>
              </a:rPr>
              <a:t>看比站</a:t>
            </a:r>
            <a:r>
              <a:rPr lang="en-US" altLang="zh-CN" sz="1400">
                <a:sym typeface="+mn-ea"/>
              </a:rPr>
              <a:t>; </a:t>
            </a:r>
            <a:r>
              <a:rPr lang="zh-CN" altLang="en-US" sz="1400">
                <a:sym typeface="+mn-ea"/>
              </a:rPr>
              <a:t>吃饭</a:t>
            </a:r>
            <a:r>
              <a:rPr lang="en-US" altLang="zh-CN" sz="1400">
                <a:sym typeface="+mn-ea"/>
              </a:rPr>
              <a:t>; </a:t>
            </a:r>
            <a:r>
              <a:rPr lang="zh-CN" altLang="en-US" sz="1400">
                <a:sym typeface="+mn-ea"/>
              </a:rPr>
              <a:t>拉粑粑</a:t>
            </a:r>
            <a:r>
              <a:rPr lang="en-US" altLang="zh-CN" sz="1400">
                <a:sym typeface="+mn-ea"/>
              </a:rPr>
              <a:t>;</a:t>
            </a:r>
            <a:endParaRPr lang="en-US" altLang="zh-CN" sz="1400"/>
          </a:p>
          <a:p>
            <a:r>
              <a:rPr lang="en-US" altLang="zh-CN" sz="1400"/>
              <a:t>} else {</a:t>
            </a:r>
            <a:endParaRPr lang="en-US" altLang="zh-CN" sz="1400"/>
          </a:p>
          <a:p>
            <a:r>
              <a:rPr lang="en-US" altLang="zh-CN" sz="1400"/>
              <a:t>  </a:t>
            </a:r>
            <a:r>
              <a:rPr lang="zh-CN" altLang="en-US" sz="1400"/>
              <a:t>去医院</a:t>
            </a:r>
            <a:r>
              <a:rPr lang="en-US" altLang="zh-CN" sz="1400"/>
              <a:t>;</a:t>
            </a:r>
            <a:endParaRPr lang="en-US" altLang="zh-CN" sz="1400"/>
          </a:p>
          <a:p>
            <a:r>
              <a:rPr lang="en-US" altLang="zh-CN" sz="1400"/>
              <a:t>}</a:t>
            </a:r>
            <a:endParaRPr lang="en-US" altLang="zh-CN" sz="1400"/>
          </a:p>
        </p:txBody>
      </p:sp>
      <p:graphicFrame>
        <p:nvGraphicFramePr>
          <p:cNvPr id="6" name="Content Placeholder 5"/>
          <p:cNvGraphicFramePr/>
          <p:nvPr>
            <p:ph sz="half" idx="2"/>
          </p:nvPr>
        </p:nvGraphicFramePr>
        <p:xfrm>
          <a:off x="5981700" y="1825625"/>
          <a:ext cx="5181600" cy="4207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1530350"/>
                <a:gridCol w="2295525"/>
              </a:tblGrid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任务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占用资源</a:t>
                      </a:r>
                      <a:endParaRPr lang="zh-CN" alt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洗脸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眼睛，嘴巴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29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烧开水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煤气灶</a:t>
                      </a:r>
                      <a:endParaRPr lang="zh-CN" altLang="en-US"/>
                    </a:p>
                  </a:txBody>
                  <a:tcPr/>
                </a:tc>
              </a:tr>
              <a:tr h="382905">
                <a:tc gridSpan="3"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如果</a:t>
                      </a:r>
                      <a:r>
                        <a:rPr lang="zh-CN" altLang="en-US" sz="1800" b="1">
                          <a:sym typeface="SimSun" charset="0"/>
                        </a:rPr>
                        <a:t>烧开水时被烫伤</a:t>
                      </a:r>
                      <a:r>
                        <a:rPr lang="zh-CN" altLang="en-US" sz="1800">
                          <a:sym typeface="SimSun" charset="0"/>
                        </a:rPr>
                        <a:t>，则跳转到</a:t>
                      </a:r>
                      <a:r>
                        <a:rPr lang="zh-CN" altLang="en-US" sz="1800" b="1">
                          <a:sym typeface="SimSun" charset="0"/>
                        </a:rPr>
                        <a:t>去医院</a:t>
                      </a:r>
                      <a:endParaRPr lang="en-US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刷牙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嘴巴</a:t>
                      </a:r>
                      <a:r>
                        <a:rPr lang="zh-CN" altLang="en-US" sz="1800">
                          <a:sym typeface="+mn-ea"/>
                        </a:rPr>
                        <a:t>，手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看比站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眼睛</a:t>
                      </a:r>
                      <a:endParaRPr 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吃饭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嘴巴，手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拉粑粑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20 </a:t>
                      </a:r>
                      <a:r>
                        <a:rPr lang="zh-CN" altLang="en-US" sz="1800">
                          <a:sym typeface="+mn-ea"/>
                        </a:rPr>
                        <a:t>分钟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屁股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 gridSpan="3"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（无条件）跳转到</a:t>
                      </a:r>
                      <a:r>
                        <a:rPr lang="zh-CN" altLang="en-US" b="1"/>
                        <a:t>结束</a:t>
                      </a:r>
                      <a:endParaRPr lang="zh-CN" altLang="en-US" b="1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去医院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 </a:t>
                      </a:r>
                      <a:r>
                        <a:rPr lang="zh-CN" altLang="en-US"/>
                        <a:t>分钟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全身</a:t>
                      </a:r>
                      <a:endParaRPr lang="zh-CN" altLang="en-US"/>
                    </a:p>
                  </a:txBody>
                  <a:tcPr/>
                </a:tc>
              </a:tr>
              <a:tr h="3835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结束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1767820" y="5317490"/>
            <a:ext cx="0" cy="6686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774805" y="2247900"/>
            <a:ext cx="0" cy="9810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11767820" y="3228975"/>
            <a:ext cx="365125" cy="2088515"/>
          </a:xfrm>
          <a:custGeom>
            <a:avLst/>
            <a:gdLst>
              <a:gd name="connisteX0" fmla="*/ 6985 w 365175"/>
              <a:gd name="connsiteY0" fmla="*/ 0 h 1679713"/>
              <a:gd name="connisteX1" fmla="*/ 310515 w 365175"/>
              <a:gd name="connsiteY1" fmla="*/ 296545 h 1679713"/>
              <a:gd name="connisteX2" fmla="*/ 324485 w 365175"/>
              <a:gd name="connsiteY2" fmla="*/ 1474470 h 1679713"/>
              <a:gd name="connisteX3" fmla="*/ 0 w 365175"/>
              <a:gd name="connsiteY3" fmla="*/ 1678940 h 167971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65176" h="1679713">
                <a:moveTo>
                  <a:pt x="6985" y="0"/>
                </a:moveTo>
                <a:cubicBezTo>
                  <a:pt x="67310" y="35560"/>
                  <a:pt x="247015" y="1905"/>
                  <a:pt x="310515" y="296545"/>
                </a:cubicBezTo>
                <a:cubicBezTo>
                  <a:pt x="374015" y="591185"/>
                  <a:pt x="386715" y="1198245"/>
                  <a:pt x="324485" y="1474470"/>
                </a:cubicBezTo>
                <a:cubicBezTo>
                  <a:pt x="262255" y="1750695"/>
                  <a:pt x="65405" y="1661795"/>
                  <a:pt x="0" y="167894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1316335" y="5661660"/>
            <a:ext cx="0" cy="32448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1323320" y="2247900"/>
            <a:ext cx="0" cy="291973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11316335" y="5168265"/>
            <a:ext cx="365125" cy="492760"/>
          </a:xfrm>
          <a:custGeom>
            <a:avLst/>
            <a:gdLst>
              <a:gd name="connisteX0" fmla="*/ 6985 w 365175"/>
              <a:gd name="connsiteY0" fmla="*/ 0 h 1679713"/>
              <a:gd name="connisteX1" fmla="*/ 310515 w 365175"/>
              <a:gd name="connsiteY1" fmla="*/ 296545 h 1679713"/>
              <a:gd name="connisteX2" fmla="*/ 324485 w 365175"/>
              <a:gd name="connsiteY2" fmla="*/ 1474470 h 1679713"/>
              <a:gd name="connisteX3" fmla="*/ 0 w 365175"/>
              <a:gd name="connsiteY3" fmla="*/ 1678940 h 167971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65176" h="1679713">
                <a:moveTo>
                  <a:pt x="6985" y="0"/>
                </a:moveTo>
                <a:cubicBezTo>
                  <a:pt x="67310" y="35560"/>
                  <a:pt x="247015" y="1905"/>
                  <a:pt x="310515" y="296545"/>
                </a:cubicBezTo>
                <a:cubicBezTo>
                  <a:pt x="374015" y="591185"/>
                  <a:pt x="386715" y="1198245"/>
                  <a:pt x="324485" y="1474470"/>
                </a:cubicBezTo>
                <a:cubicBezTo>
                  <a:pt x="262255" y="1750695"/>
                  <a:pt x="65405" y="1661795"/>
                  <a:pt x="0" y="1678940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跳转指令对流水线效率的影响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584325"/>
            <a:ext cx="10515600" cy="4351338"/>
          </a:xfrm>
        </p:spPr>
        <p:txBody>
          <a:bodyPr/>
          <a:p>
            <a:r>
              <a:rPr lang="zh-CN" altLang="en-US"/>
              <a:t>然而跳转指令的存在使得流水线的并行变得很困难了。例如我们本来可以烧开水和刷牙同时进行节省时间的，但是因为烧好开水以后还要判断“是否烫伤”才能决定接下来是正常刷牙还是去医院。这意味着流水线不得不在跳转指令前后发生断层（俗称</a:t>
            </a:r>
            <a:r>
              <a:rPr lang="zh-CN" altLang="en-US" b="1"/>
              <a:t>流水线里的气泡</a:t>
            </a:r>
            <a:r>
              <a:rPr lang="zh-CN" altLang="en-US"/>
              <a:t>）。不得不等待烧开水这个任务结束，才能确定接下来要执行哪个剧本：正常继续早餐，还是说要前往医院。</a:t>
            </a:r>
            <a:endParaRPr lang="zh-CN" altLang="en-US"/>
          </a:p>
        </p:txBody>
      </p:sp>
      <p:graphicFrame>
        <p:nvGraphicFramePr>
          <p:cNvPr id="6" name="Table 5"/>
          <p:cNvGraphicFramePr/>
          <p:nvPr/>
        </p:nvGraphicFramePr>
        <p:xfrm>
          <a:off x="795020" y="415798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洗脸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刷牙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烧开水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吃饭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看比站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拉粑粑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20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/>
          <p:nvPr/>
        </p:nvGraphicFramePr>
        <p:xfrm>
          <a:off x="8460105" y="3254375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刷牙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吃饭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看比站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拉粑粑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20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/>
          <p:nvPr/>
        </p:nvGraphicFramePr>
        <p:xfrm>
          <a:off x="5874385" y="415798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洗脸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烧开水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Straight Arrow Connector 8"/>
          <p:cNvCxnSpPr>
            <a:stCxn id="8" idx="3"/>
            <a:endCxn id="7" idx="1"/>
          </p:cNvCxnSpPr>
          <p:nvPr/>
        </p:nvCxnSpPr>
        <p:spPr>
          <a:xfrm flipV="1">
            <a:off x="7676515" y="4001135"/>
            <a:ext cx="783590" cy="9036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7777480" y="4285615"/>
            <a:ext cx="5822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没烫伤</a:t>
            </a:r>
            <a:endParaRPr lang="zh-CN" altLang="en-US" sz="1000"/>
          </a:p>
        </p:txBody>
      </p:sp>
      <p:graphicFrame>
        <p:nvGraphicFramePr>
          <p:cNvPr id="11" name="Table 10"/>
          <p:cNvGraphicFramePr/>
          <p:nvPr/>
        </p:nvGraphicFramePr>
        <p:xfrm>
          <a:off x="8460105" y="543052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1802130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去医院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2" name="Straight Arrow Connector 11"/>
          <p:cNvCxnSpPr>
            <a:stCxn id="8" idx="3"/>
            <a:endCxn id="11" idx="1"/>
          </p:cNvCxnSpPr>
          <p:nvPr/>
        </p:nvCxnSpPr>
        <p:spPr>
          <a:xfrm>
            <a:off x="7676515" y="4904740"/>
            <a:ext cx="783590" cy="8991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 Box 12"/>
          <p:cNvSpPr txBox="1"/>
          <p:nvPr/>
        </p:nvSpPr>
        <p:spPr>
          <a:xfrm>
            <a:off x="7777480" y="5288280"/>
            <a:ext cx="5822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烫伤了</a:t>
            </a:r>
            <a:endParaRPr lang="zh-CN" altLang="en-US" sz="1000"/>
          </a:p>
        </p:txBody>
      </p:sp>
      <p:sp>
        <p:nvSpPr>
          <p:cNvPr id="14" name="Text Box 13"/>
          <p:cNvSpPr txBox="1"/>
          <p:nvPr/>
        </p:nvSpPr>
        <p:spPr>
          <a:xfrm>
            <a:off x="384810" y="6378575"/>
            <a:ext cx="4424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没分支时：总计</a:t>
            </a:r>
            <a:r>
              <a:rPr lang="en-US" altLang="zh-CN"/>
              <a:t> 5 + 5 + 10 + 20 = 40 </a:t>
            </a:r>
            <a:r>
              <a:rPr lang="zh-CN" altLang="en-US"/>
              <a:t>分钟</a:t>
            </a:r>
            <a:endParaRPr lang="zh-CN" altLang="en-US"/>
          </a:p>
        </p:txBody>
      </p:sp>
      <p:sp>
        <p:nvSpPr>
          <p:cNvPr id="15" name="Text Box 14"/>
          <p:cNvSpPr txBox="1"/>
          <p:nvPr/>
        </p:nvSpPr>
        <p:spPr>
          <a:xfrm>
            <a:off x="6478905" y="6378575"/>
            <a:ext cx="48120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有分支时：总计</a:t>
            </a:r>
            <a:r>
              <a:rPr lang="en-US" altLang="zh-CN"/>
              <a:t> 5 + 5 + 5 + 10 + 20 = 45 </a:t>
            </a:r>
            <a:r>
              <a:rPr lang="zh-CN" altLang="en-US"/>
              <a:t>分钟</a:t>
            </a:r>
            <a:endParaRPr lang="zh-CN" altLang="en-US"/>
          </a:p>
        </p:txBody>
      </p:sp>
      <p:sp>
        <p:nvSpPr>
          <p:cNvPr id="16" name="Right Arrow 15"/>
          <p:cNvSpPr/>
          <p:nvPr/>
        </p:nvSpPr>
        <p:spPr>
          <a:xfrm>
            <a:off x="4620895" y="4659630"/>
            <a:ext cx="1086485" cy="4940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400"/>
              <a:t>加入分支</a:t>
            </a:r>
            <a:endParaRPr lang="zh-CN" altLang="en-US" sz="1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现代</a:t>
            </a:r>
            <a:r>
              <a:rPr lang="en-US" altLang="zh-CN"/>
              <a:t> CPU </a:t>
            </a:r>
            <a:r>
              <a:rPr lang="zh-CN" altLang="en-US"/>
              <a:t>流水线如何应付跳转指令：分支预测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335" y="1253490"/>
            <a:ext cx="10601960" cy="4351655"/>
          </a:xfrm>
        </p:spPr>
        <p:txBody>
          <a:bodyPr/>
          <a:p>
            <a:r>
              <a:rPr lang="zh-CN" altLang="en-US"/>
              <a:t>但是问题是烧开水被烫伤只是个小概率事件！为了这个千分之一的概率而故意等着不刷牙是否有点因噎废食？所以现在的</a:t>
            </a:r>
            <a:r>
              <a:rPr lang="en-US" altLang="zh-CN"/>
              <a:t> CPU </a:t>
            </a:r>
            <a:r>
              <a:rPr lang="zh-CN" altLang="en-US"/>
              <a:t>都有分支预测的能力。举例来说：你每天都执行刚刚说的那个“早间活动”的任务清单。你发现“如果烧开水被烫伤”这件事似乎从来没发生过，于是你渐渐意识到，被烫伤是个小概率事件，所以你“预判”到今天应该也不会发生意外，不再等待烧完开水才开始刷牙，而是针对性地为“没烫伤”的那个剧本优化。把刷牙、看比站和烧开水同时进行，但</a:t>
            </a:r>
            <a:r>
              <a:rPr lang="zh-CN" altLang="en-US">
                <a:sym typeface="+mn-ea"/>
              </a:rPr>
              <a:t>刷牙、看比站在烧完开水前都处于“虚”的状态，也就是虽然在做但是不写到日记里（提前执行数学计算，但不实际写回数据到内存）。直到烧完开水确认没有被烫伤后，才实际把</a:t>
            </a:r>
            <a:r>
              <a:rPr lang="zh-CN" altLang="en-US">
                <a:sym typeface="+mn-ea"/>
              </a:rPr>
              <a:t>刷牙、看比站的操作写到日记本里（</a:t>
            </a:r>
            <a:r>
              <a:rPr lang="en-US" altLang="zh-CN">
                <a:sym typeface="+mn-ea"/>
              </a:rPr>
              <a:t>CPU </a:t>
            </a:r>
            <a:r>
              <a:rPr lang="zh-CN" altLang="en-US">
                <a:sym typeface="+mn-ea"/>
              </a:rPr>
              <a:t>确认执行这条分支，才会真正写回内存，产生副作用）。</a:t>
            </a:r>
            <a:endParaRPr lang="en-US" altLang="zh-CN"/>
          </a:p>
        </p:txBody>
      </p:sp>
      <p:graphicFrame>
        <p:nvGraphicFramePr>
          <p:cNvPr id="6" name="Table 5"/>
          <p:cNvGraphicFramePr/>
          <p:nvPr/>
        </p:nvGraphicFramePr>
        <p:xfrm>
          <a:off x="7646035" y="462280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洗脸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刷牙</a:t>
                      </a:r>
                      <a:endParaRPr lang="zh-CN" altLang="en-US" sz="180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烧开水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吃饭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看比</a:t>
                      </a:r>
                      <a:r>
                        <a:rPr lang="zh-CN" altLang="en-US" sz="1800"/>
                        <a:t>站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拉粑粑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20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/>
          <p:nvPr/>
        </p:nvGraphicFramePr>
        <p:xfrm>
          <a:off x="3183890" y="387604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刷牙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吃饭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看比站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拉粑粑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20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/>
          <p:nvPr/>
        </p:nvGraphicFramePr>
        <p:xfrm>
          <a:off x="598170" y="4779645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901065"/>
                <a:gridCol w="901065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洗脸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</a:tr>
              <a:tr h="3733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烧开水</a:t>
                      </a:r>
                      <a:endParaRPr lang="zh-CN" altLang="en-US" sz="1800"/>
                    </a:p>
                  </a:txBody>
                  <a:tcPr/>
                </a:tc>
                <a:tc hMerge="1"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5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6" name="Straight Arrow Connector 15"/>
          <p:cNvCxnSpPr>
            <a:stCxn id="5" idx="3"/>
            <a:endCxn id="4" idx="1"/>
          </p:cNvCxnSpPr>
          <p:nvPr/>
        </p:nvCxnSpPr>
        <p:spPr>
          <a:xfrm flipV="1">
            <a:off x="2400300" y="4622800"/>
            <a:ext cx="783590" cy="9036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Text Box 16"/>
          <p:cNvSpPr txBox="1"/>
          <p:nvPr/>
        </p:nvSpPr>
        <p:spPr>
          <a:xfrm>
            <a:off x="2501265" y="4907280"/>
            <a:ext cx="5822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没烫伤</a:t>
            </a:r>
            <a:endParaRPr lang="zh-CN" altLang="en-US" sz="1000"/>
          </a:p>
        </p:txBody>
      </p:sp>
      <p:graphicFrame>
        <p:nvGraphicFramePr>
          <p:cNvPr id="18" name="Table 17"/>
          <p:cNvGraphicFramePr/>
          <p:nvPr/>
        </p:nvGraphicFramePr>
        <p:xfrm>
          <a:off x="3183890" y="6052185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1802130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去医院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9" name="Straight Arrow Connector 18"/>
          <p:cNvCxnSpPr>
            <a:stCxn id="5" idx="3"/>
            <a:endCxn id="18" idx="1"/>
          </p:cNvCxnSpPr>
          <p:nvPr/>
        </p:nvCxnSpPr>
        <p:spPr>
          <a:xfrm>
            <a:off x="2400300" y="5526405"/>
            <a:ext cx="783590" cy="8991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Text Box 19"/>
          <p:cNvSpPr txBox="1"/>
          <p:nvPr/>
        </p:nvSpPr>
        <p:spPr>
          <a:xfrm>
            <a:off x="2501265" y="5909945"/>
            <a:ext cx="5822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烫伤了</a:t>
            </a:r>
            <a:endParaRPr lang="zh-CN" altLang="en-US" sz="1000"/>
          </a:p>
        </p:txBody>
      </p:sp>
      <p:graphicFrame>
        <p:nvGraphicFramePr>
          <p:cNvPr id="21" name="Table 20"/>
          <p:cNvGraphicFramePr/>
          <p:nvPr/>
        </p:nvGraphicFramePr>
        <p:xfrm>
          <a:off x="10183495" y="3624580"/>
          <a:ext cx="3604260" cy="1493520"/>
        </p:xfrm>
        <a:graphic>
          <a:graphicData uri="http://schemas.openxmlformats.org/drawingml/2006/table">
            <a:tbl>
              <a:tblPr bandCol="1">
                <a:tableStyleId>{0505E3EF-67EA-436B-97B2-0124C06EBD24}</a:tableStyleId>
              </a:tblPr>
              <a:tblGrid>
                <a:gridCol w="1802130"/>
              </a:tblGrid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去医院</a:t>
                      </a:r>
                      <a:endParaRPr lang="zh-CN" altLang="en-US" sz="1800"/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10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2" name="Straight Arrow Connector 21"/>
          <p:cNvCxnSpPr>
            <a:endCxn id="21" idx="1"/>
          </p:cNvCxnSpPr>
          <p:nvPr/>
        </p:nvCxnSpPr>
        <p:spPr>
          <a:xfrm flipV="1">
            <a:off x="9446895" y="3997960"/>
            <a:ext cx="736600" cy="10007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 Box 22"/>
          <p:cNvSpPr txBox="1"/>
          <p:nvPr/>
        </p:nvSpPr>
        <p:spPr>
          <a:xfrm>
            <a:off x="9523730" y="4223385"/>
            <a:ext cx="5822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/>
              <a:t>烫伤了</a:t>
            </a:r>
            <a:endParaRPr lang="zh-CN" altLang="en-US" sz="1000"/>
          </a:p>
        </p:txBody>
      </p:sp>
      <p:sp>
        <p:nvSpPr>
          <p:cNvPr id="24" name="Right Arrow 23"/>
          <p:cNvSpPr/>
          <p:nvPr/>
        </p:nvSpPr>
        <p:spPr>
          <a:xfrm>
            <a:off x="6223000" y="5032375"/>
            <a:ext cx="1086485" cy="4940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400"/>
              <a:t>多次训练</a:t>
            </a:r>
            <a:endParaRPr lang="zh-CN" altLang="en-US" sz="1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现代</a:t>
            </a:r>
            <a:r>
              <a:rPr lang="en-US" altLang="zh-CN"/>
              <a:t> CPU </a:t>
            </a:r>
            <a:r>
              <a:rPr lang="zh-CN" altLang="en-US"/>
              <a:t>流水线如何应付跳转指令：分支预测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335" y="1253490"/>
            <a:ext cx="10601960" cy="5161915"/>
          </a:xfrm>
        </p:spPr>
        <p:txBody>
          <a:bodyPr/>
          <a:p>
            <a:r>
              <a:rPr lang="zh-CN" altLang="en-US">
                <a:sym typeface="+mn-ea"/>
              </a:rPr>
              <a:t>假如有分支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和分支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，一开始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不确定会执行哪一条，会两条都预先执行（只计算出中间结果，先不写回内存），等到了跳转指令（烧开水）处确定了要走分支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以后，就把分支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的操作落到实处（写回内存），再把流水线中关于分支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的所有指令和数据删了（浪费了</a:t>
            </a:r>
            <a:r>
              <a:rPr lang="en-US" altLang="zh-CN">
                <a:sym typeface="+mn-ea"/>
              </a:rPr>
              <a:t>50% </a:t>
            </a:r>
            <a:r>
              <a:rPr lang="zh-CN" altLang="en-US">
                <a:sym typeface="+mn-ea"/>
              </a:rPr>
              <a:t>的算力）。这就是说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第一次遇见一个分支时，</a:t>
            </a:r>
            <a:r>
              <a:rPr lang="zh-CN" altLang="en-US" b="1">
                <a:sym typeface="+mn-ea"/>
              </a:rPr>
              <a:t>两个分支都会被预执行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同一段程序被多次执行后，如果每次都是分支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，下一次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就会总结经验，预判到下一次应该也是分支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，并且把</a:t>
            </a:r>
            <a:r>
              <a:rPr lang="en-US" altLang="zh-CN">
                <a:sym typeface="+mn-ea"/>
              </a:rPr>
              <a:t> 90% </a:t>
            </a:r>
            <a:r>
              <a:rPr lang="zh-CN" altLang="en-US">
                <a:sym typeface="+mn-ea"/>
              </a:rPr>
              <a:t>的流水线用于预先执行分支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的剧本，</a:t>
            </a:r>
            <a:r>
              <a:rPr lang="en-US" altLang="zh-CN">
                <a:sym typeface="+mn-ea"/>
              </a:rPr>
              <a:t>10% </a:t>
            </a:r>
            <a:r>
              <a:rPr lang="zh-CN" altLang="en-US">
                <a:sym typeface="+mn-ea"/>
              </a:rPr>
              <a:t>的流水线用于预先执行分支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。如果预判成功，的确走了分支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，那么只会浪费</a:t>
            </a:r>
            <a:r>
              <a:rPr lang="en-US" altLang="zh-CN">
                <a:sym typeface="+mn-ea"/>
              </a:rPr>
              <a:t> 10% </a:t>
            </a:r>
            <a:r>
              <a:rPr lang="zh-CN" altLang="en-US">
                <a:sym typeface="+mn-ea"/>
              </a:rPr>
              <a:t>的算力；如果预判失败，最后走了分支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，那就不得不把预先执行分支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的数据全部删了，浪费</a:t>
            </a:r>
            <a:r>
              <a:rPr lang="en-US" altLang="zh-CN">
                <a:sym typeface="+mn-ea"/>
              </a:rPr>
              <a:t> 90% </a:t>
            </a:r>
            <a:r>
              <a:rPr lang="zh-CN" altLang="en-US">
                <a:sym typeface="+mn-ea"/>
              </a:rPr>
              <a:t>的算力。这就是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的</a:t>
            </a:r>
            <a:r>
              <a:rPr lang="zh-CN" altLang="en-US" b="1">
                <a:sym typeface="+mn-ea"/>
              </a:rPr>
              <a:t>分支预测</a:t>
            </a:r>
            <a:r>
              <a:rPr lang="zh-CN" altLang="en-US">
                <a:sym typeface="+mn-ea"/>
              </a:rPr>
              <a:t>，根据历史的分支记录总结经验，不断调整两个分支预执行的比例。其实就像训练神经网络一样，一直喂给他正确的数据，他就越来越自信。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随着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预判分支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成功的次数越来越多，</a:t>
            </a:r>
            <a:r>
              <a:rPr lang="en-US" altLang="zh-CN">
                <a:sym typeface="+mn-ea"/>
              </a:rPr>
              <a:t>CPU </a:t>
            </a:r>
            <a:r>
              <a:rPr lang="zh-CN" altLang="en-US">
                <a:sym typeface="+mn-ea"/>
              </a:rPr>
              <a:t>对自己的结果就越来越自信，并进一步加大预执行分支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所占的比例，从最初的</a:t>
            </a:r>
            <a:r>
              <a:rPr lang="en-US" altLang="zh-CN">
                <a:sym typeface="+mn-ea"/>
              </a:rPr>
              <a:t> 50% </a:t>
            </a:r>
            <a:r>
              <a:rPr lang="zh-CN" altLang="en-US">
                <a:sym typeface="+mn-ea"/>
              </a:rPr>
              <a:t>到</a:t>
            </a:r>
            <a:r>
              <a:rPr lang="en-US" altLang="zh-CN">
                <a:sym typeface="+mn-ea"/>
              </a:rPr>
              <a:t> 60%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90%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99% </a:t>
            </a:r>
            <a:r>
              <a:rPr lang="zh-CN" altLang="en-US">
                <a:sym typeface="+mn-ea"/>
              </a:rPr>
              <a:t>直到有一次，突然出现了一次分支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成功的案例，</a:t>
            </a:r>
            <a:r>
              <a:rPr lang="en-US" altLang="zh-CN">
                <a:sym typeface="+mn-ea"/>
              </a:rPr>
              <a:t>CPU </a:t>
            </a:r>
            <a:r>
              <a:rPr lang="zh-CN" altLang="en-US">
                <a:sym typeface="+mn-ea"/>
              </a:rPr>
              <a:t>瞬间被打脸！不得不浪费</a:t>
            </a:r>
            <a:r>
              <a:rPr lang="en-US" altLang="zh-CN">
                <a:sym typeface="+mn-ea"/>
              </a:rPr>
              <a:t> 99% </a:t>
            </a:r>
            <a:r>
              <a:rPr lang="zh-CN" altLang="en-US">
                <a:sym typeface="+mn-ea"/>
              </a:rPr>
              <a:t>已经填满</a:t>
            </a:r>
            <a:r>
              <a:rPr lang="en-US" altLang="zh-CN">
                <a:sym typeface="+mn-ea"/>
              </a:rPr>
              <a:t> A </a:t>
            </a:r>
            <a:r>
              <a:rPr lang="zh-CN" altLang="en-US">
                <a:sym typeface="+mn-ea"/>
              </a:rPr>
              <a:t>数据的流水线清空，重启整个流水线，</a:t>
            </a:r>
            <a:r>
              <a:rPr lang="zh-CN" altLang="en-US" b="1">
                <a:sym typeface="+mn-ea"/>
              </a:rPr>
              <a:t>这就是分支预测失败，他是导致</a:t>
            </a:r>
            <a:r>
              <a:rPr lang="zh-CN" altLang="en-US" b="1">
                <a:sym typeface="+mn-ea"/>
              </a:rPr>
              <a:t>分支性能低下的罪魁祸首</a:t>
            </a:r>
            <a:r>
              <a:rPr lang="zh-CN" altLang="en-US">
                <a:sym typeface="+mn-ea"/>
              </a:rPr>
              <a:t>。不过被打了一次脸的</a:t>
            </a:r>
            <a:r>
              <a:rPr lang="en-US" altLang="zh-CN">
                <a:sym typeface="+mn-ea"/>
              </a:rPr>
              <a:t> CPU </a:t>
            </a:r>
            <a:r>
              <a:rPr lang="zh-CN" altLang="en-US">
                <a:sym typeface="+mn-ea"/>
              </a:rPr>
              <a:t>还不敢相信，觉得这可能只是碰巧，下一次还是会执行分支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的吧，所以他只是把分支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的比例下调到</a:t>
            </a:r>
            <a:r>
              <a:rPr lang="en-US" altLang="zh-CN">
                <a:sym typeface="+mn-ea"/>
              </a:rPr>
              <a:t> 80%</a:t>
            </a:r>
            <a:r>
              <a:rPr lang="zh-CN" altLang="en-US">
                <a:sym typeface="+mn-ea"/>
              </a:rPr>
              <a:t>，直到第二次又被打脸，下调到最初的起点</a:t>
            </a:r>
            <a:r>
              <a:rPr lang="en-US" altLang="zh-CN">
                <a:sym typeface="+mn-ea"/>
              </a:rPr>
              <a:t> 50%……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从汇编看</a:t>
            </a:r>
            <a:r>
              <a:rPr lang="en-US" altLang="zh-CN"/>
              <a:t> if-else</a:t>
            </a:r>
            <a:endParaRPr lang="en-US" altLang="zh-CN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23390" y="2767330"/>
            <a:ext cx="3028950" cy="246697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15075" y="1825625"/>
            <a:ext cx="4513580" cy="4351655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12" idx="3"/>
          </p:cNvCxnSpPr>
          <p:nvPr/>
        </p:nvCxnSpPr>
        <p:spPr>
          <a:xfrm>
            <a:off x="11400790" y="4610100"/>
            <a:ext cx="0" cy="154559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2" idx="0"/>
          </p:cNvCxnSpPr>
          <p:nvPr/>
        </p:nvCxnSpPr>
        <p:spPr>
          <a:xfrm flipV="1">
            <a:off x="11407775" y="2314575"/>
            <a:ext cx="0" cy="16789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11400790" y="3993515"/>
            <a:ext cx="365125" cy="616585"/>
          </a:xfrm>
          <a:custGeom>
            <a:avLst/>
            <a:gdLst>
              <a:gd name="connisteX0" fmla="*/ 6985 w 365175"/>
              <a:gd name="connsiteY0" fmla="*/ 0 h 1679713"/>
              <a:gd name="connisteX1" fmla="*/ 310515 w 365175"/>
              <a:gd name="connsiteY1" fmla="*/ 296545 h 1679713"/>
              <a:gd name="connisteX2" fmla="*/ 324485 w 365175"/>
              <a:gd name="connsiteY2" fmla="*/ 1474470 h 1679713"/>
              <a:gd name="connisteX3" fmla="*/ 0 w 365175"/>
              <a:gd name="connsiteY3" fmla="*/ 1678940 h 167971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65176" h="1679713">
                <a:moveTo>
                  <a:pt x="6985" y="0"/>
                </a:moveTo>
                <a:cubicBezTo>
                  <a:pt x="67310" y="35560"/>
                  <a:pt x="247015" y="1905"/>
                  <a:pt x="310515" y="296545"/>
                </a:cubicBezTo>
                <a:cubicBezTo>
                  <a:pt x="374015" y="591185"/>
                  <a:pt x="386715" y="1198245"/>
                  <a:pt x="324485" y="1474470"/>
                </a:cubicBezTo>
                <a:cubicBezTo>
                  <a:pt x="262255" y="1750695"/>
                  <a:pt x="65405" y="1661795"/>
                  <a:pt x="0" y="167894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5" idx="3"/>
          </p:cNvCxnSpPr>
          <p:nvPr/>
        </p:nvCxnSpPr>
        <p:spPr>
          <a:xfrm>
            <a:off x="10949305" y="5384165"/>
            <a:ext cx="0" cy="7854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5" idx="0"/>
          </p:cNvCxnSpPr>
          <p:nvPr/>
        </p:nvCxnSpPr>
        <p:spPr>
          <a:xfrm flipV="1">
            <a:off x="10956290" y="2314575"/>
            <a:ext cx="0" cy="248348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10949305" y="4798060"/>
            <a:ext cx="365125" cy="586105"/>
          </a:xfrm>
          <a:custGeom>
            <a:avLst/>
            <a:gdLst>
              <a:gd name="connisteX0" fmla="*/ 6985 w 365175"/>
              <a:gd name="connsiteY0" fmla="*/ 0 h 1679713"/>
              <a:gd name="connisteX1" fmla="*/ 310515 w 365175"/>
              <a:gd name="connsiteY1" fmla="*/ 296545 h 1679713"/>
              <a:gd name="connisteX2" fmla="*/ 324485 w 365175"/>
              <a:gd name="connsiteY2" fmla="*/ 1474470 h 1679713"/>
              <a:gd name="connisteX3" fmla="*/ 0 w 365175"/>
              <a:gd name="connsiteY3" fmla="*/ 1678940 h 167971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65176" h="1679713">
                <a:moveTo>
                  <a:pt x="6985" y="0"/>
                </a:moveTo>
                <a:cubicBezTo>
                  <a:pt x="67310" y="35560"/>
                  <a:pt x="247015" y="1905"/>
                  <a:pt x="310515" y="296545"/>
                </a:cubicBezTo>
                <a:cubicBezTo>
                  <a:pt x="374015" y="591185"/>
                  <a:pt x="386715" y="1198245"/>
                  <a:pt x="324485" y="1474470"/>
                </a:cubicBezTo>
                <a:cubicBezTo>
                  <a:pt x="262255" y="1750695"/>
                  <a:pt x="65405" y="1661795"/>
                  <a:pt x="0" y="1678940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0"/>
            <a:ext cx="5410200" cy="352425"/>
          </a:xfrm>
          <a:prstGeom prst="rect">
            <a:avLst/>
          </a:prstGeom>
        </p:spPr>
      </p:pic>
      <p:sp>
        <p:nvSpPr>
          <p:cNvPr id="17" name="Text Box 16"/>
          <p:cNvSpPr txBox="1"/>
          <p:nvPr/>
        </p:nvSpPr>
        <p:spPr>
          <a:xfrm>
            <a:off x="344805" y="5858510"/>
            <a:ext cx="5948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jle .L2</a:t>
            </a:r>
            <a:r>
              <a:rPr lang="zh-CN" altLang="en-US"/>
              <a:t>：如果上一次</a:t>
            </a:r>
            <a:r>
              <a:rPr lang="en-US" altLang="zh-CN"/>
              <a:t>cmp</a:t>
            </a:r>
            <a:r>
              <a:rPr lang="zh-CN" altLang="en-US"/>
              <a:t>的结果为小于等于，则跳转到</a:t>
            </a:r>
            <a:r>
              <a:rPr lang="en-US" altLang="zh-CN"/>
              <a:t> .L2</a:t>
            </a:r>
            <a:endParaRPr lang="zh-CN" altLang="en-US"/>
          </a:p>
          <a:p>
            <a:r>
              <a:rPr lang="en-US" altLang="zh-CN"/>
              <a:t>jmp .L3</a:t>
            </a:r>
            <a:r>
              <a:rPr lang="zh-CN" altLang="en-US"/>
              <a:t>：无条件跳转到</a:t>
            </a:r>
            <a:r>
              <a:rPr lang="en-US" altLang="zh-CN"/>
              <a:t> .L3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经典案例：排序影响性能（均采用</a:t>
            </a:r>
            <a:r>
              <a:rPr lang="en-US" altLang="zh-CN"/>
              <a:t> gcc -O3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422390" y="1825625"/>
            <a:ext cx="4299585" cy="435165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22350" y="1825625"/>
            <a:ext cx="4431030" cy="43516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485" y="6264275"/>
            <a:ext cx="2524125" cy="390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4725" y="6264275"/>
            <a:ext cx="2495550" cy="333375"/>
          </a:xfrm>
          <a:prstGeom prst="rect">
            <a:avLst/>
          </a:prstGeom>
        </p:spPr>
      </p:pic>
      <p:sp>
        <p:nvSpPr>
          <p:cNvPr id="12" name="Text Box 11"/>
          <p:cNvSpPr txBox="1"/>
          <p:nvPr/>
        </p:nvSpPr>
        <p:spPr>
          <a:xfrm>
            <a:off x="2558415" y="1457325"/>
            <a:ext cx="1357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分支</a:t>
            </a:r>
            <a:r>
              <a:rPr lang="en-US" altLang="zh-CN"/>
              <a:t> + </a:t>
            </a:r>
            <a:r>
              <a:rPr lang="zh-CN" altLang="en-US"/>
              <a:t>乱序</a:t>
            </a:r>
            <a:endParaRPr lang="zh-CN" altLang="en-US"/>
          </a:p>
        </p:txBody>
      </p:sp>
      <p:sp>
        <p:nvSpPr>
          <p:cNvPr id="13" name="Text Box 12"/>
          <p:cNvSpPr txBox="1"/>
          <p:nvPr/>
        </p:nvSpPr>
        <p:spPr>
          <a:xfrm>
            <a:off x="7893685" y="1457325"/>
            <a:ext cx="1357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分支</a:t>
            </a:r>
            <a:r>
              <a:rPr lang="en-US" altLang="zh-CN"/>
              <a:t> + </a:t>
            </a:r>
            <a:r>
              <a:rPr lang="zh-CN" altLang="en-US"/>
              <a:t>有</a:t>
            </a:r>
            <a:r>
              <a:rPr lang="zh-CN" altLang="en-US"/>
              <a:t>序</a:t>
            </a:r>
            <a:endParaRPr lang="zh-CN" altLang="en-US"/>
          </a:p>
        </p:txBody>
      </p:sp>
      <p:cxnSp>
        <p:nvCxnSpPr>
          <p:cNvPr id="2" name="Straight Connector 1"/>
          <p:cNvCxnSpPr/>
          <p:nvPr/>
        </p:nvCxnSpPr>
        <p:spPr>
          <a:xfrm>
            <a:off x="6779895" y="5090160"/>
            <a:ext cx="210947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归纳得出</a:t>
            </a:r>
            <a:r>
              <a:rPr lang="en-US" altLang="zh-CN"/>
              <a:t> if-else </a:t>
            </a:r>
            <a:r>
              <a:rPr lang="zh-CN" altLang="en-US"/>
              <a:t>转换成汇编后的固定格式</a:t>
            </a:r>
            <a:endParaRPr lang="zh-CN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/>
              <a:t>if (</a:t>
            </a:r>
            <a:r>
              <a:rPr lang="zh-CN" altLang="en-US">
                <a:solidFill>
                  <a:srgbClr val="7030A0"/>
                </a:solidFill>
              </a:rPr>
              <a:t>条件</a:t>
            </a:r>
            <a:r>
              <a:rPr lang="en-US" altLang="zh-CN"/>
              <a:t> </a:t>
            </a:r>
            <a:r>
              <a:rPr lang="en-US" altLang="zh-CN">
                <a:solidFill>
                  <a:srgbClr val="C00000"/>
                </a:solidFill>
              </a:rPr>
              <a:t>&gt;</a:t>
            </a:r>
            <a:r>
              <a:rPr lang="en-US" altLang="zh-CN"/>
              <a:t> </a:t>
            </a:r>
            <a:r>
              <a:rPr lang="en-US" altLang="zh-CN">
                <a:solidFill>
                  <a:srgbClr val="7030A0"/>
                </a:solidFill>
              </a:rPr>
              <a:t>0</a:t>
            </a:r>
            <a:r>
              <a:rPr lang="en-US" altLang="zh-CN"/>
              <a:t>) {    // </a:t>
            </a:r>
            <a:r>
              <a:rPr lang="zh-CN" altLang="en-US"/>
              <a:t>大于才执行</a:t>
            </a:r>
            <a:r>
              <a:rPr lang="en-US" altLang="zh-CN"/>
              <a:t>A</a:t>
            </a:r>
            <a:r>
              <a:rPr lang="zh-CN" altLang="en-US"/>
              <a:t>，否则</a:t>
            </a:r>
            <a:r>
              <a:rPr lang="en-US" altLang="zh-CN"/>
              <a:t>B</a:t>
            </a:r>
            <a:endParaRPr lang="en-US" altLang="zh-CN"/>
          </a:p>
          <a:p>
            <a:r>
              <a:rPr lang="en-US" altLang="zh-CN"/>
              <a:t>  </a:t>
            </a:r>
            <a:r>
              <a:rPr lang="zh-CN" altLang="en-US">
                <a:solidFill>
                  <a:srgbClr val="00B050"/>
                </a:solidFill>
              </a:rPr>
              <a:t>分支</a:t>
            </a:r>
            <a:r>
              <a:rPr lang="en-US" altLang="zh-CN">
                <a:solidFill>
                  <a:srgbClr val="00B050"/>
                </a:solidFill>
              </a:rPr>
              <a:t>A;</a:t>
            </a:r>
            <a:endParaRPr lang="zh-CN" altLang="en-US"/>
          </a:p>
          <a:p>
            <a:r>
              <a:rPr lang="en-US" altLang="zh-CN"/>
              <a:t>} </a:t>
            </a:r>
            <a:r>
              <a:rPr lang="en-US" altLang="zh-CN">
                <a:solidFill>
                  <a:srgbClr val="002060"/>
                </a:solidFill>
              </a:rPr>
              <a:t>else </a:t>
            </a:r>
            <a:r>
              <a:rPr lang="en-US" altLang="zh-CN"/>
              <a:t>{</a:t>
            </a:r>
            <a:endParaRPr lang="en-US" altLang="zh-CN"/>
          </a:p>
          <a:p>
            <a:r>
              <a:rPr lang="en-US" altLang="zh-CN"/>
              <a:t>  </a:t>
            </a:r>
            <a:r>
              <a:rPr lang="zh-CN" altLang="en-US">
                <a:solidFill>
                  <a:srgbClr val="0070C0"/>
                </a:solidFill>
              </a:rPr>
              <a:t>分支</a:t>
            </a:r>
            <a:r>
              <a:rPr lang="en-US" altLang="zh-CN">
                <a:solidFill>
                  <a:srgbClr val="0070C0"/>
                </a:solidFill>
              </a:rPr>
              <a:t>B;</a:t>
            </a:r>
            <a:endParaRPr lang="en-US" altLang="zh-CN"/>
          </a:p>
          <a:p>
            <a:r>
              <a:rPr lang="en-US" altLang="zh-CN"/>
              <a:t>}</a:t>
            </a:r>
            <a:endParaRPr lang="en-US" altLang="zh-CN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en-US">
                <a:sym typeface="+mn-ea"/>
              </a:rPr>
              <a:t>cmp </a:t>
            </a:r>
            <a:r>
              <a:rPr lang="zh-CN" altLang="en-US">
                <a:solidFill>
                  <a:srgbClr val="7030A0"/>
                </a:solidFill>
                <a:sym typeface="+mn-ea"/>
              </a:rPr>
              <a:t>条件</a:t>
            </a:r>
            <a:r>
              <a:rPr lang="en-US">
                <a:sym typeface="+mn-ea"/>
              </a:rPr>
              <a:t>, </a:t>
            </a:r>
            <a:r>
              <a:rPr lang="en-US">
                <a:solidFill>
                  <a:srgbClr val="7030A0"/>
                </a:solidFill>
                <a:sym typeface="+mn-ea"/>
              </a:rPr>
              <a:t>0</a:t>
            </a:r>
            <a:endParaRPr lang="en-US">
              <a:sym typeface="+mn-ea"/>
            </a:endParaRPr>
          </a:p>
          <a:p>
            <a:r>
              <a:rPr lang="en-US">
                <a:solidFill>
                  <a:srgbClr val="C00000"/>
                </a:solidFill>
                <a:sym typeface="+mn-ea"/>
              </a:rPr>
              <a:t>jle</a:t>
            </a:r>
            <a:r>
              <a:rPr lang="en-US">
                <a:sym typeface="+mn-ea"/>
              </a:rPr>
              <a:t> .L2   // </a:t>
            </a:r>
            <a:r>
              <a:rPr lang="zh-CN" altLang="en-US">
                <a:sym typeface="+mn-ea"/>
              </a:rPr>
              <a:t>小于等于才跳到</a:t>
            </a:r>
            <a:r>
              <a:rPr lang="en-US" altLang="zh-CN">
                <a:sym typeface="+mn-ea"/>
              </a:rPr>
              <a:t>B</a:t>
            </a:r>
            <a:r>
              <a:rPr lang="zh-CN" altLang="en-US">
                <a:sym typeface="+mn-ea"/>
              </a:rPr>
              <a:t>（反转了逻辑）</a:t>
            </a:r>
            <a:endParaRPr lang="en-US">
              <a:sym typeface="+mn-ea"/>
            </a:endParaRPr>
          </a:p>
          <a:p>
            <a:r>
              <a:rPr lang="zh-CN" altLang="en-US">
                <a:solidFill>
                  <a:srgbClr val="00B050"/>
                </a:solidFill>
                <a:sym typeface="+mn-ea"/>
              </a:rPr>
              <a:t>分支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A</a:t>
            </a:r>
            <a:endParaRPr lang="en-US" altLang="zh-CN">
              <a:solidFill>
                <a:srgbClr val="00B050"/>
              </a:solidFill>
              <a:sym typeface="+mn-ea"/>
            </a:endParaRPr>
          </a:p>
          <a:p>
            <a:r>
              <a:rPr lang="en-US">
                <a:solidFill>
                  <a:srgbClr val="002060"/>
                </a:solidFill>
                <a:sym typeface="+mn-ea"/>
              </a:rPr>
              <a:t>jmp</a:t>
            </a:r>
            <a:r>
              <a:rPr lang="en-US">
                <a:sym typeface="+mn-ea"/>
              </a:rPr>
              <a:t> .L3  // </a:t>
            </a:r>
            <a:r>
              <a:rPr lang="zh-CN" altLang="en-US">
                <a:sym typeface="+mn-ea"/>
              </a:rPr>
              <a:t>执行完</a:t>
            </a:r>
            <a:r>
              <a:rPr lang="en-US" altLang="zh-CN">
                <a:sym typeface="+mn-ea"/>
              </a:rPr>
              <a:t>A</a:t>
            </a:r>
            <a:r>
              <a:rPr lang="zh-CN" altLang="en-US">
                <a:sym typeface="+mn-ea"/>
              </a:rPr>
              <a:t>必不再执行</a:t>
            </a:r>
            <a:r>
              <a:rPr lang="en-US" altLang="zh-CN">
                <a:sym typeface="+mn-ea"/>
              </a:rPr>
              <a:t>B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.L2:</a:t>
            </a:r>
            <a:endParaRPr lang="en-US">
              <a:sym typeface="+mn-ea"/>
            </a:endParaRPr>
          </a:p>
          <a:p>
            <a:r>
              <a:rPr lang="zh-CN" altLang="en-US">
                <a:solidFill>
                  <a:srgbClr val="0070C0"/>
                </a:solidFill>
                <a:sym typeface="+mn-ea"/>
              </a:rPr>
              <a:t>分支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B</a:t>
            </a:r>
            <a:endParaRPr lang="en-US" altLang="zh-CN">
              <a:solidFill>
                <a:srgbClr val="0070C0"/>
              </a:solidFill>
              <a:sym typeface="+mn-ea"/>
            </a:endParaRPr>
          </a:p>
          <a:p>
            <a:r>
              <a:rPr lang="en-US" altLang="zh-CN">
                <a:sym typeface="+mn-ea"/>
              </a:rPr>
              <a:t>.L3: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/>
              <a:t>编译器是如何优化</a:t>
            </a:r>
            <a:r>
              <a:rPr lang="en-US" altLang="zh-CN"/>
              <a:t> if-else </a:t>
            </a:r>
            <a:r>
              <a:rPr lang="zh-CN" altLang="en-US"/>
              <a:t>的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23390" y="2767330"/>
            <a:ext cx="3028950" cy="2466975"/>
          </a:xfrm>
          <a:prstGeom prst="rect">
            <a:avLst/>
          </a:prstGeom>
        </p:spPr>
      </p:pic>
      <p:sp>
        <p:nvSpPr>
          <p:cNvPr id="17" name="Text Box 16"/>
          <p:cNvSpPr txBox="1"/>
          <p:nvPr/>
        </p:nvSpPr>
        <p:spPr>
          <a:xfrm>
            <a:off x="873760" y="5639435"/>
            <a:ext cx="72567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>
                <a:sym typeface="+mn-ea"/>
              </a:rPr>
              <a:t>xor eax, eax</a:t>
            </a:r>
            <a:r>
              <a:rPr lang="zh-CN" altLang="en-US">
                <a:sym typeface="+mn-ea"/>
              </a:rPr>
              <a:t>：相当于</a:t>
            </a:r>
            <a:r>
              <a:rPr lang="en-US" altLang="zh-CN">
                <a:sym typeface="+mn-ea"/>
              </a:rPr>
              <a:t> mov eax, 0 </a:t>
            </a:r>
            <a:r>
              <a:rPr lang="zh-CN" altLang="en-US">
                <a:sym typeface="+mn-ea"/>
              </a:rPr>
              <a:t>更高效的写法</a:t>
            </a:r>
            <a:endParaRPr lang="en-US"/>
          </a:p>
          <a:p>
            <a:pPr algn="l"/>
            <a:r>
              <a:rPr lang="en-US"/>
              <a:t>test edi, edi</a:t>
            </a:r>
            <a:r>
              <a:rPr lang="zh-CN" altLang="en-US"/>
              <a:t>：相当于</a:t>
            </a:r>
            <a:r>
              <a:rPr lang="en-US" altLang="zh-CN"/>
              <a:t> cmp edi, 0 </a:t>
            </a:r>
            <a:r>
              <a:rPr lang="zh-CN" altLang="en-US"/>
              <a:t>更高效的写法</a:t>
            </a:r>
            <a:endParaRPr lang="en-US"/>
          </a:p>
          <a:p>
            <a:pPr algn="l"/>
            <a:r>
              <a:rPr lang="en-US"/>
              <a:t>setle al</a:t>
            </a:r>
            <a:r>
              <a:rPr lang="zh-CN" altLang="en-US"/>
              <a:t>：如果上一次</a:t>
            </a:r>
            <a:r>
              <a:rPr lang="en-US" altLang="zh-CN"/>
              <a:t>cmp</a:t>
            </a:r>
            <a:r>
              <a:rPr lang="zh-CN" altLang="en-US"/>
              <a:t>的结果为小于等于，则把</a:t>
            </a:r>
            <a:r>
              <a:rPr lang="en-US" altLang="zh-CN"/>
              <a:t>al</a:t>
            </a:r>
            <a:r>
              <a:rPr lang="zh-CN" altLang="en-US"/>
              <a:t>设为</a:t>
            </a:r>
            <a:r>
              <a:rPr lang="en-US" altLang="zh-CN"/>
              <a:t>1</a:t>
            </a:r>
            <a:r>
              <a:rPr lang="zh-CN" altLang="en-US"/>
              <a:t>，否则设为</a:t>
            </a:r>
            <a:r>
              <a:rPr lang="en-US" altLang="zh-CN"/>
              <a:t>0</a:t>
            </a:r>
            <a:endParaRPr lang="en-US" altLang="zh-CN"/>
          </a:p>
          <a:p>
            <a:pPr algn="l"/>
            <a:r>
              <a:rPr lang="en-US" altLang="zh-CN"/>
              <a:t>add eax, 1</a:t>
            </a:r>
            <a:r>
              <a:rPr lang="zh-CN" altLang="en-US"/>
              <a:t>：给</a:t>
            </a:r>
            <a:r>
              <a:rPr lang="en-US" altLang="zh-CN"/>
              <a:t>eax</a:t>
            </a:r>
            <a:r>
              <a:rPr lang="zh-CN" altLang="en-US"/>
              <a:t>加</a:t>
            </a:r>
            <a:r>
              <a:rPr lang="en-US" altLang="zh-CN"/>
              <a:t>1</a:t>
            </a:r>
            <a:r>
              <a:rPr lang="zh-CN" altLang="en-US"/>
              <a:t>，也就是</a:t>
            </a:r>
            <a:r>
              <a:rPr lang="en-US" altLang="zh-CN"/>
              <a:t> eax=eax+1 </a:t>
            </a:r>
            <a:r>
              <a:rPr lang="zh-CN" altLang="en-US"/>
              <a:t>的意思</a:t>
            </a:r>
            <a:endParaRPr lang="zh-CN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0" y="0"/>
            <a:ext cx="5803900" cy="31623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19595" y="2791460"/>
            <a:ext cx="3305175" cy="241935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7605395" y="4476115"/>
            <a:ext cx="156591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归纳得出编译器对</a:t>
            </a:r>
            <a:r>
              <a:rPr lang="en-US" altLang="zh-CN">
                <a:sym typeface="+mn-ea"/>
              </a:rPr>
              <a:t> if-else </a:t>
            </a:r>
            <a:r>
              <a:rPr lang="zh-CN" altLang="en-US">
                <a:sym typeface="+mn-ea"/>
              </a:rPr>
              <a:t>的优化策略</a:t>
            </a:r>
            <a:endParaRPr lang="zh-CN" altLang="en-US"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>
                <a:sym typeface="+mn-ea"/>
              </a:rPr>
              <a:t>if (</a:t>
            </a:r>
            <a:r>
              <a:rPr lang="zh-CN" altLang="en-US">
                <a:solidFill>
                  <a:srgbClr val="7030A0"/>
                </a:solidFill>
                <a:sym typeface="+mn-ea"/>
              </a:rPr>
              <a:t>条件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rgbClr val="C00000"/>
                </a:solidFill>
                <a:sym typeface="+mn-ea"/>
              </a:rPr>
              <a:t>&gt;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rgbClr val="7030A0"/>
                </a:solidFill>
                <a:sym typeface="+mn-ea"/>
              </a:rPr>
              <a:t>0</a:t>
            </a:r>
            <a:r>
              <a:rPr lang="en-US" altLang="zh-CN">
                <a:sym typeface="+mn-ea"/>
              </a:rPr>
              <a:t>) {   // </a:t>
            </a:r>
            <a:r>
              <a:rPr lang="en-US" altLang="zh-CN" b="1">
                <a:sym typeface="+mn-ea"/>
              </a:rPr>
              <a:t>jle</a:t>
            </a:r>
            <a:endParaRPr lang="en-US" altLang="zh-CN"/>
          </a:p>
          <a:p>
            <a:r>
              <a:rPr lang="en-US" altLang="zh-CN">
                <a:sym typeface="+mn-ea"/>
              </a:rPr>
              <a:t>  return </a:t>
            </a:r>
            <a:r>
              <a:rPr lang="en-US">
                <a:solidFill>
                  <a:srgbClr val="00B050"/>
                </a:solidFill>
                <a:sym typeface="+mn-ea"/>
              </a:rPr>
              <a:t>1</a:t>
            </a:r>
            <a:r>
              <a:rPr lang="en-US" altLang="zh-CN">
                <a:solidFill>
                  <a:srgbClr val="00B050"/>
                </a:solidFill>
                <a:sym typeface="+mn-ea"/>
              </a:rPr>
              <a:t>;</a:t>
            </a:r>
            <a:endParaRPr lang="zh-CN" altLang="en-US"/>
          </a:p>
          <a:p>
            <a:r>
              <a:rPr lang="en-US" altLang="zh-CN">
                <a:sym typeface="+mn-ea"/>
              </a:rPr>
              <a:t>} </a:t>
            </a:r>
            <a:r>
              <a:rPr lang="en-US" altLang="zh-CN">
                <a:solidFill>
                  <a:srgbClr val="002060"/>
                </a:solidFill>
                <a:sym typeface="+mn-ea"/>
              </a:rPr>
              <a:t>else </a:t>
            </a:r>
            <a:r>
              <a:rPr lang="en-US" altLang="zh-CN">
                <a:sym typeface="+mn-ea"/>
              </a:rPr>
              <a:t>{            // jmp</a:t>
            </a:r>
            <a:endParaRPr lang="en-US" altLang="zh-CN"/>
          </a:p>
          <a:p>
            <a:r>
              <a:rPr lang="en-US" altLang="zh-CN">
                <a:sym typeface="+mn-ea"/>
              </a:rPr>
              <a:t>  return </a:t>
            </a:r>
            <a:r>
              <a:rPr lang="en-US">
                <a:solidFill>
                  <a:srgbClr val="0070C0"/>
                </a:solidFill>
                <a:sym typeface="+mn-ea"/>
              </a:rPr>
              <a:t>2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;</a:t>
            </a:r>
            <a:endParaRPr lang="en-US" altLang="zh-CN"/>
          </a:p>
          <a:p>
            <a:r>
              <a:rPr lang="en-US" altLang="zh-CN">
                <a:sym typeface="+mn-ea"/>
              </a:rPr>
              <a:t>}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en-US" altLang="zh-CN">
                <a:sym typeface="+mn-ea"/>
              </a:rPr>
              <a:t>return </a:t>
            </a:r>
            <a:r>
              <a:rPr lang="en-US" altLang="zh-CN" b="1">
                <a:sym typeface="+mn-ea"/>
              </a:rPr>
              <a:t>!</a:t>
            </a:r>
            <a:r>
              <a:rPr lang="en-US" altLang="zh-CN">
                <a:sym typeface="+mn-ea"/>
              </a:rPr>
              <a:t>(</a:t>
            </a:r>
            <a:r>
              <a:rPr lang="zh-CN" altLang="en-US">
                <a:solidFill>
                  <a:srgbClr val="7030A0"/>
                </a:solidFill>
                <a:sym typeface="+mn-ea"/>
              </a:rPr>
              <a:t>条件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rgbClr val="C00000"/>
                </a:solidFill>
                <a:sym typeface="+mn-ea"/>
              </a:rPr>
              <a:t>&gt;</a:t>
            </a:r>
            <a:r>
              <a:rPr lang="en-US" altLang="zh-CN">
                <a:sym typeface="+mn-ea"/>
              </a:rPr>
              <a:t> </a:t>
            </a:r>
            <a:r>
              <a:rPr lang="en-US" altLang="zh-CN">
                <a:solidFill>
                  <a:srgbClr val="7030A0"/>
                </a:solidFill>
                <a:sym typeface="+mn-ea"/>
              </a:rPr>
              <a:t>0</a:t>
            </a:r>
            <a:r>
              <a:rPr lang="en-US" altLang="zh-CN">
                <a:sym typeface="+mn-ea"/>
              </a:rPr>
              <a:t>) + 1;    // </a:t>
            </a:r>
            <a:r>
              <a:rPr lang="en-US" altLang="zh-CN" b="1">
                <a:sym typeface="+mn-ea"/>
              </a:rPr>
              <a:t>setle</a:t>
            </a:r>
            <a:endParaRPr lang="en-US" altLang="zh-CN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既然</a:t>
            </a:r>
            <a:r>
              <a:rPr lang="en-US" altLang="zh-CN"/>
              <a:t> if-else </a:t>
            </a:r>
            <a:r>
              <a:rPr lang="zh-CN" altLang="en-US"/>
              <a:t>分支会导致分支预测的额外开销，那我想办法不用分支不就行了？</a:t>
            </a:r>
            <a:endParaRPr lang="zh-CN" altLang="en-US"/>
          </a:p>
          <a:p>
            <a:r>
              <a:rPr lang="zh-CN" altLang="en-US"/>
              <a:t>这就是，无分支优化。</a:t>
            </a:r>
            <a:endParaRPr lang="zh-CN" altLang="en-US"/>
          </a:p>
          <a:p>
            <a:r>
              <a:rPr lang="en-US" altLang="zh-CN"/>
              <a:t>setle </a:t>
            </a:r>
            <a:r>
              <a:rPr lang="zh-CN" altLang="en-US"/>
              <a:t>指令是单独一条指令，不需要跳转。比起需要跳转的</a:t>
            </a:r>
            <a:r>
              <a:rPr lang="en-US" altLang="zh-CN"/>
              <a:t> jle </a:t>
            </a:r>
            <a:r>
              <a:rPr lang="zh-CN" altLang="en-US"/>
              <a:t>指令，他避免了</a:t>
            </a:r>
            <a:r>
              <a:rPr lang="en-US" altLang="zh-CN"/>
              <a:t> CPU </a:t>
            </a:r>
            <a:r>
              <a:rPr lang="zh-CN" altLang="en-US"/>
              <a:t>预测分支和预测失败带来的额外开销。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条件跳转指令</a:t>
            </a:r>
            <a:r>
              <a:rPr lang="en-US" altLang="zh-CN"/>
              <a:t> vs </a:t>
            </a:r>
            <a:r>
              <a:rPr lang="zh-CN" altLang="en-US"/>
              <a:t>无分支指令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x86 </a:t>
            </a:r>
            <a:r>
              <a:rPr lang="zh-CN" altLang="en-US">
                <a:sym typeface="+mn-ea"/>
              </a:rPr>
              <a:t>指令集架构中，条件跳转指令有</a:t>
            </a:r>
            <a:r>
              <a:rPr lang="en-US" altLang="zh-CN">
                <a:sym typeface="+mn-ea"/>
              </a:rPr>
              <a:t> j </a:t>
            </a:r>
            <a:r>
              <a:rPr lang="zh-CN" altLang="en-US">
                <a:sym typeface="+mn-ea"/>
              </a:rPr>
              <a:t>开头的一系列，无分支指令有</a:t>
            </a:r>
            <a:r>
              <a:rPr lang="en-US" altLang="zh-CN">
                <a:sym typeface="+mn-ea"/>
              </a:rPr>
              <a:t> set </a:t>
            </a:r>
            <a:r>
              <a:rPr lang="zh-CN" altLang="en-US">
                <a:sym typeface="+mn-ea"/>
              </a:rPr>
              <a:t>系列和</a:t>
            </a:r>
            <a:r>
              <a:rPr lang="en-US" altLang="zh-CN">
                <a:sym typeface="+mn-ea"/>
              </a:rPr>
              <a:t> cmov </a:t>
            </a:r>
            <a:r>
              <a:rPr lang="zh-CN" altLang="en-US">
                <a:sym typeface="+mn-ea"/>
              </a:rPr>
              <a:t>系列。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jle .L1 </a:t>
            </a:r>
            <a:r>
              <a:rPr lang="zh-CN" altLang="en-US">
                <a:sym typeface="+mn-ea"/>
              </a:rPr>
              <a:t>上一次比较结果为小于等于时，程序跳转到</a:t>
            </a:r>
            <a:r>
              <a:rPr lang="en-US" altLang="zh-CN">
                <a:sym typeface="+mn-ea"/>
              </a:rPr>
              <a:t> .L1 </a:t>
            </a:r>
            <a:r>
              <a:rPr lang="zh-CN" altLang="en-US">
                <a:sym typeface="+mn-ea"/>
              </a:rPr>
              <a:t>处，否则不跳转继续往下执行。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setle al </a:t>
            </a:r>
            <a:r>
              <a:rPr lang="zh-CN" altLang="en-US">
                <a:sym typeface="+mn-ea"/>
              </a:rPr>
              <a:t>上一次</a:t>
            </a:r>
            <a:r>
              <a:rPr lang="zh-CN" altLang="en-US">
                <a:sym typeface="+mn-ea"/>
              </a:rPr>
              <a:t>比较</a:t>
            </a:r>
            <a:r>
              <a:rPr lang="zh-CN" altLang="en-US">
                <a:sym typeface="+mn-ea"/>
              </a:rPr>
              <a:t>结果为小于等于时，</a:t>
            </a:r>
            <a:r>
              <a:rPr lang="zh-CN" altLang="en-US" b="1">
                <a:sym typeface="+mn-ea"/>
              </a:rPr>
              <a:t>把</a:t>
            </a:r>
            <a:r>
              <a:rPr lang="en-US" altLang="zh-CN" b="1">
                <a:sym typeface="+mn-ea"/>
              </a:rPr>
              <a:t> al </a:t>
            </a:r>
            <a:r>
              <a:rPr lang="zh-CN" altLang="en-US" b="1">
                <a:sym typeface="+mn-ea"/>
              </a:rPr>
              <a:t>设为</a:t>
            </a:r>
            <a:r>
              <a:rPr lang="en-US" altLang="zh-CN" b="1">
                <a:sym typeface="+mn-ea"/>
              </a:rPr>
              <a:t> 1</a:t>
            </a:r>
            <a:r>
              <a:rPr lang="zh-CN" altLang="en-US" b="1">
                <a:sym typeface="+mn-ea"/>
              </a:rPr>
              <a:t>，否则设为</a:t>
            </a:r>
            <a:r>
              <a:rPr lang="en-US" altLang="zh-CN" b="1">
                <a:sym typeface="+mn-ea"/>
              </a:rPr>
              <a:t> 0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cmovle eax, edi </a:t>
            </a:r>
            <a:r>
              <a:rPr lang="zh-CN" altLang="en-US">
                <a:sym typeface="+mn-ea"/>
              </a:rPr>
              <a:t>上一次比较结果为小于等于时，</a:t>
            </a:r>
            <a:r>
              <a:rPr lang="zh-CN" altLang="en-US" b="1">
                <a:sym typeface="+mn-ea"/>
              </a:rPr>
              <a:t>把</a:t>
            </a:r>
            <a:r>
              <a:rPr lang="en-US" altLang="zh-CN" b="1">
                <a:sym typeface="+mn-ea"/>
              </a:rPr>
              <a:t> eax </a:t>
            </a:r>
            <a:r>
              <a:rPr lang="zh-CN" altLang="en-US" b="1">
                <a:sym typeface="+mn-ea"/>
              </a:rPr>
              <a:t>设为</a:t>
            </a:r>
            <a:r>
              <a:rPr lang="en-US" altLang="zh-CN" b="1">
                <a:sym typeface="+mn-ea"/>
              </a:rPr>
              <a:t> edi </a:t>
            </a:r>
            <a:r>
              <a:rPr lang="zh-CN" altLang="en-US" b="1">
                <a:sym typeface="+mn-ea"/>
              </a:rPr>
              <a:t>的值，否则</a:t>
            </a:r>
            <a:r>
              <a:rPr lang="en-US" altLang="zh-CN" b="1">
                <a:sym typeface="+mn-ea"/>
              </a:rPr>
              <a:t> eax </a:t>
            </a:r>
            <a:r>
              <a:rPr lang="zh-CN" altLang="en-US" b="1">
                <a:sym typeface="+mn-ea"/>
              </a:rPr>
              <a:t>保持不变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/>
              <a:t>因为不用破坏流水线，不需要分支预测，无分支指令往往更加高效，</a:t>
            </a:r>
            <a:r>
              <a:rPr lang="en-US" altLang="zh-CN"/>
              <a:t>CPU </a:t>
            </a:r>
            <a:r>
              <a:rPr lang="zh-CN" altLang="en-US"/>
              <a:t>执行效率更高。</a:t>
            </a:r>
            <a:endParaRPr lang="zh-CN" altLang="en-US"/>
          </a:p>
          <a:p>
            <a:r>
              <a:rPr lang="en-US" altLang="zh-CN">
                <a:sym typeface="+mn-ea"/>
              </a:rPr>
              <a:t>j </a:t>
            </a:r>
            <a:r>
              <a:rPr lang="zh-CN" altLang="en-US">
                <a:sym typeface="+mn-ea"/>
              </a:rPr>
              <a:t>系列指令有</a:t>
            </a:r>
            <a:r>
              <a:rPr lang="en-US" altLang="zh-CN">
                <a:sym typeface="+mn-ea"/>
              </a:rPr>
              <a:t> jle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jge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jl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je </a:t>
            </a:r>
            <a:r>
              <a:rPr lang="zh-CN" altLang="en-US">
                <a:sym typeface="+mn-ea"/>
              </a:rPr>
              <a:t>等等。</a:t>
            </a:r>
            <a:r>
              <a:rPr lang="en-US" altLang="zh-CN">
                <a:sym typeface="+mn-ea"/>
              </a:rPr>
              <a:t>set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系列指令有</a:t>
            </a:r>
            <a:r>
              <a:rPr lang="en-US" altLang="zh-CN">
                <a:sym typeface="+mn-ea"/>
              </a:rPr>
              <a:t> setle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setge</a:t>
            </a:r>
            <a:r>
              <a:rPr lang="zh-CN" altLang="en-US">
                <a:sym typeface="+mn-ea"/>
              </a:rPr>
              <a:t>，</a:t>
            </a:r>
            <a:r>
              <a:rPr lang="en-US" altLang="zh-CN">
                <a:sym typeface="+mn-ea"/>
              </a:rPr>
              <a:t>set</a:t>
            </a:r>
            <a:r>
              <a:rPr lang="en-US" altLang="zh-CN">
                <a:sym typeface="+mn-ea"/>
              </a:rPr>
              <a:t>l </a:t>
            </a:r>
            <a:r>
              <a:rPr lang="zh-CN" altLang="en-US">
                <a:sym typeface="+mn-ea"/>
              </a:rPr>
              <a:t>等等。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冷知识：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32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位时代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cmov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系列曾经是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x86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的一个拓展特性（像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sse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一样），使用前需要先用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cpuid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指令检测是否支持，如果在不支持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cmov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的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CPU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上使用会产生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SIGILL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错误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。不过现在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64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位的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x86 CPU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都保证自带了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cmov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和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sse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拓展，所以不需要手动开启什么开关编译器就会自动生成利用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cmov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和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sse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指令的高效代码，这也是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  <a:sym typeface="+mn-ea"/>
              </a:rPr>
              <a:t> x86-64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  <a:sym typeface="+mn-ea"/>
              </a:rPr>
              <a:t>的优点之一。</a:t>
            </a:r>
            <a:endParaRPr lang="zh-CN" altLang="en-US">
              <a:solidFill>
                <a:schemeClr val="accent3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3905250" y="6489700"/>
            <a:ext cx="43815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https://www.felixcloutier.com/x86/cmovcc</a:t>
            </a:r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3966210" y="6121400"/>
            <a:ext cx="42595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https://www.felixcloutier.com/x86/setcc</a:t>
            </a:r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4114165" y="5753100"/>
            <a:ext cx="39636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https://www.felixcloutier.com/x86/jcc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条件后缀一览表</a:t>
            </a:r>
            <a:endParaRPr lang="zh-CN" altLang="en-US"/>
          </a:p>
        </p:txBody>
      </p:sp>
      <p:graphicFrame>
        <p:nvGraphicFramePr>
          <p:cNvPr id="4" name="Content Placeholder 3"/>
          <p:cNvGraphicFramePr/>
          <p:nvPr>
            <p:ph idx="1"/>
          </p:nvPr>
        </p:nvGraphicFramePr>
        <p:xfrm>
          <a:off x="647700" y="1853565"/>
          <a:ext cx="10514965" cy="416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0195"/>
                <a:gridCol w="3989070"/>
                <a:gridCol w="3695700"/>
              </a:tblGrid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后缀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含义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英文全称</a:t>
                      </a:r>
                      <a:endParaRPr lang="zh-CN" altLang="en-US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le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小于等于（</a:t>
                      </a:r>
                      <a:r>
                        <a:rPr lang="zh-CN" altLang="en-US" sz="1800">
                          <a:sym typeface="+mn-ea"/>
                        </a:rPr>
                        <a:t>有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less or equal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ge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大</a:t>
                      </a:r>
                      <a:r>
                        <a:rPr lang="zh-CN" altLang="en-US" sz="1800">
                          <a:sym typeface="+mn-ea"/>
                        </a:rPr>
                        <a:t>于</a:t>
                      </a:r>
                      <a:r>
                        <a:rPr lang="zh-CN" altLang="en-US" sz="1800"/>
                        <a:t>等于（</a:t>
                      </a:r>
                      <a:r>
                        <a:rPr lang="zh-CN" altLang="en-US" sz="1800">
                          <a:sym typeface="+mn-ea"/>
                        </a:rPr>
                        <a:t>有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greater or equal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l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小于（</a:t>
                      </a:r>
                      <a:r>
                        <a:rPr lang="zh-CN" altLang="en-US" sz="1800">
                          <a:sym typeface="+mn-ea"/>
                        </a:rPr>
                        <a:t>有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less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g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大</a:t>
                      </a:r>
                      <a:r>
                        <a:rPr lang="zh-CN" altLang="en-US" sz="1800">
                          <a:sym typeface="+mn-ea"/>
                        </a:rPr>
                        <a:t>于</a:t>
                      </a:r>
                      <a:r>
                        <a:rPr lang="zh-CN" altLang="en-US" sz="1800"/>
                        <a:t>（</a:t>
                      </a:r>
                      <a:r>
                        <a:rPr lang="zh-CN" altLang="en-US" sz="1800">
                          <a:sym typeface="+mn-ea"/>
                        </a:rPr>
                        <a:t>有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greater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be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小于等于（无符号）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below or equal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ae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大</a:t>
                      </a:r>
                      <a:r>
                        <a:rPr lang="zh-CN" altLang="en-US" sz="1800">
                          <a:sym typeface="+mn-ea"/>
                        </a:rPr>
                        <a:t>于</a:t>
                      </a:r>
                      <a:r>
                        <a:rPr lang="zh-CN" altLang="en-US" sz="1800"/>
                        <a:t>等于（</a:t>
                      </a:r>
                      <a:r>
                        <a:rPr lang="zh-CN" altLang="en-US" sz="1800">
                          <a:sym typeface="+mn-ea"/>
                        </a:rPr>
                        <a:t>无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above or equal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b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小于（</a:t>
                      </a:r>
                      <a:r>
                        <a:rPr lang="zh-CN" altLang="en-US" sz="1800">
                          <a:sym typeface="+mn-ea"/>
                        </a:rPr>
                        <a:t>无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below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a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大</a:t>
                      </a:r>
                      <a:r>
                        <a:rPr lang="zh-CN" altLang="en-US" sz="1800">
                          <a:sym typeface="+mn-ea"/>
                        </a:rPr>
                        <a:t>于</a:t>
                      </a:r>
                      <a:r>
                        <a:rPr lang="zh-CN" altLang="en-US" sz="1800"/>
                        <a:t>（</a:t>
                      </a:r>
                      <a:r>
                        <a:rPr lang="zh-CN" altLang="en-US" sz="1800">
                          <a:sym typeface="+mn-ea"/>
                        </a:rPr>
                        <a:t>无</a:t>
                      </a:r>
                      <a:r>
                        <a:rPr lang="zh-CN" altLang="en-US" sz="1800"/>
                        <a:t>符号）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above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e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等于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equal</a:t>
                      </a:r>
                      <a:endParaRPr lang="en-US" altLang="zh-CN" sz="1800"/>
                    </a:p>
                  </a:txBody>
                  <a:tcPr/>
                </a:tc>
              </a:tr>
              <a:tr h="378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/>
                        <a:t>ne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/>
                        <a:t>不等于</a:t>
                      </a:r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/>
                        <a:t>not equal</a:t>
                      </a:r>
                      <a:endParaRPr lang="en-US" altLang="zh-CN" sz="1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 Box 9"/>
          <p:cNvSpPr txBox="1"/>
          <p:nvPr/>
        </p:nvSpPr>
        <p:spPr>
          <a:xfrm>
            <a:off x="3900170" y="6489700"/>
            <a:ext cx="43916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/>
              <a:t>http://unixwiz.net/techtips/x86-jumps.html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手动进行无分支优化的方法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964680" y="-1270"/>
            <a:ext cx="4399915" cy="685927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72590" y="1584325"/>
            <a:ext cx="3870325" cy="461264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3936365" y="5720715"/>
            <a:ext cx="125603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612380" y="5939790"/>
            <a:ext cx="14249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34865" y="2813685"/>
            <a:ext cx="254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634865" y="3652520"/>
            <a:ext cx="254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825865" y="2954655"/>
            <a:ext cx="254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825865" y="2087245"/>
            <a:ext cx="254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无分支优化：从汇编角度分析</a:t>
            </a:r>
            <a:endParaRPr lang="en-US" altLang="zh-CN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rcRect t="60591"/>
          <a:stretch>
            <a:fillRect/>
          </a:stretch>
        </p:blipFill>
        <p:spPr>
          <a:xfrm>
            <a:off x="7028180" y="3474085"/>
            <a:ext cx="4399915" cy="2703195"/>
          </a:xfrm>
          <a:prstGeom prst="rect">
            <a:avLst/>
          </a:prstGeom>
        </p:spPr>
      </p:pic>
      <p:sp>
        <p:nvSpPr>
          <p:cNvPr id="3" name="Content Placeholder 2"/>
          <p:cNvSpPr/>
          <p:nvPr>
            <p:ph sz="half" idx="1"/>
          </p:nvPr>
        </p:nvSpPr>
        <p:spPr>
          <a:xfrm>
            <a:off x="345440" y="1593215"/>
            <a:ext cx="6329680" cy="4817110"/>
          </a:xfrm>
        </p:spPr>
        <p:txBody>
          <a:bodyPr/>
          <a:p>
            <a:r>
              <a:rPr lang="zh-CN" altLang="en-US" sz="1800"/>
              <a:t>发生了什么？让我们把源码和汇编逐个对应。</a:t>
            </a:r>
            <a:endParaRPr lang="zh-CN" altLang="en-US" sz="1800"/>
          </a:p>
          <a:p>
            <a:r>
              <a:rPr lang="en-US" altLang="zh-CN" sz="1800"/>
              <a:t>x </a:t>
            </a:r>
            <a:r>
              <a:rPr lang="zh-CN" altLang="en-US" sz="1800"/>
              <a:t>是第一个参数（通过</a:t>
            </a:r>
            <a:r>
              <a:rPr lang="en-US" altLang="zh-CN" sz="1800"/>
              <a:t> edi </a:t>
            </a:r>
            <a:r>
              <a:rPr lang="zh-CN" altLang="en-US" sz="1800"/>
              <a:t>传入，被存入</a:t>
            </a:r>
            <a:r>
              <a:rPr lang="en-US" altLang="zh-CN" sz="1800"/>
              <a:t> rbp </a:t>
            </a:r>
            <a:r>
              <a:rPr lang="zh-CN" altLang="en-US" sz="1800"/>
              <a:t>指向的堆栈）</a:t>
            </a:r>
            <a:endParaRPr lang="zh-CN" altLang="en-US" sz="1800"/>
          </a:p>
          <a:p>
            <a:r>
              <a:rPr lang="zh-CN" altLang="en-US" sz="1800"/>
              <a:t>比较</a:t>
            </a:r>
            <a:r>
              <a:rPr lang="en-US" altLang="zh-CN" sz="1800"/>
              <a:t> x </a:t>
            </a:r>
            <a:r>
              <a:rPr lang="zh-CN" altLang="en-US" sz="1800"/>
              <a:t>和</a:t>
            </a:r>
            <a:r>
              <a:rPr lang="en-US" altLang="zh-CN" sz="1800"/>
              <a:t> 0 </a:t>
            </a:r>
            <a:r>
              <a:rPr lang="zh-CN" altLang="en-US" sz="1800"/>
              <a:t>的大小（</a:t>
            </a:r>
            <a:r>
              <a:rPr lang="en-US" altLang="zh-CN" sz="1800"/>
              <a:t>cmp </a:t>
            </a:r>
            <a:r>
              <a:rPr lang="zh-CN" altLang="en-US" sz="1800"/>
              <a:t>命令</a:t>
            </a:r>
            <a:r>
              <a:rPr lang="zh-CN" altLang="en-US" sz="1800"/>
              <a:t>把刚存入堆栈的</a:t>
            </a:r>
            <a:r>
              <a:rPr lang="en-US" altLang="zh-CN" sz="1800"/>
              <a:t> x </a:t>
            </a:r>
            <a:r>
              <a:rPr lang="zh-CN" altLang="en-US" sz="1800"/>
              <a:t>和</a:t>
            </a:r>
            <a:r>
              <a:rPr lang="en-US" altLang="zh-CN" sz="1800"/>
              <a:t> 0 </a:t>
            </a:r>
            <a:r>
              <a:rPr lang="zh-CN" altLang="en-US" sz="1800"/>
              <a:t>比较）</a:t>
            </a:r>
            <a:endParaRPr lang="zh-CN" altLang="en-US" sz="1800"/>
          </a:p>
          <a:p>
            <a:r>
              <a:rPr lang="zh-CN" altLang="en-US" sz="1800"/>
              <a:t>这里</a:t>
            </a:r>
            <a:r>
              <a:rPr lang="en-US" altLang="zh-CN" sz="1800"/>
              <a:t> x &gt; 0 </a:t>
            </a:r>
            <a:r>
              <a:rPr lang="zh-CN" altLang="en-US" sz="1800"/>
              <a:t>返回的是一个</a:t>
            </a:r>
            <a:r>
              <a:rPr lang="en-US" altLang="zh-CN" sz="1800"/>
              <a:t> bool </a:t>
            </a:r>
            <a:r>
              <a:rPr lang="zh-CN" altLang="en-US" sz="1800"/>
              <a:t>类型（通过指令</a:t>
            </a:r>
            <a:r>
              <a:rPr lang="en-US" altLang="zh-CN" sz="1800"/>
              <a:t> setg al </a:t>
            </a:r>
            <a:r>
              <a:rPr lang="zh-CN" altLang="en-US" sz="1800"/>
              <a:t>求出）</a:t>
            </a:r>
            <a:endParaRPr lang="zh-CN" altLang="en-US" sz="1800"/>
          </a:p>
          <a:p>
            <a:r>
              <a:rPr lang="en-US" altLang="zh-CN" sz="1800"/>
              <a:t>bool </a:t>
            </a:r>
            <a:r>
              <a:rPr lang="zh-CN" altLang="en-US" sz="1800"/>
              <a:t>类型和</a:t>
            </a:r>
            <a:r>
              <a:rPr lang="en-US" altLang="zh-CN" sz="1800"/>
              <a:t> char </a:t>
            </a:r>
            <a:r>
              <a:rPr lang="zh-CN" altLang="en-US" sz="1800"/>
              <a:t>一样只占据</a:t>
            </a:r>
            <a:r>
              <a:rPr lang="en-US" altLang="zh-CN" sz="1800"/>
              <a:t> 1 </a:t>
            </a:r>
            <a:r>
              <a:rPr lang="zh-CN" altLang="en-US" sz="1800"/>
              <a:t>字节（</a:t>
            </a:r>
            <a:r>
              <a:rPr lang="en-US" altLang="zh-CN" sz="1800"/>
              <a:t>al </a:t>
            </a:r>
            <a:r>
              <a:rPr lang="zh-CN" altLang="en-US" sz="1800"/>
              <a:t>寄存器就</a:t>
            </a:r>
            <a:r>
              <a:rPr lang="en-US" altLang="zh-CN" sz="1800"/>
              <a:t> 1 </a:t>
            </a:r>
            <a:r>
              <a:rPr lang="zh-CN" altLang="en-US" sz="1800"/>
              <a:t>字节）</a:t>
            </a:r>
            <a:endParaRPr lang="zh-CN" altLang="en-US" sz="1800"/>
          </a:p>
          <a:p>
            <a:r>
              <a:rPr lang="zh-CN" altLang="en-US" sz="1800"/>
              <a:t>而</a:t>
            </a:r>
            <a:r>
              <a:rPr lang="en-US" altLang="zh-CN" sz="1800"/>
              <a:t> C </a:t>
            </a:r>
            <a:r>
              <a:rPr lang="zh-CN" altLang="en-US" sz="1800"/>
              <a:t>语言可以自动把</a:t>
            </a:r>
            <a:r>
              <a:rPr lang="en-US" altLang="zh-CN" sz="1800"/>
              <a:t> bool </a:t>
            </a:r>
            <a:r>
              <a:rPr lang="zh-CN" altLang="en-US" sz="1800"/>
              <a:t>转换成</a:t>
            </a:r>
            <a:r>
              <a:rPr lang="en-US" altLang="zh-CN" sz="1800"/>
              <a:t> int </a:t>
            </a:r>
            <a:r>
              <a:rPr lang="zh-CN" altLang="en-US" sz="1800"/>
              <a:t>类型（</a:t>
            </a:r>
            <a:r>
              <a:rPr lang="en-US" altLang="zh-CN" sz="1800"/>
              <a:t>movzx </a:t>
            </a:r>
            <a:r>
              <a:rPr lang="zh-CN" altLang="en-US" sz="1800"/>
              <a:t>把</a:t>
            </a:r>
            <a:r>
              <a:rPr lang="en-US" altLang="zh-CN" sz="1800"/>
              <a:t> 1 </a:t>
            </a:r>
            <a:r>
              <a:rPr lang="zh-CN" altLang="en-US" sz="1800"/>
              <a:t>字节的</a:t>
            </a:r>
            <a:r>
              <a:rPr lang="en-US" altLang="zh-CN" sz="1800"/>
              <a:t> al </a:t>
            </a:r>
            <a:r>
              <a:rPr lang="zh-CN" altLang="en-US" sz="1800"/>
              <a:t>转换成</a:t>
            </a:r>
            <a:r>
              <a:rPr lang="en-US" altLang="zh-CN" sz="1800"/>
              <a:t> 4 </a:t>
            </a:r>
            <a:r>
              <a:rPr lang="zh-CN" altLang="en-US" sz="1800"/>
              <a:t>字节的</a:t>
            </a:r>
            <a:r>
              <a:rPr lang="en-US" altLang="zh-CN" sz="1800"/>
              <a:t> eax</a:t>
            </a:r>
            <a:r>
              <a:rPr lang="zh-CN" altLang="en-US" sz="1800"/>
              <a:t>，</a:t>
            </a:r>
            <a:r>
              <a:rPr lang="zh-CN" altLang="en-US" sz="1800">
                <a:sym typeface="+mn-ea"/>
              </a:rPr>
              <a:t>零扩展：</a:t>
            </a:r>
            <a:r>
              <a:rPr lang="zh-CN" altLang="en-US" sz="1800"/>
              <a:t>高</a:t>
            </a:r>
            <a:r>
              <a:rPr lang="en-US" altLang="zh-CN" sz="1800"/>
              <a:t> 3 </a:t>
            </a:r>
            <a:r>
              <a:rPr lang="zh-CN" altLang="en-US" sz="1800"/>
              <a:t>字节填充零）</a:t>
            </a:r>
            <a:endParaRPr lang="zh-CN" altLang="en-US" sz="1800"/>
          </a:p>
          <a:p>
            <a:r>
              <a:rPr lang="zh-CN" altLang="en-US" sz="1800"/>
              <a:t>返回类型</a:t>
            </a:r>
            <a:r>
              <a:rPr lang="en-US" altLang="zh-CN" sz="1800"/>
              <a:t> int </a:t>
            </a:r>
            <a:r>
              <a:rPr lang="zh-CN" altLang="en-US" sz="1800"/>
              <a:t>占据</a:t>
            </a:r>
            <a:r>
              <a:rPr lang="en-US" altLang="zh-CN" sz="1800"/>
              <a:t> 4 </a:t>
            </a:r>
            <a:r>
              <a:rPr lang="zh-CN" altLang="en-US" sz="1800"/>
              <a:t>字节（</a:t>
            </a:r>
            <a:r>
              <a:rPr lang="en-US" altLang="zh-CN" sz="1800"/>
              <a:t>eax </a:t>
            </a:r>
            <a:r>
              <a:rPr lang="zh-CN" altLang="en-US" sz="1800"/>
              <a:t>寄存器就是</a:t>
            </a:r>
            <a:r>
              <a:rPr lang="en-US" altLang="zh-CN" sz="1800"/>
              <a:t> 4 </a:t>
            </a:r>
            <a:r>
              <a:rPr lang="zh-CN" altLang="en-US" sz="1800"/>
              <a:t>字节的）</a:t>
            </a:r>
            <a:endParaRPr lang="zh-CN" altLang="en-US" sz="1800"/>
          </a:p>
          <a:p>
            <a:r>
              <a:rPr lang="zh-CN" altLang="en-US" sz="1800"/>
              <a:t>返回值都放</a:t>
            </a:r>
            <a:r>
              <a:rPr lang="en-US" altLang="zh-CN" sz="1800"/>
              <a:t> eax </a:t>
            </a:r>
            <a:r>
              <a:rPr lang="zh-CN" altLang="en-US" sz="1800"/>
              <a:t>寄存器（刚刚算得的就在</a:t>
            </a:r>
            <a:r>
              <a:rPr lang="en-US" altLang="zh-CN" sz="1800"/>
              <a:t> eax</a:t>
            </a:r>
            <a:r>
              <a:rPr lang="zh-CN" altLang="en-US" sz="1800"/>
              <a:t>，直接返回）</a:t>
            </a:r>
            <a:endParaRPr lang="zh-CN" altLang="en-US" sz="180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/>
          <a:srcRect t="71132"/>
          <a:stretch>
            <a:fillRect/>
          </a:stretch>
        </p:blipFill>
        <p:spPr>
          <a:xfrm>
            <a:off x="7292975" y="1584325"/>
            <a:ext cx="3870325" cy="13315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无分支优化：从语法角度分析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刚刚其实是利用了</a:t>
            </a:r>
            <a:r>
              <a:rPr lang="en-US" altLang="zh-CN"/>
              <a:t> C </a:t>
            </a:r>
            <a:r>
              <a:rPr lang="zh-CN" altLang="en-US"/>
              <a:t>语言把</a:t>
            </a:r>
            <a:r>
              <a:rPr lang="en-US" altLang="zh-CN"/>
              <a:t> bool </a:t>
            </a:r>
            <a:r>
              <a:rPr lang="zh-CN" altLang="en-US"/>
              <a:t>类型的</a:t>
            </a:r>
            <a:r>
              <a:rPr lang="en-US" altLang="zh-CN"/>
              <a:t> true </a:t>
            </a:r>
            <a:r>
              <a:rPr lang="zh-CN" altLang="en-US"/>
              <a:t>当做</a:t>
            </a:r>
            <a:r>
              <a:rPr lang="en-US" altLang="zh-CN"/>
              <a:t> 1</a:t>
            </a:r>
            <a:r>
              <a:rPr lang="zh-CN" altLang="en-US"/>
              <a:t>，</a:t>
            </a:r>
            <a:r>
              <a:rPr lang="en-US" altLang="zh-CN"/>
              <a:t>false </a:t>
            </a:r>
            <a:r>
              <a:rPr lang="zh-CN" altLang="en-US"/>
              <a:t>当做</a:t>
            </a:r>
            <a:r>
              <a:rPr lang="en-US" altLang="zh-CN"/>
              <a:t> 0 </a:t>
            </a:r>
            <a:r>
              <a:rPr lang="zh-CN" altLang="en-US"/>
              <a:t>的特性。</a:t>
            </a:r>
            <a:endParaRPr lang="zh-CN" altLang="en-US"/>
          </a:p>
          <a:p>
            <a:r>
              <a:rPr lang="en-US" altLang="zh-CN"/>
              <a:t>(int)true == 1		(int)false == 0</a:t>
            </a:r>
            <a:endParaRPr lang="zh-CN" altLang="en-US"/>
          </a:p>
          <a:p>
            <a:r>
              <a:rPr lang="zh-CN" altLang="en-US"/>
              <a:t>例如：</a:t>
            </a:r>
            <a:endParaRPr lang="zh-CN" altLang="en-US"/>
          </a:p>
          <a:p>
            <a:r>
              <a:rPr lang="en-US" altLang="zh-CN"/>
              <a:t>if (x &gt; 0) return 1; else return 0;	</a:t>
            </a:r>
            <a:r>
              <a:rPr lang="zh-CN" altLang="en-US"/>
              <a:t>优化成</a:t>
            </a:r>
            <a:r>
              <a:rPr lang="en-US" altLang="zh-CN"/>
              <a:t>		</a:t>
            </a:r>
            <a:r>
              <a:rPr lang="en-US">
                <a:sym typeface="+mn-ea"/>
              </a:rPr>
              <a:t>return (x &gt; 0);</a:t>
            </a:r>
            <a:endParaRPr lang="en-US">
              <a:sym typeface="+mn-ea"/>
            </a:endParaRPr>
          </a:p>
          <a:p>
            <a:r>
              <a:rPr lang="en-US" altLang="zh-CN">
                <a:sym typeface="+mn-ea"/>
              </a:rPr>
              <a:t>if (x &gt; 0) return 0; else return 1;	</a:t>
            </a:r>
            <a:r>
              <a:rPr lang="zh-CN" altLang="en-US">
                <a:sym typeface="+mn-ea"/>
              </a:rPr>
              <a:t>优化成</a:t>
            </a:r>
            <a:r>
              <a:rPr lang="en-US" altLang="zh-CN">
                <a:sym typeface="+mn-ea"/>
              </a:rPr>
              <a:t>		</a:t>
            </a:r>
            <a:r>
              <a:rPr lang="en-US">
                <a:sym typeface="+mn-ea"/>
              </a:rPr>
              <a:t>return !(x &gt; 0);</a:t>
            </a:r>
            <a:endParaRPr lang="en-US">
              <a:sym typeface="+mn-ea"/>
            </a:endParaRPr>
          </a:p>
          <a:p>
            <a:r>
              <a:rPr lang="zh-CN" altLang="en-US"/>
              <a:t>但是这里因为碰巧分支的两端都是简单的</a:t>
            </a:r>
            <a:r>
              <a:rPr lang="en-US" altLang="zh-CN"/>
              <a:t> 1 </a:t>
            </a:r>
            <a:r>
              <a:rPr lang="zh-CN" altLang="en-US"/>
              <a:t>和</a:t>
            </a:r>
            <a:r>
              <a:rPr lang="en-US" altLang="zh-CN"/>
              <a:t> 0</a:t>
            </a:r>
            <a:r>
              <a:rPr lang="zh-CN" altLang="en-US"/>
              <a:t>，对于其他值应该怎么办？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无分支优化套路：妙用加减乘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if (x &gt; 0)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return 42;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else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  return 32;</a:t>
            </a:r>
            <a:endParaRPr lang="en-US" altLang="zh-CN">
              <a:sym typeface="+mn-ea"/>
            </a:endParaRPr>
          </a:p>
          <a:p>
            <a:r>
              <a:rPr lang="zh-CN" altLang="en-US"/>
              <a:t>两边不是简单的</a:t>
            </a:r>
            <a:r>
              <a:rPr lang="en-US" altLang="zh-CN"/>
              <a:t> 0 </a:t>
            </a:r>
            <a:r>
              <a:rPr lang="zh-CN" altLang="en-US"/>
              <a:t>和</a:t>
            </a:r>
            <a:r>
              <a:rPr lang="en-US" altLang="zh-CN"/>
              <a:t> 1 </a:t>
            </a:r>
            <a:r>
              <a:rPr lang="zh-CN" altLang="en-US"/>
              <a:t>了，怎么办？其实可以利用加法和乘法：</a:t>
            </a:r>
            <a:endParaRPr lang="zh-CN" altLang="en-US"/>
          </a:p>
          <a:p>
            <a:r>
              <a:rPr lang="en-US" altLang="zh-CN"/>
              <a:t>return </a:t>
            </a:r>
            <a:r>
              <a:rPr lang="en-US" altLang="zh-CN" b="1"/>
              <a:t>32 + (x &gt; 0) * 10</a:t>
            </a:r>
            <a:r>
              <a:rPr lang="en-US" altLang="zh-CN"/>
              <a:t>;</a:t>
            </a:r>
            <a:endParaRPr lang="en-US" altLang="zh-CN"/>
          </a:p>
          <a:p>
            <a:r>
              <a:rPr lang="zh-CN" altLang="en-US"/>
              <a:t>对于</a:t>
            </a:r>
            <a:r>
              <a:rPr lang="en-US" altLang="zh-CN"/>
              <a:t> x </a:t>
            </a:r>
            <a:r>
              <a:rPr lang="zh-CN" altLang="en-US"/>
              <a:t>大于</a:t>
            </a:r>
            <a:r>
              <a:rPr lang="en-US" altLang="zh-CN"/>
              <a:t> 0 </a:t>
            </a:r>
            <a:r>
              <a:rPr lang="zh-CN" altLang="en-US"/>
              <a:t>的情况，</a:t>
            </a:r>
            <a:r>
              <a:rPr lang="en-US" altLang="zh-CN"/>
              <a:t>(x &gt; 0) </a:t>
            </a:r>
            <a:r>
              <a:rPr lang="zh-CN" altLang="en-US"/>
              <a:t>变成</a:t>
            </a:r>
            <a:r>
              <a:rPr lang="en-US" altLang="zh-CN"/>
              <a:t> 1</a:t>
            </a:r>
            <a:r>
              <a:rPr lang="zh-CN" altLang="en-US"/>
              <a:t>，相当于</a:t>
            </a:r>
            <a:r>
              <a:rPr lang="en-US" altLang="zh-CN"/>
              <a:t> 32 + 1 * 10 = 32 + 10 = 42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对于</a:t>
            </a:r>
            <a:r>
              <a:rPr lang="en-US" altLang="zh-CN">
                <a:sym typeface="+mn-ea"/>
              </a:rPr>
              <a:t> x </a:t>
            </a:r>
            <a:r>
              <a:rPr lang="zh-CN" altLang="en-US">
                <a:sym typeface="+mn-ea"/>
              </a:rPr>
              <a:t>小于等于</a:t>
            </a:r>
            <a:r>
              <a:rPr lang="en-US" altLang="zh-CN">
                <a:sym typeface="+mn-ea"/>
              </a:rPr>
              <a:t> 0 </a:t>
            </a:r>
            <a:r>
              <a:rPr lang="zh-CN" altLang="en-US">
                <a:sym typeface="+mn-ea"/>
              </a:rPr>
              <a:t>的情况，</a:t>
            </a:r>
            <a:r>
              <a:rPr lang="en-US" altLang="zh-CN">
                <a:sym typeface="+mn-ea"/>
              </a:rPr>
              <a:t>(x &gt; 0) </a:t>
            </a:r>
            <a:r>
              <a:rPr lang="zh-CN" altLang="en-US">
                <a:sym typeface="+mn-ea"/>
              </a:rPr>
              <a:t>变成</a:t>
            </a:r>
            <a:r>
              <a:rPr lang="en-US" altLang="zh-CN">
                <a:sym typeface="+mn-ea"/>
              </a:rPr>
              <a:t> 0</a:t>
            </a:r>
            <a:r>
              <a:rPr lang="zh-CN" altLang="en-US">
                <a:sym typeface="+mn-ea"/>
              </a:rPr>
              <a:t>，相当于</a:t>
            </a:r>
            <a:r>
              <a:rPr lang="en-US" altLang="zh-CN">
                <a:sym typeface="+mn-ea"/>
              </a:rPr>
              <a:t> 32 + 0 * 10 = 32 + 10 = 32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这样一来就和原来带</a:t>
            </a:r>
            <a:r>
              <a:rPr lang="en-US" altLang="zh-CN">
                <a:sym typeface="+mn-ea"/>
              </a:rPr>
              <a:t> if-else </a:t>
            </a:r>
            <a:r>
              <a:rPr lang="zh-CN" altLang="en-US">
                <a:sym typeface="+mn-ea"/>
              </a:rPr>
              <a:t>的版本的效果完全一样，但是取缔了分支，更高效。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我称之为</a:t>
            </a:r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妙用加减乘”优化法。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妙用加减乘”进行无分支优化的</a:t>
            </a:r>
            <a:r>
              <a:rPr lang="zh-CN" altLang="en-US"/>
              <a:t>通用公式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因此我们总结规律得出：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if (cond) return a;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else return b;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可以被优化成：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a + (cond) * (b - a)           </a:t>
            </a:r>
            <a:r>
              <a:rPr lang="en-US" altLang="zh-CN">
                <a:solidFill>
                  <a:schemeClr val="accent3"/>
                </a:solidFill>
                <a:sym typeface="+mn-ea"/>
              </a:rPr>
              <a:t>// </a:t>
            </a:r>
            <a:r>
              <a:rPr lang="zh-CN" altLang="en-US">
                <a:solidFill>
                  <a:schemeClr val="accent3"/>
                </a:solidFill>
                <a:sym typeface="+mn-ea"/>
              </a:rPr>
              <a:t>方法</a:t>
            </a:r>
            <a:r>
              <a:rPr lang="en-US" altLang="zh-CN">
                <a:solidFill>
                  <a:schemeClr val="accent3"/>
                </a:solidFill>
                <a:sym typeface="+mn-ea"/>
              </a:rPr>
              <a:t>1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或者更满足“对称强迫症”的：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(cond) * a +</a:t>
            </a:r>
            <a:r>
              <a:rPr lang="en-US" altLang="zh-CN">
                <a:sym typeface="+mn-ea"/>
              </a:rPr>
              <a:t> </a:t>
            </a:r>
            <a:r>
              <a:rPr lang="en-US" altLang="zh-CN" b="1">
                <a:sym typeface="+mn-ea"/>
              </a:rPr>
              <a:t>!</a:t>
            </a:r>
            <a:r>
              <a:rPr lang="en-US" altLang="zh-CN">
                <a:sym typeface="+mn-ea"/>
              </a:rPr>
              <a:t>(cond) * </a:t>
            </a:r>
            <a:r>
              <a:rPr lang="en-US" altLang="zh-CN">
                <a:sym typeface="+mn-ea"/>
              </a:rPr>
              <a:t>b    </a:t>
            </a:r>
            <a:r>
              <a:rPr lang="en-US" altLang="zh-CN">
                <a:solidFill>
                  <a:schemeClr val="accent3"/>
                </a:solidFill>
                <a:sym typeface="+mn-ea"/>
              </a:rPr>
              <a:t>// </a:t>
            </a:r>
            <a:r>
              <a:rPr lang="zh-CN" altLang="en-US">
                <a:solidFill>
                  <a:schemeClr val="accent3"/>
                </a:solidFill>
                <a:sym typeface="+mn-ea"/>
              </a:rPr>
              <a:t>方法</a:t>
            </a:r>
            <a:r>
              <a:rPr lang="en-US" altLang="zh-CN">
                <a:solidFill>
                  <a:schemeClr val="accent3"/>
                </a:solidFill>
                <a:sym typeface="+mn-ea"/>
              </a:rPr>
              <a:t>2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>
                <a:sym typeface="+mn-ea"/>
              </a:rPr>
              <a:t>还有一种“摆烂”的做法：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(cond ? a : b)    </a:t>
            </a:r>
            <a:r>
              <a:rPr lang="en-US" altLang="zh-CN">
                <a:solidFill>
                  <a:schemeClr val="accent3"/>
                </a:solidFill>
                <a:sym typeface="+mn-ea"/>
              </a:rPr>
              <a:t>// </a:t>
            </a:r>
            <a:r>
              <a:rPr lang="zh-CN" altLang="en-US">
                <a:solidFill>
                  <a:schemeClr val="accent3"/>
                </a:solidFill>
                <a:sym typeface="+mn-ea"/>
              </a:rPr>
              <a:t>方法</a:t>
            </a:r>
            <a:r>
              <a:rPr lang="en-US" altLang="zh-CN">
                <a:solidFill>
                  <a:schemeClr val="accent3"/>
                </a:solidFill>
                <a:sym typeface="+mn-ea"/>
              </a:rPr>
              <a:t>3</a:t>
            </a:r>
            <a:endParaRPr lang="en-US" altLang="zh-CN">
              <a:solidFill>
                <a:schemeClr val="accent3"/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三目运算符通常会变成和</a:t>
            </a:r>
            <a:r>
              <a:rPr lang="en-US" altLang="zh-CN">
                <a:sym typeface="+mn-ea"/>
              </a:rPr>
              <a:t> if-else </a:t>
            </a:r>
            <a:r>
              <a:rPr lang="zh-CN" altLang="en-US">
                <a:sym typeface="+mn-ea"/>
              </a:rPr>
              <a:t>一样的分支，同样会生成条件跳转指令，理应一样低效。但是有时候编译器会检测到，可以帮你自动优化成无分支版本的。</a:t>
            </a:r>
            <a:endParaRPr lang="zh-CN" altLang="en-US">
              <a:solidFill>
                <a:schemeClr val="accent3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利用无分支技术优化后</a:t>
            </a:r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3" name="Content Placeholder 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2054225"/>
            <a:ext cx="5181600" cy="389318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1976755"/>
            <a:ext cx="5181600" cy="40487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695" y="6170930"/>
            <a:ext cx="2466975" cy="352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250" y="6170930"/>
            <a:ext cx="2476500" cy="371475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7779385" y="1608455"/>
            <a:ext cx="1586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无分支</a:t>
            </a:r>
            <a:r>
              <a:rPr lang="en-US" altLang="zh-CN"/>
              <a:t> + </a:t>
            </a:r>
            <a:r>
              <a:rPr lang="zh-CN" altLang="en-US"/>
              <a:t>有</a:t>
            </a:r>
            <a:r>
              <a:rPr lang="zh-CN" altLang="en-US"/>
              <a:t>序</a:t>
            </a:r>
            <a:endParaRPr lang="zh-CN" altLang="en-US"/>
          </a:p>
        </p:txBody>
      </p:sp>
      <p:sp>
        <p:nvSpPr>
          <p:cNvPr id="15" name="Text Box 14"/>
          <p:cNvSpPr txBox="1"/>
          <p:nvPr/>
        </p:nvSpPr>
        <p:spPr>
          <a:xfrm>
            <a:off x="2445385" y="1685925"/>
            <a:ext cx="1586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无分支</a:t>
            </a:r>
            <a:r>
              <a:rPr lang="en-US" altLang="zh-CN"/>
              <a:t> + </a:t>
            </a:r>
            <a:r>
              <a:rPr lang="zh-CN" altLang="en-US"/>
              <a:t>乱</a:t>
            </a:r>
            <a:r>
              <a:rPr lang="zh-CN" altLang="en-US"/>
              <a:t>序</a:t>
            </a:r>
            <a:endParaRPr lang="zh-CN" altLang="en-US"/>
          </a:p>
        </p:txBody>
      </p:sp>
      <p:cxnSp>
        <p:nvCxnSpPr>
          <p:cNvPr id="2" name="Straight Connector 1"/>
          <p:cNvCxnSpPr/>
          <p:nvPr/>
        </p:nvCxnSpPr>
        <p:spPr>
          <a:xfrm>
            <a:off x="1276985" y="3326130"/>
            <a:ext cx="449389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604000" y="3241040"/>
            <a:ext cx="449389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妙用加减乘”进行无分支优化的</a:t>
            </a:r>
            <a:r>
              <a:rPr lang="zh-CN" altLang="en-US"/>
              <a:t>通用公式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我比较喜欢方法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，因为他可以很直观地同样适用于</a:t>
            </a:r>
            <a:r>
              <a:rPr lang="zh-CN" altLang="en-US" b="1">
                <a:sym typeface="+mn-ea"/>
              </a:rPr>
              <a:t>多个分支</a:t>
            </a:r>
            <a:r>
              <a:rPr lang="zh-CN" altLang="en-US">
                <a:sym typeface="+mn-ea"/>
              </a:rPr>
              <a:t>的情况，例如：</a:t>
            </a:r>
            <a:endParaRPr lang="zh-CN" altLang="en-US"/>
          </a:p>
          <a:p>
            <a:r>
              <a:rPr lang="en-US" altLang="zh-CN">
                <a:sym typeface="+mn-ea"/>
              </a:rPr>
              <a:t>if (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x &lt; 0</a:t>
            </a:r>
            <a:r>
              <a:rPr lang="en-US" altLang="zh-CN">
                <a:sym typeface="+mn-ea"/>
              </a:rPr>
              <a:t>) return 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0</a:t>
            </a:r>
            <a:r>
              <a:rPr lang="en-US" altLang="zh-CN">
                <a:sym typeface="+mn-ea"/>
              </a:rPr>
              <a:t>;</a:t>
            </a:r>
            <a:endParaRPr lang="en-US" altLang="zh-CN"/>
          </a:p>
          <a:p>
            <a:r>
              <a:rPr lang="en-US" altLang="zh-CN">
                <a:sym typeface="+mn-ea"/>
              </a:rPr>
              <a:t>else if (</a:t>
            </a:r>
            <a:r>
              <a:rPr lang="en-US" altLang="zh-CN" b="1">
                <a:solidFill>
                  <a:srgbClr val="00B050"/>
                </a:solidFill>
                <a:sym typeface="+mn-ea"/>
              </a:rPr>
              <a:t>x &gt; 255</a:t>
            </a:r>
            <a:r>
              <a:rPr lang="en-US" altLang="zh-CN">
                <a:sym typeface="+mn-ea"/>
              </a:rPr>
              <a:t>) return </a:t>
            </a:r>
            <a:r>
              <a:rPr lang="en-US" altLang="zh-CN" b="1">
                <a:solidFill>
                  <a:srgbClr val="00B050"/>
                </a:solidFill>
                <a:sym typeface="+mn-ea"/>
              </a:rPr>
              <a:t>1</a:t>
            </a:r>
            <a:r>
              <a:rPr lang="en-US" altLang="zh-CN">
                <a:sym typeface="+mn-ea"/>
              </a:rPr>
              <a:t>;</a:t>
            </a:r>
            <a:endParaRPr lang="en-US" altLang="zh-CN"/>
          </a:p>
          <a:p>
            <a:r>
              <a:rPr lang="en-US" altLang="zh-CN" b="1">
                <a:solidFill>
                  <a:srgbClr val="002060"/>
                </a:solidFill>
                <a:sym typeface="+mn-ea"/>
              </a:rPr>
              <a:t>else </a:t>
            </a:r>
            <a:r>
              <a:rPr lang="en-US" altLang="zh-CN">
                <a:sym typeface="+mn-ea"/>
              </a:rPr>
              <a:t>return </a:t>
            </a:r>
            <a:r>
              <a:rPr lang="en-US" altLang="zh-CN" b="1">
                <a:solidFill>
                  <a:srgbClr val="002060"/>
                </a:solidFill>
                <a:sym typeface="+mn-ea"/>
              </a:rPr>
              <a:t>x</a:t>
            </a:r>
            <a:r>
              <a:rPr lang="en-US" altLang="zh-CN">
                <a:sym typeface="+mn-ea"/>
              </a:rPr>
              <a:t>;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可以优化成：</a:t>
            </a:r>
            <a:endParaRPr lang="en-US" altLang="zh-CN"/>
          </a:p>
          <a:p>
            <a:r>
              <a:rPr lang="en-US" altLang="zh-CN">
                <a:sym typeface="+mn-ea"/>
              </a:rPr>
              <a:t>(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x &lt; 0</a:t>
            </a:r>
            <a:r>
              <a:rPr lang="en-US" altLang="zh-CN">
                <a:sym typeface="+mn-ea"/>
              </a:rPr>
              <a:t>) * </a:t>
            </a:r>
            <a:r>
              <a:rPr lang="en-US" altLang="zh-CN" b="1">
                <a:solidFill>
                  <a:srgbClr val="C00000"/>
                </a:solidFill>
                <a:sym typeface="+mn-ea"/>
              </a:rPr>
              <a:t>0</a:t>
            </a:r>
            <a:r>
              <a:rPr lang="en-US" altLang="zh-CN" b="1">
                <a:sym typeface="+mn-ea"/>
              </a:rPr>
              <a:t> </a:t>
            </a:r>
            <a:r>
              <a:rPr lang="en-US" altLang="zh-CN">
                <a:sym typeface="+mn-ea"/>
              </a:rPr>
              <a:t>+ (</a:t>
            </a:r>
            <a:r>
              <a:rPr lang="en-US" altLang="zh-CN" b="1">
                <a:solidFill>
                  <a:srgbClr val="00B050"/>
                </a:solidFill>
                <a:sym typeface="+mn-ea"/>
              </a:rPr>
              <a:t>x &gt; 255</a:t>
            </a:r>
            <a:r>
              <a:rPr lang="en-US" altLang="zh-CN">
                <a:sym typeface="+mn-ea"/>
              </a:rPr>
              <a:t>) * </a:t>
            </a:r>
            <a:r>
              <a:rPr lang="en-US" altLang="zh-CN" b="1">
                <a:solidFill>
                  <a:srgbClr val="00B050"/>
                </a:solidFill>
                <a:sym typeface="+mn-ea"/>
              </a:rPr>
              <a:t>1 </a:t>
            </a:r>
            <a:r>
              <a:rPr lang="en-US" altLang="zh-CN">
                <a:sym typeface="+mn-ea"/>
              </a:rPr>
              <a:t>+ (</a:t>
            </a:r>
            <a:r>
              <a:rPr lang="en-US" altLang="zh-CN" b="1">
                <a:solidFill>
                  <a:srgbClr val="002060"/>
                </a:solidFill>
                <a:sym typeface="+mn-ea"/>
              </a:rPr>
              <a:t>x &gt;= 0 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&amp;&amp;</a:t>
            </a:r>
            <a:r>
              <a:rPr lang="en-US" altLang="zh-CN" b="1">
                <a:solidFill>
                  <a:srgbClr val="002060"/>
                </a:solidFill>
                <a:sym typeface="+mn-ea"/>
              </a:rPr>
              <a:t> x &lt;= 255</a:t>
            </a:r>
            <a:r>
              <a:rPr lang="en-US" altLang="zh-CN">
                <a:sym typeface="+mn-ea"/>
              </a:rPr>
              <a:t>) * </a:t>
            </a:r>
            <a:r>
              <a:rPr lang="en-US" altLang="zh-CN" b="1">
                <a:solidFill>
                  <a:srgbClr val="002060"/>
                </a:solidFill>
                <a:sym typeface="+mn-ea"/>
              </a:rPr>
              <a:t>x</a:t>
            </a:r>
            <a:endParaRPr lang="en-US" altLang="zh-CN"/>
          </a:p>
          <a:p>
            <a:r>
              <a:rPr lang="zh-CN" altLang="en-US">
                <a:sym typeface="+mn-ea"/>
              </a:rPr>
              <a:t>化简可得：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(x &gt;= 0 &amp;&amp; x &lt;= 255) * x + (x &gt; 255)</a:t>
            </a:r>
            <a:endParaRPr lang="en-US" altLang="zh-CN"/>
          </a:p>
          <a:p>
            <a:r>
              <a:rPr lang="zh-CN" altLang="en-US">
                <a:sym typeface="+mn-ea"/>
              </a:rPr>
              <a:t>顺便一提，</a:t>
            </a:r>
            <a:r>
              <a:rPr lang="en-US" altLang="zh-CN">
                <a:sym typeface="+mn-ea"/>
              </a:rPr>
              <a:t>&amp;&amp; </a:t>
            </a:r>
            <a:r>
              <a:rPr lang="zh-CN" altLang="en-US">
                <a:sym typeface="+mn-ea"/>
              </a:rPr>
              <a:t>也可以进一步优化成乘法：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(x &gt;= 0) * (x &lt;= 255) * x + (x &gt; 255)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不同写法的性能测试</a:t>
            </a:r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0" y="1546860"/>
            <a:ext cx="6004560" cy="4958080"/>
          </a:xfrm>
        </p:spPr>
        <p:txBody>
          <a:bodyPr/>
          <a:p>
            <a:r>
              <a:rPr lang="en-US" altLang="zh-CN"/>
              <a:t>ifelse_clamp </a:t>
            </a:r>
            <a:r>
              <a:rPr lang="zh-CN" altLang="en-US"/>
              <a:t>带</a:t>
            </a:r>
            <a:r>
              <a:rPr lang="en-US" altLang="zh-CN"/>
              <a:t> if-else </a:t>
            </a:r>
            <a:r>
              <a:rPr lang="zh-CN" altLang="en-US"/>
              <a:t>分支的原始版本。</a:t>
            </a:r>
            <a:endParaRPr lang="zh-CN" altLang="en-US"/>
          </a:p>
          <a:p>
            <a:r>
              <a:rPr lang="en-US" altLang="zh-CN">
                <a:sym typeface="+mn-ea"/>
              </a:rPr>
              <a:t>bailan_clamp </a:t>
            </a:r>
            <a:r>
              <a:rPr lang="zh-CN" altLang="en-US">
                <a:sym typeface="+mn-ea"/>
              </a:rPr>
              <a:t>用</a:t>
            </a:r>
            <a:r>
              <a:rPr lang="zh-CN" altLang="en-US">
                <a:sym typeface="+mn-ea"/>
              </a:rPr>
              <a:t>摆烂的态度坐等编译器优化。</a:t>
            </a:r>
            <a:endParaRPr lang="zh-CN" altLang="en-US"/>
          </a:p>
          <a:p>
            <a:r>
              <a:rPr lang="en-US" altLang="zh-CN"/>
              <a:t>addmul_clamp </a:t>
            </a:r>
            <a:r>
              <a:rPr lang="zh-CN" altLang="en-US"/>
              <a:t>用</a:t>
            </a:r>
            <a:r>
              <a:rPr lang="zh-CN" altLang="en-US">
                <a:sym typeface="+mn-ea"/>
              </a:rPr>
              <a:t>“妙用加减乘”的方法优化。</a:t>
            </a:r>
            <a:endParaRPr lang="en-US" altLang="zh-CN"/>
          </a:p>
          <a:p>
            <a:r>
              <a:rPr lang="zh-CN" altLang="en-US"/>
              <a:t>我们照常编写了测试用例，禁止内联优化，同样生成</a:t>
            </a:r>
            <a:r>
              <a:rPr lang="en-US" altLang="zh-CN"/>
              <a:t> 10^7 </a:t>
            </a:r>
            <a:r>
              <a:rPr lang="zh-CN" altLang="en-US"/>
              <a:t>个随机数（</a:t>
            </a:r>
            <a:r>
              <a:rPr lang="en-US" altLang="zh-CN"/>
              <a:t>-512 </a:t>
            </a:r>
            <a:r>
              <a:rPr lang="zh-CN" altLang="en-US"/>
              <a:t>到</a:t>
            </a:r>
            <a:r>
              <a:rPr lang="en-US" altLang="zh-CN"/>
              <a:t> 512 </a:t>
            </a:r>
            <a:r>
              <a:rPr lang="zh-CN" altLang="en-US"/>
              <a:t>区间）。</a:t>
            </a:r>
            <a:endParaRPr lang="zh-CN" altLang="en-US"/>
          </a:p>
          <a:p>
            <a:r>
              <a:rPr lang="zh-CN" altLang="en-US"/>
              <a:t>为什么采用需要三个分支的</a:t>
            </a:r>
            <a:r>
              <a:rPr lang="en-US" altLang="zh-CN"/>
              <a:t> clamp </a:t>
            </a:r>
            <a:r>
              <a:rPr lang="zh-CN" altLang="en-US"/>
              <a:t>做测试？</a:t>
            </a:r>
            <a:endParaRPr lang="zh-CN" altLang="en-US"/>
          </a:p>
          <a:p>
            <a:r>
              <a:rPr lang="zh-CN" altLang="en-US">
                <a:sym typeface="+mn-ea"/>
              </a:rPr>
              <a:t>优化级别在</a:t>
            </a:r>
            <a:r>
              <a:rPr lang="en-US" altLang="zh-CN">
                <a:sym typeface="+mn-ea"/>
              </a:rPr>
              <a:t> -O1 </a:t>
            </a:r>
            <a:r>
              <a:rPr lang="zh-CN" altLang="en-US">
                <a:sym typeface="+mn-ea"/>
              </a:rPr>
              <a:t>以上时，</a:t>
            </a:r>
            <a:r>
              <a:rPr lang="zh-CN" altLang="en-US"/>
              <a:t>对于只有两个分支的</a:t>
            </a:r>
            <a:r>
              <a:rPr lang="en-US" altLang="zh-CN"/>
              <a:t> if-else</a:t>
            </a:r>
            <a:r>
              <a:rPr lang="zh-CN" altLang="en-US"/>
              <a:t>，编译器往往会自动检测到可以优化，帮你应用“</a:t>
            </a:r>
            <a:r>
              <a:rPr lang="zh-CN" altLang="en-US">
                <a:sym typeface="+mn-ea"/>
              </a:rPr>
              <a:t>妙用加减乘</a:t>
            </a:r>
            <a:r>
              <a:rPr lang="zh-CN" altLang="en-US"/>
              <a:t>”了，无法体现手动优化的意义。</a:t>
            </a:r>
            <a:endParaRPr lang="zh-CN" altLang="en-US"/>
          </a:p>
        </p:txBody>
      </p:sp>
      <p:pic>
        <p:nvPicPr>
          <p:cNvPr id="20" name="Content Placeholder 1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1450975"/>
            <a:ext cx="6210300" cy="455676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不同写法的性能测试</a:t>
            </a:r>
            <a:endParaRPr lang="zh-CN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0" y="1546860"/>
            <a:ext cx="6004560" cy="4958080"/>
          </a:xfrm>
        </p:spPr>
        <p:txBody>
          <a:bodyPr>
            <a:normAutofit lnSpcReduction="10000"/>
          </a:bodyPr>
          <a:p>
            <a:r>
              <a:rPr lang="zh-CN" altLang="en-US"/>
              <a:t>我们照常编写了测试用例，禁止内联优化，同样生成</a:t>
            </a:r>
            <a:r>
              <a:rPr lang="en-US" altLang="zh-CN"/>
              <a:t> 10^7 </a:t>
            </a:r>
            <a:r>
              <a:rPr lang="zh-CN" altLang="en-US"/>
              <a:t>个随机数（</a:t>
            </a:r>
            <a:r>
              <a:rPr lang="en-US" altLang="zh-CN"/>
              <a:t>-512 </a:t>
            </a:r>
            <a:r>
              <a:rPr lang="zh-CN" altLang="en-US"/>
              <a:t>到</a:t>
            </a:r>
            <a:r>
              <a:rPr lang="en-US" altLang="zh-CN"/>
              <a:t> 512 </a:t>
            </a:r>
            <a:r>
              <a:rPr lang="zh-CN" altLang="en-US"/>
              <a:t>区间）。</a:t>
            </a:r>
            <a:endParaRPr lang="zh-CN" altLang="en-US"/>
          </a:p>
          <a:p>
            <a:r>
              <a:rPr lang="zh-CN" altLang="en-US"/>
              <a:t>至于为什么采用需要三个分支的</a:t>
            </a:r>
            <a:r>
              <a:rPr lang="en-US" altLang="zh-CN"/>
              <a:t> clamp </a:t>
            </a:r>
            <a:r>
              <a:rPr lang="zh-CN" altLang="en-US"/>
              <a:t>做测试？</a:t>
            </a:r>
            <a:endParaRPr lang="zh-CN" altLang="en-US"/>
          </a:p>
          <a:p>
            <a:r>
              <a:rPr lang="zh-CN" altLang="en-US">
                <a:sym typeface="+mn-ea"/>
              </a:rPr>
              <a:t>优化级别在</a:t>
            </a:r>
            <a:r>
              <a:rPr lang="en-US" altLang="zh-CN">
                <a:sym typeface="+mn-ea"/>
              </a:rPr>
              <a:t> -O1 </a:t>
            </a:r>
            <a:r>
              <a:rPr lang="zh-CN" altLang="en-US">
                <a:sym typeface="+mn-ea"/>
              </a:rPr>
              <a:t>以上时，</a:t>
            </a:r>
            <a:r>
              <a:rPr lang="zh-CN" altLang="en-US"/>
              <a:t>对于只有两个分支的</a:t>
            </a:r>
            <a:r>
              <a:rPr lang="en-US" altLang="zh-CN"/>
              <a:t> if-else</a:t>
            </a:r>
            <a:r>
              <a:rPr lang="zh-CN" altLang="en-US"/>
              <a:t>，编译器往往会自动检测到可以优化，帮你应用“</a:t>
            </a:r>
            <a:r>
              <a:rPr lang="zh-CN" altLang="en-US">
                <a:sym typeface="+mn-ea"/>
              </a:rPr>
              <a:t>妙用加减乘</a:t>
            </a:r>
            <a:r>
              <a:rPr lang="zh-CN" altLang="en-US"/>
              <a:t>”了，无法体现手动优化的意义。</a:t>
            </a:r>
            <a:endParaRPr lang="zh-CN" altLang="en-US"/>
          </a:p>
          <a:p>
            <a:r>
              <a:rPr lang="zh-CN" altLang="en-US">
                <a:solidFill>
                  <a:schemeClr val="accent3">
                    <a:lumMod val="75000"/>
                  </a:schemeClr>
                </a:solidFill>
              </a:rPr>
              <a:t>注：此处采用函数指针不仅是为了重用代码，也可以避免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</a:rPr>
              <a:t> clamp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</a:rPr>
              <a:t>被编译器自动内联到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</a:rPr>
              <a:t> test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</a:rPr>
              <a:t>函数体内。</a:t>
            </a:r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zh-CN" altLang="en-US">
                <a:solidFill>
                  <a:schemeClr val="accent3">
                    <a:lumMod val="75000"/>
                  </a:schemeClr>
                </a:solidFill>
              </a:rPr>
              <a:t>微软编译器的同学，要把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</a:rPr>
              <a:t> __attribute__((noinline))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</a:rPr>
              <a:t>换成</a:t>
            </a:r>
            <a:r>
              <a:rPr lang="en-US" altLang="zh-CN">
                <a:solidFill>
                  <a:schemeClr val="accent3">
                    <a:lumMod val="75000"/>
                  </a:schemeClr>
                </a:solidFill>
              </a:rPr>
              <a:t> __declspec(noinline) </a:t>
            </a:r>
            <a:r>
              <a:rPr lang="zh-CN" altLang="en-US">
                <a:solidFill>
                  <a:schemeClr val="accent3">
                    <a:lumMod val="75000"/>
                  </a:schemeClr>
                </a:solidFill>
              </a:rPr>
              <a:t>才能编译。</a:t>
            </a:r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Content Placeholder 1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42025" y="1737995"/>
            <a:ext cx="6149975" cy="44151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不同写法的性能测试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2819400"/>
            <a:ext cx="12192000" cy="403860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702560" y="1584325"/>
            <a:ext cx="8412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可以看到不论是哪个优化级别，</a:t>
            </a:r>
            <a:r>
              <a:rPr lang="zh-CN" altLang="en-US">
                <a:sym typeface="+mn-ea"/>
              </a:rPr>
              <a:t>“妙用加减乘”的效果都是碾压</a:t>
            </a:r>
            <a:r>
              <a:rPr lang="en-US" altLang="zh-CN">
                <a:sym typeface="+mn-ea"/>
              </a:rPr>
              <a:t> ifelse </a:t>
            </a:r>
            <a:r>
              <a:rPr lang="zh-CN" altLang="en-US">
                <a:sym typeface="+mn-ea"/>
              </a:rPr>
              <a:t>的。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“摆大烂”的效果和</a:t>
            </a:r>
            <a:r>
              <a:rPr lang="en-US" altLang="zh-CN">
                <a:sym typeface="+mn-ea"/>
              </a:rPr>
              <a:t> ifelse </a:t>
            </a:r>
            <a:r>
              <a:rPr lang="zh-CN" altLang="en-US">
                <a:sym typeface="+mn-ea"/>
              </a:rPr>
              <a:t>几乎一样，也就是说根本没用，三目运算符还是生成了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低效的跳转指令，自己不上进，还指望编译器来救你？你还不如坐等天上掉馅饼。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从汇编角度分析（</a:t>
            </a:r>
            <a:r>
              <a:rPr lang="en-US" altLang="zh-CN">
                <a:sym typeface="+mn-ea"/>
              </a:rPr>
              <a:t>-O0</a:t>
            </a:r>
            <a:r>
              <a:rPr lang="zh-CN">
                <a:sym typeface="+mn-ea"/>
              </a:rPr>
              <a:t>）</a:t>
            </a:r>
            <a:endParaRPr lang="zh-CN" altLang="en-US">
              <a:sym typeface="+mn-ea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13360" y="1825625"/>
            <a:ext cx="3529330" cy="43516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770" y="1818640"/>
            <a:ext cx="3553460" cy="4358640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972425" y="1543050"/>
            <a:ext cx="3796030" cy="4916805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647700" y="3322320"/>
            <a:ext cx="4660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47700" y="4514215"/>
            <a:ext cx="4660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71365" y="3294380"/>
            <a:ext cx="38798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71365" y="3788410"/>
            <a:ext cx="38798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437880" y="4105910"/>
            <a:ext cx="59944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437880" y="5509895"/>
            <a:ext cx="51498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>
                <a:sym typeface="+mn-ea"/>
              </a:rPr>
              <a:t>从汇编角度分析（</a:t>
            </a:r>
            <a:r>
              <a:rPr lang="en-US" altLang="zh-CN">
                <a:sym typeface="+mn-ea"/>
              </a:rPr>
              <a:t>-O3</a:t>
            </a:r>
            <a:r>
              <a:rPr lang="zh-CN">
                <a:sym typeface="+mn-ea"/>
              </a:rPr>
              <a:t>）</a:t>
            </a:r>
            <a:endParaRPr lang="zh-CN" altLang="en-US">
              <a:sym typeface="+mn-ea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rcRect t="70971"/>
          <a:stretch>
            <a:fillRect/>
          </a:stretch>
        </p:blipFill>
        <p:spPr>
          <a:xfrm>
            <a:off x="7921625" y="3296285"/>
            <a:ext cx="4032885" cy="3355975"/>
          </a:xfrm>
          <a:prstGeom prst="rect">
            <a:avLst/>
          </a:prstGeom>
        </p:spPr>
      </p:pic>
      <p:pic>
        <p:nvPicPr>
          <p:cNvPr id="10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rcRect b="66642"/>
          <a:stretch>
            <a:fillRect/>
          </a:stretch>
        </p:blipFill>
        <p:spPr>
          <a:xfrm>
            <a:off x="211455" y="3299460"/>
            <a:ext cx="3506470" cy="3352800"/>
          </a:xfrm>
          <a:prstGeom prst="rect">
            <a:avLst/>
          </a:prstGeom>
        </p:spPr>
      </p:pic>
      <p:pic>
        <p:nvPicPr>
          <p:cNvPr id="13" name="Content Placeholder 3"/>
          <p:cNvPicPr>
            <a:picLocks noChangeAspect="1"/>
          </p:cNvPicPr>
          <p:nvPr/>
        </p:nvPicPr>
        <p:blipFill>
          <a:blip r:embed="rId1"/>
          <a:srcRect t="36397" b="31889"/>
          <a:stretch>
            <a:fillRect/>
          </a:stretch>
        </p:blipFill>
        <p:spPr>
          <a:xfrm>
            <a:off x="3950335" y="3296285"/>
            <a:ext cx="3691890" cy="335597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712335" y="4754880"/>
            <a:ext cx="4660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23925" y="4782820"/>
            <a:ext cx="4660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23925" y="5834380"/>
            <a:ext cx="10718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19320" y="5834380"/>
            <a:ext cx="93853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783320" y="5347335"/>
            <a:ext cx="1206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783320" y="4973955"/>
            <a:ext cx="79756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Text Box 19"/>
          <p:cNvSpPr txBox="1"/>
          <p:nvPr/>
        </p:nvSpPr>
        <p:spPr>
          <a:xfrm>
            <a:off x="1620520" y="1429385"/>
            <a:ext cx="1015238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因为</a:t>
            </a:r>
            <a:r>
              <a:rPr lang="en-US" altLang="zh-CN"/>
              <a:t> clamp </a:t>
            </a:r>
            <a:r>
              <a:rPr lang="zh-CN" altLang="en-US"/>
              <a:t>用了两次分支，</a:t>
            </a:r>
            <a:r>
              <a:rPr lang="en-US" altLang="zh-CN"/>
              <a:t>if-else-if-else</a:t>
            </a:r>
            <a:r>
              <a:rPr lang="zh-CN" altLang="en-US"/>
              <a:t>，</a:t>
            </a:r>
            <a:r>
              <a:rPr lang="zh-CN"/>
              <a:t>刚才</a:t>
            </a:r>
            <a:r>
              <a:rPr lang="en-US" altLang="zh-CN"/>
              <a:t> -O0 </a:t>
            </a:r>
            <a:r>
              <a:rPr lang="zh-CN" altLang="en-US"/>
              <a:t>时是需要连续两次条件跳转指令的。</a:t>
            </a:r>
            <a:endParaRPr lang="zh-CN" altLang="en-US"/>
          </a:p>
          <a:p>
            <a:pPr algn="l"/>
            <a:r>
              <a:rPr lang="zh-CN" altLang="en-US"/>
              <a:t>但是在</a:t>
            </a:r>
            <a:r>
              <a:rPr lang="en-US" altLang="zh-CN"/>
              <a:t> -O3 </a:t>
            </a:r>
            <a:r>
              <a:rPr lang="zh-CN" altLang="en-US"/>
              <a:t>的淫威下，编译器把其中一个</a:t>
            </a:r>
            <a:r>
              <a:rPr lang="zh-CN" altLang="en-US">
                <a:sym typeface="+mn-ea"/>
              </a:rPr>
              <a:t>条件跳转</a:t>
            </a:r>
            <a:r>
              <a:rPr lang="zh-CN" altLang="en-US"/>
              <a:t>自动优化掉了（</a:t>
            </a:r>
            <a:r>
              <a:rPr lang="en-US" altLang="zh-CN"/>
              <a:t>cmovle </a:t>
            </a:r>
            <a:r>
              <a:rPr lang="zh-CN" altLang="en-US"/>
              <a:t>和</a:t>
            </a:r>
            <a:r>
              <a:rPr lang="en-US" altLang="zh-CN"/>
              <a:t> cmovl</a:t>
            </a:r>
            <a:r>
              <a:rPr lang="zh-CN" altLang="en-US"/>
              <a:t>）。</a:t>
            </a:r>
            <a:endParaRPr lang="zh-CN" altLang="en-US"/>
          </a:p>
          <a:p>
            <a:pPr algn="l"/>
            <a:r>
              <a:rPr lang="zh-CN" altLang="en-US"/>
              <a:t>可惜另一个</a:t>
            </a:r>
            <a:r>
              <a:rPr lang="en-US" altLang="zh-CN"/>
              <a:t> if-else </a:t>
            </a:r>
            <a:r>
              <a:rPr lang="zh-CN" altLang="en-US"/>
              <a:t>的</a:t>
            </a:r>
            <a:r>
              <a:rPr lang="zh-CN" altLang="en-US">
                <a:sym typeface="+mn-ea"/>
              </a:rPr>
              <a:t>条件跳转</a:t>
            </a:r>
            <a:r>
              <a:rPr lang="zh-CN" altLang="en-US"/>
              <a:t>指令（</a:t>
            </a:r>
            <a:r>
              <a:rPr lang="en-US" altLang="zh-CN"/>
              <a:t>js</a:t>
            </a:r>
            <a:r>
              <a:rPr lang="zh-CN" altLang="en-US"/>
              <a:t>）没有被成功优化掉（编译器具有短视性）。</a:t>
            </a:r>
            <a:endParaRPr lang="zh-CN" altLang="en-US"/>
          </a:p>
          <a:p>
            <a:pPr algn="l"/>
            <a:r>
              <a:rPr lang="zh-CN" altLang="en-US">
                <a:sym typeface="+mn-ea"/>
              </a:rPr>
              <a:t>可以看到“</a:t>
            </a:r>
            <a:r>
              <a:rPr lang="zh-CN" altLang="en-US"/>
              <a:t>摆烂”版本的三目运算符</a:t>
            </a:r>
            <a:r>
              <a:rPr lang="en-US" altLang="zh-CN"/>
              <a:t> ?: </a:t>
            </a:r>
            <a:r>
              <a:rPr lang="zh-CN" altLang="en-US"/>
              <a:t>和</a:t>
            </a:r>
            <a:r>
              <a:rPr lang="en-US" altLang="zh-CN"/>
              <a:t> if-else </a:t>
            </a:r>
            <a:r>
              <a:rPr lang="zh-CN" altLang="en-US"/>
              <a:t>其实是一样的，也只优化掉了其中一个</a:t>
            </a:r>
            <a:r>
              <a:rPr lang="zh-CN" altLang="en-US">
                <a:sym typeface="+mn-ea"/>
              </a:rPr>
              <a:t>条件跳转</a:t>
            </a:r>
            <a:r>
              <a:rPr lang="zh-CN" altLang="en-US"/>
              <a:t>。</a:t>
            </a:r>
            <a:endParaRPr lang="zh-CN" altLang="en-US"/>
          </a:p>
          <a:p>
            <a:pPr algn="l"/>
            <a:r>
              <a:rPr lang="zh-CN" altLang="en-US"/>
              <a:t>但是在“妙用加减乘”的版本里，两次比较依然都是高效的无分支指令（</a:t>
            </a:r>
            <a:r>
              <a:rPr lang="en-US" altLang="zh-CN"/>
              <a:t>setg </a:t>
            </a:r>
            <a:r>
              <a:rPr lang="zh-CN" altLang="en-US"/>
              <a:t>和</a:t>
            </a:r>
            <a:r>
              <a:rPr lang="en-US" altLang="zh-CN"/>
              <a:t> cmovbe</a:t>
            </a:r>
            <a:r>
              <a:rPr lang="zh-CN" altLang="en-US"/>
              <a:t>）。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所以手动优化真的有必要吗？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5980" y="3522345"/>
            <a:ext cx="10099675" cy="33356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220" y="0"/>
            <a:ext cx="5131435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所以手动优化真的有必要吗？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可见只有</a:t>
            </a:r>
            <a:r>
              <a:rPr lang="en-US" altLang="zh-CN"/>
              <a:t> -</a:t>
            </a:r>
            <a:r>
              <a:rPr lang="x-none" altLang="en-US"/>
              <a:t>O0 </a:t>
            </a:r>
            <a:r>
              <a:rPr lang="zh-CN" altLang="x-none"/>
              <a:t>的时候手动优化才有优势，开启</a:t>
            </a:r>
            <a:r>
              <a:rPr lang="x-none" altLang="zh-CN"/>
              <a:t> -O1</a:t>
            </a:r>
            <a:r>
              <a:rPr lang="en-US" altLang="x-none"/>
              <a:t> </a:t>
            </a:r>
            <a:r>
              <a:rPr lang="zh-CN" altLang="en-US"/>
              <a:t>优化以后都区别不大了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/>
              <a:t>因此对于简单的分支，完全可以不考虑优化，交给编译器自动优化掉。</a:t>
            </a:r>
            <a:endParaRPr lang="zh-CN" altLang="x-none"/>
          </a:p>
          <a:p>
            <a:r>
              <a:rPr lang="zh-CN" altLang="x-none"/>
              <a:t>一般只需要把</a:t>
            </a:r>
            <a:r>
              <a:rPr lang="en-US" altLang="zh-CN"/>
              <a:t> </a:t>
            </a:r>
            <a:r>
              <a:rPr lang="x-none" altLang="en-US"/>
              <a:t>if-else </a:t>
            </a:r>
            <a:r>
              <a:rPr lang="zh-CN" altLang="x-none"/>
              <a:t>改成三目运算符</a:t>
            </a:r>
            <a:r>
              <a:rPr lang="en-US" altLang="zh-CN"/>
              <a:t> </a:t>
            </a:r>
            <a:r>
              <a:rPr lang="x-none" altLang="en-US"/>
              <a:t>?: </a:t>
            </a:r>
            <a:r>
              <a:rPr lang="zh-CN" altLang="x-none"/>
              <a:t>编译器就能成功识别了（见开头的例子）。</a:t>
            </a:r>
            <a:endParaRPr lang="zh-CN" altLang="x-none"/>
          </a:p>
          <a:p>
            <a:r>
              <a:rPr lang="zh-CN" altLang="x-none"/>
              <a:t>建议只有当性能遇到瓶颈时，再去针对性对</a:t>
            </a:r>
            <a:r>
              <a:rPr lang="zh-CN" altLang="x-none">
                <a:sym typeface="+mn-ea"/>
              </a:rPr>
              <a:t>“</a:t>
            </a:r>
            <a:r>
              <a:rPr lang="zh-CN" altLang="x-none"/>
              <a:t>热代码”优化，而不是一股脑儿全部改成无分支，影响可读性。</a:t>
            </a:r>
            <a:endParaRPr lang="zh-CN" altLang="x-none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“妙用加减乘”的无分支优化是万能的吗？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return x &gt;= 0 ? sqrt(x) : 0;</a:t>
            </a:r>
            <a:endParaRPr lang="en-US"/>
          </a:p>
          <a:p>
            <a:r>
              <a:rPr lang="zh-CN" altLang="en-US"/>
              <a:t>能不能优化成：</a:t>
            </a:r>
            <a:endParaRPr lang="zh-CN" altLang="en-US"/>
          </a:p>
          <a:p>
            <a:r>
              <a:rPr lang="en-US" altLang="zh-CN"/>
              <a:t>return (x &gt;= 0) * sqrt(x);</a:t>
            </a:r>
            <a:endParaRPr lang="en-US" altLang="zh-CN"/>
          </a:p>
          <a:p>
            <a:r>
              <a:rPr lang="zh-CN" altLang="en-US"/>
              <a:t>不行，</a:t>
            </a:r>
            <a:r>
              <a:rPr lang="en-US" altLang="zh-CN"/>
              <a:t>C </a:t>
            </a:r>
            <a:r>
              <a:rPr lang="zh-CN" altLang="en-US"/>
              <a:t>语言标准规定</a:t>
            </a:r>
            <a:r>
              <a:rPr lang="en-US" altLang="zh-CN"/>
              <a:t> sqrt </a:t>
            </a:r>
            <a:r>
              <a:rPr lang="zh-CN" altLang="en-US"/>
              <a:t>遇到</a:t>
            </a:r>
            <a:r>
              <a:rPr lang="en-US" altLang="zh-CN"/>
              <a:t> x </a:t>
            </a:r>
            <a:r>
              <a:rPr lang="zh-CN" altLang="en-US"/>
              <a:t>为负数时，会返回</a:t>
            </a:r>
            <a:r>
              <a:rPr lang="en-US" altLang="zh-CN"/>
              <a:t> NaN</a:t>
            </a:r>
            <a:r>
              <a:rPr lang="zh-CN" altLang="en-US"/>
              <a:t>（因为负数无法开平方根）。</a:t>
            </a:r>
            <a:endParaRPr lang="zh-CN" altLang="en-US"/>
          </a:p>
          <a:p>
            <a:r>
              <a:rPr lang="zh-CN" altLang="en-US"/>
              <a:t>而</a:t>
            </a:r>
            <a:r>
              <a:rPr lang="en-US" altLang="zh-CN"/>
              <a:t> IEEE </a:t>
            </a:r>
            <a:r>
              <a:rPr lang="zh-CN" altLang="en-US"/>
              <a:t>浮点标准规定了</a:t>
            </a:r>
            <a:r>
              <a:rPr lang="en-US" altLang="zh-CN"/>
              <a:t> NaN </a:t>
            </a:r>
            <a:r>
              <a:rPr lang="zh-CN" altLang="en-US"/>
              <a:t>乘任何数都得</a:t>
            </a:r>
            <a:r>
              <a:rPr lang="en-US" altLang="zh-CN"/>
              <a:t> NaN</a:t>
            </a:r>
            <a:r>
              <a:rPr lang="zh-CN" altLang="en-US"/>
              <a:t>，所以</a:t>
            </a:r>
            <a:r>
              <a:rPr lang="en-US" altLang="zh-CN"/>
              <a:t> x &lt; 0 </a:t>
            </a:r>
            <a:r>
              <a:rPr lang="zh-CN" altLang="en-US"/>
              <a:t>时不会得到</a:t>
            </a:r>
            <a:r>
              <a:rPr lang="en-US" altLang="zh-CN"/>
              <a:t> 0 </a:t>
            </a:r>
            <a:r>
              <a:rPr lang="zh-CN" altLang="en-US"/>
              <a:t>而是会得到</a:t>
            </a:r>
            <a:r>
              <a:rPr lang="en-US" altLang="zh-CN"/>
              <a:t> NaN</a:t>
            </a:r>
            <a:r>
              <a:rPr lang="zh-CN" altLang="en-US"/>
              <a:t>，和原来预期的结果不同。</a:t>
            </a:r>
            <a:endParaRPr lang="zh-CN" altLang="en-US"/>
          </a:p>
          <a:p>
            <a:r>
              <a:rPr lang="zh-CN" altLang="en-US"/>
              <a:t>且</a:t>
            </a:r>
            <a:r>
              <a:rPr lang="en-US" altLang="zh-CN"/>
              <a:t> sqrt </a:t>
            </a:r>
            <a:r>
              <a:rPr lang="zh-CN" altLang="en-US">
                <a:sym typeface="+mn-ea"/>
              </a:rPr>
              <a:t>遇到</a:t>
            </a:r>
            <a:r>
              <a:rPr lang="en-US" altLang="zh-CN">
                <a:sym typeface="+mn-ea"/>
              </a:rPr>
              <a:t> x </a:t>
            </a:r>
            <a:r>
              <a:rPr lang="zh-CN" altLang="en-US">
                <a:sym typeface="+mn-ea"/>
              </a:rPr>
              <a:t>为负数时会设置</a:t>
            </a:r>
            <a:r>
              <a:rPr lang="en-US" altLang="zh-CN">
                <a:sym typeface="+mn-ea"/>
              </a:rPr>
              <a:t> errno </a:t>
            </a:r>
            <a:r>
              <a:rPr lang="zh-CN" altLang="en-US">
                <a:sym typeface="+mn-ea"/>
              </a:rPr>
              <a:t>为</a:t>
            </a:r>
            <a:r>
              <a:rPr lang="en-US" altLang="zh-CN">
                <a:sym typeface="+mn-ea"/>
              </a:rPr>
              <a:t> EDOM</a:t>
            </a:r>
            <a:r>
              <a:rPr lang="zh-CN" altLang="en-US">
                <a:sym typeface="+mn-ea"/>
              </a:rPr>
              <a:t>，产生副作用。而原先的三目运算符</a:t>
            </a:r>
            <a:r>
              <a:rPr lang="en-US" altLang="zh-CN">
                <a:sym typeface="+mn-ea"/>
              </a:rPr>
              <a:t> ?: </a:t>
            </a:r>
            <a:r>
              <a:rPr lang="zh-CN" altLang="en-US">
                <a:sym typeface="+mn-ea"/>
              </a:rPr>
              <a:t>由于具有“短路”特性，当</a:t>
            </a:r>
            <a:r>
              <a:rPr lang="en-US" altLang="zh-CN">
                <a:sym typeface="+mn-ea"/>
              </a:rPr>
              <a:t> x &lt; 0 </a:t>
            </a:r>
            <a:r>
              <a:rPr lang="zh-CN" altLang="en-US">
                <a:sym typeface="+mn-ea"/>
              </a:rPr>
              <a:t>时第一个分支</a:t>
            </a:r>
            <a:r>
              <a:rPr lang="en-US" altLang="zh-CN">
                <a:sym typeface="+mn-ea"/>
              </a:rPr>
              <a:t> sqrt(x) </a:t>
            </a:r>
            <a:r>
              <a:rPr lang="zh-CN" altLang="en-US">
                <a:sym typeface="+mn-ea"/>
              </a:rPr>
              <a:t>不会执行，没有副作用。不一样了！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总之，对于这种有副作用的函数，或是有可能返回</a:t>
            </a:r>
            <a:r>
              <a:rPr lang="en-US" altLang="zh-CN">
                <a:sym typeface="+mn-ea"/>
              </a:rPr>
              <a:t> NaN </a:t>
            </a:r>
            <a:r>
              <a:rPr lang="zh-CN" altLang="en-US">
                <a:sym typeface="+mn-ea"/>
              </a:rPr>
              <a:t>的函数，无法</a:t>
            </a:r>
            <a:r>
              <a:rPr lang="zh-CN" altLang="en-US">
                <a:sym typeface="+mn-ea"/>
              </a:rPr>
              <a:t>“妙用加减乘”优化。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冷静分析，学会变通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return x &gt;= 0 ? sqrt(x) : 0;</a:t>
            </a:r>
            <a:endParaRPr lang="en-US"/>
          </a:p>
          <a:p>
            <a:r>
              <a:rPr lang="zh-CN" altLang="en-US">
                <a:sym typeface="+mn-ea"/>
              </a:rPr>
              <a:t>但是我们可以变通一下，既然从返回值优化不行，从参数入手怎样？首先已知</a:t>
            </a:r>
            <a:r>
              <a:rPr lang="en-US" altLang="zh-CN">
                <a:sym typeface="+mn-ea"/>
              </a:rPr>
              <a:t> sqrt(0) </a:t>
            </a:r>
            <a:r>
              <a:rPr lang="zh-CN" altLang="en-US">
                <a:sym typeface="+mn-ea"/>
              </a:rPr>
              <a:t>等于</a:t>
            </a:r>
            <a:r>
              <a:rPr lang="en-US" altLang="zh-CN">
                <a:sym typeface="+mn-ea"/>
              </a:rPr>
              <a:t> 0</a:t>
            </a:r>
            <a:r>
              <a:rPr lang="zh-CN" altLang="en-US">
                <a:sym typeface="+mn-ea"/>
              </a:rPr>
              <a:t>，所以我们其实可以转换成：</a:t>
            </a:r>
            <a:endParaRPr lang="zh-CN" altLang="en-US">
              <a:sym typeface="+mn-ea"/>
            </a:endParaRPr>
          </a:p>
          <a:p>
            <a:r>
              <a:rPr lang="en-US">
                <a:sym typeface="+mn-ea"/>
              </a:rPr>
              <a:t>return x &gt;= 0 ? sqrt(x) : sqrt(0);</a:t>
            </a:r>
            <a:endParaRPr lang="en-US">
              <a:sym typeface="+mn-ea"/>
            </a:endParaRPr>
          </a:p>
          <a:p>
            <a:r>
              <a:rPr lang="zh-CN" altLang="en-US">
                <a:sym typeface="+mn-ea"/>
              </a:rPr>
              <a:t>然后再把</a:t>
            </a:r>
            <a:r>
              <a:rPr lang="en-US" altLang="zh-CN">
                <a:sym typeface="+mn-ea"/>
              </a:rPr>
              <a:t> sqrt </a:t>
            </a:r>
            <a:r>
              <a:rPr lang="zh-CN" altLang="en-US">
                <a:sym typeface="+mn-ea"/>
              </a:rPr>
              <a:t>提取出来得到：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return sqrt(x &gt;= 0 ? x : 0);</a:t>
            </a:r>
            <a:endParaRPr lang="en-US">
              <a:sym typeface="+mn-ea"/>
            </a:endParaRPr>
          </a:p>
          <a:p>
            <a:r>
              <a:rPr lang="zh-CN" altLang="en-US">
                <a:sym typeface="+mn-ea"/>
              </a:rPr>
              <a:t>再应用无分支优化：</a:t>
            </a:r>
            <a:endParaRPr lang="en-US">
              <a:sym typeface="+mn-ea"/>
            </a:endParaRPr>
          </a:p>
          <a:p>
            <a:r>
              <a:rPr lang="en-US">
                <a:sym typeface="+mn-ea"/>
              </a:rPr>
              <a:t>return sqrt((x &gt;= 0) * x);</a:t>
            </a:r>
            <a:endParaRPr lang="en-US">
              <a:sym typeface="+mn-ea"/>
            </a:endParaRPr>
          </a:p>
          <a:p>
            <a:r>
              <a:rPr lang="zh-CN" altLang="en-US">
                <a:sym typeface="+mn-ea"/>
              </a:rPr>
              <a:t>大功告成，对于</a:t>
            </a:r>
            <a:r>
              <a:rPr lang="en-US" altLang="zh-CN">
                <a:sym typeface="+mn-ea"/>
              </a:rPr>
              <a:t> x &lt; 0 </a:t>
            </a:r>
            <a:r>
              <a:rPr lang="zh-CN" altLang="en-US">
                <a:sym typeface="+mn-ea"/>
              </a:rPr>
              <a:t>的情况会变成</a:t>
            </a:r>
            <a:r>
              <a:rPr lang="en-US" altLang="zh-CN">
                <a:sym typeface="+mn-ea"/>
              </a:rPr>
              <a:t> sqrt(0 * x) = sqrt(0) = 0 </a:t>
            </a:r>
            <a:r>
              <a:rPr lang="zh-CN" altLang="en-US">
                <a:sym typeface="+mn-ea"/>
              </a:rPr>
              <a:t>和原来一样；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对于</a:t>
            </a:r>
            <a:r>
              <a:rPr lang="en-US" altLang="zh-CN">
                <a:sym typeface="+mn-ea"/>
              </a:rPr>
              <a:t> x &gt;= 0 </a:t>
            </a:r>
            <a:r>
              <a:rPr lang="zh-CN" altLang="en-US">
                <a:sym typeface="+mn-ea"/>
              </a:rPr>
              <a:t>的情况会变成</a:t>
            </a:r>
            <a:r>
              <a:rPr lang="en-US" altLang="zh-CN">
                <a:sym typeface="+mn-ea"/>
              </a:rPr>
              <a:t> sqrt(1 * x) = sqrt(x) </a:t>
            </a:r>
            <a:r>
              <a:rPr lang="zh-CN" altLang="en-US">
                <a:sym typeface="+mn-ea"/>
              </a:rPr>
              <a:t>也和原来一样。成功了！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两种代码写法：分支</a:t>
            </a:r>
            <a:r>
              <a:rPr lang="en-US" altLang="zh-CN"/>
              <a:t> vs </a:t>
            </a:r>
            <a:r>
              <a:rPr lang="zh-CN" altLang="en-US"/>
              <a:t>三目运算符</a:t>
            </a:r>
            <a:endParaRPr lang="zh-CN" altLang="en-US"/>
          </a:p>
        </p:txBody>
      </p:sp>
      <p:pic>
        <p:nvPicPr>
          <p:cNvPr id="10" name="Content Placeholder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2038350"/>
            <a:ext cx="10515600" cy="392557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2937510" y="5335905"/>
            <a:ext cx="819086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存在大量分支的情形</a:t>
            </a:r>
            <a:endParaRPr lang="zh-CN" altLang="en-US"/>
          </a:p>
        </p:txBody>
      </p:sp>
      <p:sp>
        <p:nvSpPr>
          <p:cNvPr id="11" name="Content Placeholder 10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但是很多时候并不是单独的一个分支。那么“妙用加减乘”计算量就会很大，而且写起来也麻烦。</a:t>
            </a:r>
            <a:endParaRPr lang="zh-CN" altLang="en-US"/>
          </a:p>
        </p:txBody>
      </p:sp>
      <p:pic>
        <p:nvPicPr>
          <p:cNvPr id="12" name="Content Placeholder 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27775" y="1825625"/>
            <a:ext cx="448881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存在大量分支的情形</a:t>
            </a:r>
            <a:endParaRPr lang="zh-CN" altLang="en-US"/>
          </a:p>
        </p:txBody>
      </p:sp>
      <p:sp>
        <p:nvSpPr>
          <p:cNvPr id="11" name="Content Placeholder 10"/>
          <p:cNvSpPr/>
          <p:nvPr>
            <p:ph sz="half" idx="1"/>
          </p:nvPr>
        </p:nvSpPr>
        <p:spPr/>
        <p:txBody>
          <a:bodyPr/>
          <a:p>
            <a:r>
              <a:rPr lang="zh-CN" altLang="en-US"/>
              <a:t>很多同学通常都会用</a:t>
            </a:r>
            <a:r>
              <a:rPr lang="en-US" altLang="zh-CN"/>
              <a:t> switch </a:t>
            </a:r>
            <a:r>
              <a:rPr lang="zh-CN" altLang="en-US"/>
              <a:t>来处理这种大量判断的情况。可能你误以为</a:t>
            </a:r>
            <a:r>
              <a:rPr lang="en-US" altLang="zh-CN"/>
              <a:t> switch </a:t>
            </a:r>
            <a:r>
              <a:rPr lang="zh-CN" altLang="en-US"/>
              <a:t>比一堆</a:t>
            </a:r>
            <a:r>
              <a:rPr lang="en-US" altLang="zh-CN"/>
              <a:t> if</a:t>
            </a:r>
            <a:r>
              <a:rPr lang="x-none" altLang="en-US"/>
              <a:t>-else </a:t>
            </a:r>
            <a:r>
              <a:rPr lang="zh-CN" altLang="x-none"/>
              <a:t>更高效。</a:t>
            </a:r>
            <a:r>
              <a:rPr lang="zh-CN" altLang="en-US"/>
              <a:t>但是实际上在编译器看来是一样的，不管你</a:t>
            </a:r>
            <a:r>
              <a:rPr lang="en-US" altLang="zh-CN"/>
              <a:t> </a:t>
            </a:r>
            <a:r>
              <a:rPr lang="x-none" altLang="en-US"/>
              <a:t>if-else </a:t>
            </a:r>
            <a:r>
              <a:rPr lang="zh-CN" altLang="x-none"/>
              <a:t>还是</a:t>
            </a:r>
            <a:r>
              <a:rPr lang="en-US" altLang="zh-CN"/>
              <a:t> </a:t>
            </a:r>
            <a:r>
              <a:rPr lang="x-none" altLang="en-US"/>
              <a:t>switch</a:t>
            </a:r>
            <a:r>
              <a:rPr lang="zh-CN" altLang="x-none"/>
              <a:t>，</a:t>
            </a:r>
            <a:r>
              <a:rPr lang="zh-CN" altLang="en-US"/>
              <a:t>他都会想方设法帮你优化成</a:t>
            </a:r>
            <a:r>
              <a:rPr lang="zh-CN" altLang="en-US" b="1"/>
              <a:t>查表法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所以不用纠结性能，你觉得哪种写起来可读性强，容易维护，你就怎么写。</a:t>
            </a:r>
            <a:endParaRPr lang="zh-CN" alt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221730" y="1825625"/>
            <a:ext cx="470090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无分支优化的方法：查表法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如果每个判断的值是连续的，这种情况一般会建立一个表（数组）。</a:t>
            </a:r>
            <a:endParaRPr lang="zh-CN" altLang="en-US"/>
          </a:p>
          <a:p>
            <a:r>
              <a:rPr lang="zh-CN" altLang="en-US">
                <a:sym typeface="+mn-ea"/>
              </a:rPr>
              <a:t>这个表里每个元素就是原来要返回的一个个值，索引就是要判断的参数</a:t>
            </a:r>
            <a:r>
              <a:rPr lang="en-US" altLang="zh-CN">
                <a:sym typeface="+mn-ea"/>
              </a:rPr>
              <a:t>x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因为查表只需要一个指针的加法和读取操作，复杂度是</a:t>
            </a:r>
            <a:r>
              <a:rPr lang="en-US" altLang="zh-CN">
                <a:sym typeface="+mn-ea"/>
              </a:rPr>
              <a:t> O</a:t>
            </a:r>
            <a:r>
              <a:rPr lang="x-none" altLang="en-US">
                <a:sym typeface="+mn-ea"/>
              </a:rPr>
              <a:t>(1)</a:t>
            </a:r>
            <a:r>
              <a:rPr lang="en-US" altLang="x-none">
                <a:sym typeface="+mn-ea"/>
              </a:rPr>
              <a:t> </a:t>
            </a:r>
            <a:r>
              <a:rPr lang="zh-CN" altLang="x-none">
                <a:sym typeface="+mn-ea"/>
              </a:rPr>
              <a:t>的；</a:t>
            </a:r>
            <a:r>
              <a:rPr lang="zh-CN" altLang="en-US">
                <a:sym typeface="+mn-ea"/>
              </a:rPr>
              <a:t>运算量远远小于最坏需要</a:t>
            </a:r>
            <a:r>
              <a:rPr lang="en-US" altLang="zh-CN">
                <a:sym typeface="+mn-ea"/>
              </a:rPr>
              <a:t> n </a:t>
            </a:r>
            <a:r>
              <a:rPr lang="zh-CN" altLang="en-US">
                <a:sym typeface="+mn-ea"/>
              </a:rPr>
              <a:t>次判断的一堆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if-else</a:t>
            </a:r>
            <a:r>
              <a:rPr lang="zh-CN" altLang="en-US">
                <a:sym typeface="+mn-ea"/>
              </a:rPr>
              <a:t>，复杂度是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O(n)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的</a:t>
            </a:r>
            <a:r>
              <a:rPr lang="zh-CN" altLang="x-none">
                <a:sym typeface="+mn-ea"/>
              </a:rPr>
              <a:t>。因此用查表法去优化有很多次连续判断的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if-else </a:t>
            </a:r>
            <a:r>
              <a:rPr lang="zh-CN" altLang="x-none">
                <a:sym typeface="+mn-ea"/>
              </a:rPr>
              <a:t>会比较赚。</a:t>
            </a:r>
            <a:endParaRPr lang="zh-CN" altLang="en-US"/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6145" y="2262505"/>
            <a:ext cx="5172075" cy="347662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查表法的确定：如果</a:t>
            </a:r>
            <a:r>
              <a:rPr lang="en-US" altLang="zh-CN">
                <a:sym typeface="+mn-ea"/>
              </a:rPr>
              <a:t>x</a:t>
            </a:r>
            <a:r>
              <a:rPr lang="zh-CN" altLang="en-US">
                <a:sym typeface="+mn-ea"/>
              </a:rPr>
              <a:t>有可能</a:t>
            </a:r>
            <a:r>
              <a:rPr lang="zh-CN" altLang="en-US">
                <a:sym typeface="+mn-ea"/>
              </a:rPr>
              <a:t>越界，则需要特殊判断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不过刚刚的写法无法处理</a:t>
            </a:r>
            <a:r>
              <a:rPr lang="en-US" altLang="zh-CN">
                <a:sym typeface="+mn-ea"/>
              </a:rPr>
              <a:t> x </a:t>
            </a:r>
            <a:r>
              <a:rPr lang="zh-CN" altLang="en-US">
                <a:sym typeface="+mn-ea"/>
              </a:rPr>
              <a:t>不在</a:t>
            </a:r>
            <a:r>
              <a:rPr lang="en-US" altLang="zh-CN">
                <a:sym typeface="+mn-ea"/>
              </a:rPr>
              <a:t> </a:t>
            </a:r>
            <a:r>
              <a:rPr lang="x-none" altLang="en-US">
                <a:sym typeface="+mn-ea"/>
              </a:rPr>
              <a:t>0,1,2,3,4</a:t>
            </a:r>
            <a:r>
              <a:rPr lang="en-US" altLang="x-none">
                <a:sym typeface="+mn-ea"/>
              </a:rPr>
              <a:t> </a:t>
            </a:r>
            <a:r>
              <a:rPr lang="zh-CN" altLang="en-US">
                <a:sym typeface="+mn-ea"/>
              </a:rPr>
              <a:t>范围内的情况，如果</a:t>
            </a:r>
            <a:r>
              <a:rPr lang="en-US" altLang="zh-CN">
                <a:sym typeface="+mn-ea"/>
              </a:rPr>
              <a:t> x </a:t>
            </a:r>
            <a:r>
              <a:rPr lang="zh-CN" altLang="en-US">
                <a:sym typeface="+mn-ea"/>
              </a:rPr>
              <a:t>超出范围，那么就会触发“未定义行为”，程序可能奔溃！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为了避免越界，或者说在越界时，能够安全地像原来</a:t>
            </a:r>
            <a:r>
              <a:rPr lang="en-US" altLang="zh-CN">
                <a:sym typeface="+mn-ea"/>
              </a:rPr>
              <a:t> if-else </a:t>
            </a:r>
            <a:r>
              <a:rPr lang="zh-CN" altLang="en-US">
                <a:sym typeface="+mn-ea"/>
              </a:rPr>
              <a:t>中最后一个</a:t>
            </a:r>
            <a:r>
              <a:rPr lang="en-US" altLang="zh-CN">
                <a:sym typeface="+mn-ea"/>
              </a:rPr>
              <a:t> else </a:t>
            </a:r>
            <a:r>
              <a:rPr lang="zh-CN" altLang="en-US">
                <a:sym typeface="+mn-ea"/>
              </a:rPr>
              <a:t>那样返回</a:t>
            </a:r>
            <a:r>
              <a:rPr lang="en-US" altLang="zh-CN">
                <a:sym typeface="+mn-ea"/>
              </a:rPr>
              <a:t> 0</a:t>
            </a:r>
            <a:r>
              <a:rPr lang="zh-CN" altLang="en-US">
                <a:sym typeface="+mn-ea"/>
              </a:rPr>
              <a:t>，需要额外的判断。</a:t>
            </a:r>
            <a:endParaRPr lang="zh-CN" altLang="en-US">
              <a:sym typeface="+mn-ea"/>
            </a:endParaRPr>
          </a:p>
          <a:p>
            <a:r>
              <a:rPr lang="zh-CN" altLang="x-none"/>
              <a:t>这里我们让</a:t>
            </a:r>
            <a:r>
              <a:rPr lang="en-US" altLang="zh-CN"/>
              <a:t> x </a:t>
            </a:r>
            <a:r>
              <a:rPr lang="zh-CN" altLang="en-US"/>
              <a:t>越界直接变成</a:t>
            </a:r>
            <a:r>
              <a:rPr lang="en-US" altLang="zh-CN"/>
              <a:t> </a:t>
            </a:r>
            <a:r>
              <a:rPr lang="x-none" altLang="en-US"/>
              <a:t>lut[5]</a:t>
            </a:r>
            <a:r>
              <a:rPr lang="zh-CN" altLang="x-none"/>
              <a:t>，然后在</a:t>
            </a:r>
            <a:r>
              <a:rPr lang="en-US" altLang="zh-CN"/>
              <a:t> lut </a:t>
            </a:r>
            <a:r>
              <a:rPr lang="zh-CN" altLang="en-US"/>
              <a:t>的第五个元素放上</a:t>
            </a:r>
            <a:r>
              <a:rPr lang="en-US" altLang="zh-CN"/>
              <a:t> 0</a:t>
            </a:r>
            <a:r>
              <a:rPr lang="zh-CN" altLang="en-US"/>
              <a:t>，就实现了越界自动返回缺省值的效果。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341880"/>
            <a:ext cx="5908675" cy="33191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620" y="5862320"/>
            <a:ext cx="2235835" cy="99568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对于自变量不连续的情况：查表法需要从数组变成</a:t>
            </a:r>
            <a:r>
              <a:rPr lang="en-US" altLang="zh-CN"/>
              <a:t> map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48790"/>
            <a:ext cx="5181600" cy="4505960"/>
          </a:xfrm>
        </p:spPr>
        <p:txBody>
          <a:bodyPr>
            <a:normAutofit lnSpcReduction="20000"/>
          </a:bodyPr>
          <a:p>
            <a:r>
              <a:rPr lang="zh-CN" altLang="en-US"/>
              <a:t>不过把</a:t>
            </a:r>
            <a:r>
              <a:rPr lang="en-US" altLang="zh-CN"/>
              <a:t> lut </a:t>
            </a:r>
            <a:r>
              <a:rPr lang="zh-CN" altLang="en-US"/>
              <a:t>作为</a:t>
            </a:r>
            <a:r>
              <a:rPr lang="zh-CN" altLang="en-US" b="1"/>
              <a:t>数组</a:t>
            </a:r>
            <a:r>
              <a:rPr lang="zh-CN" altLang="en-US"/>
              <a:t>的方法只适用于自变量</a:t>
            </a:r>
            <a:r>
              <a:rPr lang="en-US" altLang="zh-CN"/>
              <a:t> x </a:t>
            </a:r>
            <a:r>
              <a:rPr lang="zh-CN" altLang="en-US"/>
              <a:t>连续变化的情况，如果不连续，则只好采用</a:t>
            </a:r>
            <a:r>
              <a:rPr lang="en-US" altLang="zh-CN"/>
              <a:t> </a:t>
            </a:r>
            <a:r>
              <a:rPr lang="en-US" altLang="zh-CN" b="1"/>
              <a:t>map</a:t>
            </a:r>
            <a:r>
              <a:rPr lang="en-US" altLang="zh-CN"/>
              <a:t> </a:t>
            </a:r>
            <a:r>
              <a:rPr lang="zh-CN" altLang="en-US"/>
              <a:t>查表了（相当于</a:t>
            </a:r>
            <a:r>
              <a:rPr lang="en-US" altLang="zh-CN"/>
              <a:t> Python </a:t>
            </a:r>
            <a:r>
              <a:rPr lang="zh-CN" altLang="en-US"/>
              <a:t>的字典）。</a:t>
            </a:r>
            <a:endParaRPr lang="zh-CN" altLang="en-US"/>
          </a:p>
          <a:p>
            <a:r>
              <a:rPr lang="zh-CN" altLang="en-US"/>
              <a:t>不过</a:t>
            </a:r>
            <a:r>
              <a:rPr lang="en-US" altLang="zh-CN"/>
              <a:t> map </a:t>
            </a:r>
            <a:r>
              <a:rPr lang="zh-CN" altLang="en-US"/>
              <a:t>的查找开销更大，复杂度为</a:t>
            </a:r>
            <a:r>
              <a:rPr lang="en-US" altLang="zh-CN"/>
              <a:t> </a:t>
            </a:r>
            <a:r>
              <a:rPr lang="x-none" altLang="en-US"/>
              <a:t>O(logn)</a:t>
            </a:r>
            <a:r>
              <a:rPr lang="zh-CN" altLang="en-US"/>
              <a:t>，比线性数组的</a:t>
            </a:r>
            <a:r>
              <a:rPr lang="en-US" altLang="zh-CN"/>
              <a:t> </a:t>
            </a:r>
            <a:r>
              <a:rPr lang="x-none" altLang="en-US"/>
              <a:t>O(1) </a:t>
            </a:r>
            <a:r>
              <a:rPr lang="zh-CN" altLang="x-none"/>
              <a:t>要坏一点点。</a:t>
            </a:r>
            <a:endParaRPr lang="zh-CN" altLang="x-none"/>
          </a:p>
          <a:p>
            <a:r>
              <a:rPr lang="zh-CN" altLang="x-none"/>
              <a:t>所以</a:t>
            </a:r>
            <a:r>
              <a:rPr lang="zh-CN" altLang="en-US"/>
              <a:t>采用</a:t>
            </a:r>
            <a:r>
              <a:rPr lang="en-US" altLang="zh-CN"/>
              <a:t> map </a:t>
            </a:r>
            <a:r>
              <a:rPr lang="zh-CN" altLang="en-US"/>
              <a:t>也可能导致反而比暴力</a:t>
            </a:r>
            <a:r>
              <a:rPr lang="en-US" altLang="zh-CN"/>
              <a:t> </a:t>
            </a:r>
            <a:r>
              <a:rPr lang="x-none" altLang="en-US"/>
              <a:t>if-else </a:t>
            </a:r>
            <a:r>
              <a:rPr lang="zh-CN" altLang="en-US"/>
              <a:t>更低效，也可能高效，要测试才知道。</a:t>
            </a:r>
            <a:endParaRPr lang="zh-CN" altLang="en-US"/>
          </a:p>
          <a:p>
            <a:r>
              <a:rPr lang="zh-CN" altLang="en-US"/>
              <a:t>抛开性能不谈，从</a:t>
            </a:r>
            <a:r>
              <a:rPr lang="zh-CN" altLang="en-US" b="1"/>
              <a:t>可读性</a:t>
            </a:r>
            <a:r>
              <a:rPr lang="zh-CN" altLang="en-US"/>
              <a:t>和</a:t>
            </a:r>
            <a:r>
              <a:rPr lang="zh-CN" altLang="en-US" b="1"/>
              <a:t>可维护性</a:t>
            </a:r>
            <a:r>
              <a:rPr lang="zh-CN" altLang="en-US"/>
              <a:t>上来说，</a:t>
            </a:r>
            <a:r>
              <a:rPr lang="en-US" altLang="zh-CN"/>
              <a:t>map </a:t>
            </a:r>
            <a:r>
              <a:rPr lang="zh-CN" altLang="en-US"/>
              <a:t>是完胜的，不再需要重复打字</a:t>
            </a:r>
            <a:r>
              <a:rPr lang="en-US" altLang="zh-CN"/>
              <a:t> </a:t>
            </a:r>
            <a:r>
              <a:rPr lang="x-none" altLang="en-US">
                <a:solidFill>
                  <a:schemeClr val="bg1">
                    <a:lumMod val="65000"/>
                  </a:schemeClr>
                </a:solidFill>
              </a:rPr>
              <a:t>} else if (...) {</a:t>
            </a:r>
            <a:r>
              <a:rPr lang="x-none" altLang="en-US"/>
              <a:t> </a:t>
            </a:r>
            <a:r>
              <a:rPr lang="zh-CN" altLang="x-none"/>
              <a:t>了，因此我仍十分推荐用</a:t>
            </a:r>
            <a:r>
              <a:rPr lang="en-US" altLang="zh-CN"/>
              <a:t> map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981700" y="2336800"/>
            <a:ext cx="5181600" cy="332867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不得不分支时可以采取的优化手段：</a:t>
            </a:r>
            <a:r>
              <a:rPr lang="en-US" altLang="zh-CN"/>
              <a:t>likely </a:t>
            </a:r>
            <a:r>
              <a:rPr lang="zh-CN" altLang="en-US"/>
              <a:t>和</a:t>
            </a:r>
            <a:r>
              <a:rPr lang="en-US" altLang="zh-CN"/>
              <a:t> unlikely</a:t>
            </a:r>
            <a:endParaRPr lang="en-US" altLang="zh-C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除了</a:t>
            </a:r>
            <a:r>
              <a:rPr lang="en-US" altLang="zh-CN"/>
              <a:t> if-else </a:t>
            </a:r>
            <a:r>
              <a:rPr lang="zh-CN" altLang="en-US"/>
              <a:t>分支之外：函数指针也是一种分支，也有预判的开销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函数调用相当于无条件跳转</a:t>
            </a:r>
            <a:r>
              <a:rPr lang="zh-CN" altLang="en-US">
                <a:sym typeface="+mn-ea"/>
              </a:rPr>
              <a:t>指令</a:t>
            </a:r>
            <a:r>
              <a:rPr lang="zh-CN" altLang="en-US"/>
              <a:t>：</a:t>
            </a:r>
            <a:r>
              <a:rPr lang="x-none" altLang="en-US" b="1"/>
              <a:t>jmp label</a:t>
            </a:r>
            <a:r>
              <a:rPr lang="en-US" altLang="x-none"/>
              <a:t> </a:t>
            </a:r>
            <a:r>
              <a:rPr lang="zh-CN" altLang="en-US"/>
              <a:t>或者说</a:t>
            </a:r>
            <a:r>
              <a:rPr lang="en-US" altLang="zh-CN"/>
              <a:t> </a:t>
            </a:r>
            <a:r>
              <a:rPr lang="x-none" altLang="en-US" b="1"/>
              <a:t>call label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en-US"/>
              <a:t>if</a:t>
            </a:r>
            <a:r>
              <a:rPr lang="x-none" altLang="en-US"/>
              <a:t>-else </a:t>
            </a:r>
            <a:r>
              <a:rPr lang="zh-CN" altLang="x-none"/>
              <a:t>对应于</a:t>
            </a:r>
            <a:r>
              <a:rPr lang="zh-CN" altLang="en-US">
                <a:sym typeface="+mn-ea"/>
              </a:rPr>
              <a:t>条件跳转指令：</a:t>
            </a:r>
            <a:r>
              <a:rPr lang="x-none" altLang="en-US" b="1"/>
              <a:t>je </a:t>
            </a:r>
            <a:r>
              <a:rPr lang="en-US" altLang="x-none" b="1"/>
              <a:t>label</a:t>
            </a:r>
            <a:r>
              <a:rPr lang="zh-CN" altLang="x-none"/>
              <a:t>，</a:t>
            </a:r>
            <a:r>
              <a:rPr lang="en-US" altLang="zh-CN" b="1"/>
              <a:t>jne</a:t>
            </a:r>
            <a:r>
              <a:rPr lang="x-none" altLang="en-US" b="1"/>
              <a:t> label</a:t>
            </a:r>
            <a:r>
              <a:rPr lang="zh-CN" altLang="en-US"/>
              <a:t>，</a:t>
            </a:r>
            <a:r>
              <a:rPr lang="en-US" altLang="zh-CN" b="1"/>
              <a:t>j</a:t>
            </a:r>
            <a:r>
              <a:rPr lang="x-none" altLang="en-US" b="1"/>
              <a:t>b</a:t>
            </a:r>
            <a:r>
              <a:rPr lang="en-US" altLang="zh-CN" b="1"/>
              <a:t> </a:t>
            </a:r>
            <a:r>
              <a:rPr lang="x-none" altLang="en-US" b="1"/>
              <a:t>label</a:t>
            </a:r>
            <a:r>
              <a:rPr lang="x-none" altLang="en-US"/>
              <a:t> </a:t>
            </a:r>
            <a:r>
              <a:rPr lang="zh-CN" altLang="x-none"/>
              <a:t>等。</a:t>
            </a:r>
            <a:endParaRPr lang="zh-CN" altLang="en-US"/>
          </a:p>
          <a:p>
            <a:r>
              <a:rPr lang="zh-CN" altLang="en-US"/>
              <a:t>而函数指针也是无条件跳转指令：</a:t>
            </a:r>
            <a:r>
              <a:rPr lang="x-none" altLang="en-US" b="1"/>
              <a:t>jmp [pointer]</a:t>
            </a:r>
            <a:r>
              <a:rPr lang="x-none" altLang="en-US"/>
              <a:t> </a:t>
            </a:r>
            <a:r>
              <a:rPr lang="zh-CN" altLang="x-none"/>
              <a:t>或者</a:t>
            </a:r>
            <a:r>
              <a:rPr lang="zh-CN"/>
              <a:t>说</a:t>
            </a:r>
            <a:r>
              <a:rPr lang="en-US" altLang="zh-CN"/>
              <a:t> </a:t>
            </a:r>
            <a:r>
              <a:rPr lang="x-none" altLang="en-US" b="1"/>
              <a:t>call [pointer]</a:t>
            </a:r>
            <a:r>
              <a:rPr lang="zh-CN" altLang="x-none"/>
              <a:t>，区别在于他的地址不是写死的，而是动态从内存中读取出来的。</a:t>
            </a:r>
            <a:endParaRPr lang="zh-CN" altLang="x-none"/>
          </a:p>
          <a:p>
            <a:r>
              <a:rPr lang="zh-CN" altLang="x-none"/>
              <a:t>普通函数调用的目的地址（或偏移量）写死在指令里，</a:t>
            </a:r>
            <a:r>
              <a:rPr lang="en-US" altLang="zh-CN"/>
              <a:t>CPU</a:t>
            </a:r>
            <a:r>
              <a:rPr lang="zh-CN" altLang="en-US"/>
              <a:t>可以自动预取这个地址的指令。</a:t>
            </a:r>
            <a:endParaRPr lang="zh-CN" altLang="en-US"/>
          </a:p>
          <a:p>
            <a:r>
              <a:rPr lang="zh-CN" altLang="en-US"/>
              <a:t>但是函数指针的调用，</a:t>
            </a:r>
            <a:r>
              <a:rPr lang="zh-CN" altLang="x-none"/>
              <a:t>因为这个目的地址是需要计算得出的，或者说他存在内存中，随时可能被改写，</a:t>
            </a:r>
            <a:r>
              <a:rPr lang="en-US" altLang="zh-CN"/>
              <a:t>CPU </a:t>
            </a:r>
            <a:r>
              <a:rPr lang="zh-CN" altLang="en-US"/>
              <a:t>难以预判执行到</a:t>
            </a:r>
            <a:r>
              <a:rPr lang="en-US" altLang="zh-CN"/>
              <a:t> </a:t>
            </a:r>
            <a:r>
              <a:rPr lang="x-none" altLang="en-US"/>
              <a:t>call [pointer] </a:t>
            </a:r>
            <a:r>
              <a:rPr lang="zh-CN" altLang="x-none"/>
              <a:t>的时候</a:t>
            </a:r>
            <a:r>
              <a:rPr lang="zh-CN" altLang="en-US"/>
              <a:t>这个指针会指向哪里，无法预取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x-none" altLang="zh-CN"/>
              <a:t>CPU </a:t>
            </a:r>
            <a:r>
              <a:rPr lang="zh-CN" altLang="x-none"/>
              <a:t>伺候函数指针的方法和条件跳转一样，也是根据历史记录总结经验，多次执行后</a:t>
            </a:r>
            <a:r>
              <a:rPr lang="en-US" altLang="zh-CN"/>
              <a:t> CPU </a:t>
            </a:r>
            <a:r>
              <a:rPr lang="zh-CN" altLang="en-US"/>
              <a:t>会根据之前每次跳转的地址推测下一次可能也是同样的地址，并试图预取这个地址</a:t>
            </a:r>
            <a:r>
              <a:rPr lang="zh-CN" altLang="x-none"/>
              <a:t>。</a:t>
            </a:r>
            <a:endParaRPr lang="zh-CN" altLang="x-none"/>
          </a:p>
          <a:p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例如：定义一个函数指针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void (*func)(int x);</a:t>
            </a:r>
            <a:r>
              <a:rPr lang="en-US" altLang="x-none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x-none">
                <a:solidFill>
                  <a:schemeClr val="bg1">
                    <a:lumMod val="50000"/>
                  </a:schemeClr>
                </a:solidFill>
              </a:rPr>
              <a:t>则对他的调用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x-none" altLang="en-US">
                <a:solidFill>
                  <a:schemeClr val="bg1">
                    <a:lumMod val="50000"/>
                  </a:schemeClr>
                </a:solidFill>
              </a:rPr>
              <a:t>(*func)(42);</a:t>
            </a:r>
            <a:r>
              <a:rPr lang="en-US" altLang="x-none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会得到：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mov edi, 42</a:t>
            </a:r>
            <a:endParaRPr lang="x-none" altLang="zh-CN">
              <a:solidFill>
                <a:schemeClr val="bg1">
                  <a:lumMod val="50000"/>
                </a:schemeClr>
              </a:solidFill>
            </a:endParaRPr>
          </a:p>
          <a:p>
            <a:r>
              <a:rPr lang="x-none" altLang="zh-CN">
                <a:solidFill>
                  <a:schemeClr val="bg1">
                    <a:lumMod val="50000"/>
                  </a:schemeClr>
                </a:solidFill>
              </a:rPr>
              <a:t>call [func]</a:t>
            </a:r>
            <a:endParaRPr lang="x-none" altLang="zh-CN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4050" y="5668010"/>
            <a:ext cx="1488440" cy="1189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64135"/>
            <a:ext cx="10515600" cy="1325563"/>
          </a:xfrm>
        </p:spPr>
        <p:txBody>
          <a:bodyPr/>
          <a:p>
            <a:r>
              <a:rPr lang="zh-CN" altLang="x-none"/>
              <a:t>热知识：</a:t>
            </a:r>
            <a:r>
              <a:rPr lang="x-none" altLang="zh-CN"/>
              <a:t>C++ </a:t>
            </a:r>
            <a:r>
              <a:rPr lang="zh-CN" altLang="en-US"/>
              <a:t>的虚函数就是函数指针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130935"/>
            <a:ext cx="10515600" cy="4351338"/>
          </a:xfrm>
        </p:spPr>
        <p:txBody>
          <a:bodyPr/>
          <a:p>
            <a:r>
              <a:rPr lang="zh-CN" altLang="x-none"/>
              <a:t>通过</a:t>
            </a:r>
            <a:r>
              <a:rPr lang="en-US" altLang="zh-CN"/>
              <a:t> </a:t>
            </a:r>
            <a:r>
              <a:rPr lang="x-none" altLang="en-US"/>
              <a:t>virtual</a:t>
            </a:r>
            <a:r>
              <a:rPr lang="en-US" altLang="x-none"/>
              <a:t> </a:t>
            </a:r>
            <a:r>
              <a:rPr lang="zh-CN" altLang="en-US"/>
              <a:t>关键字给类定义一个虚函数，他其实就是在类成员里加了一个</a:t>
            </a:r>
            <a:r>
              <a:rPr lang="zh-CN" altLang="en-US" b="1"/>
              <a:t>函数指针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而在构造函数里，会把当前类重载过的虚函数，赋予给那个函数指针，实现多态。</a:t>
            </a:r>
            <a:endParaRPr lang="zh-CN" altLang="en-US"/>
          </a:p>
          <a:p>
            <a:r>
              <a:rPr lang="zh-CN" altLang="en-US"/>
              <a:t>虚函数是</a:t>
            </a:r>
            <a:r>
              <a:rPr lang="en-US" altLang="zh-CN"/>
              <a:t> C++ </a:t>
            </a:r>
            <a:r>
              <a:rPr lang="zh-CN" altLang="en-US"/>
              <a:t>的语法糖，纯</a:t>
            </a:r>
            <a:r>
              <a:rPr lang="en-US" altLang="zh-CN"/>
              <a:t> C </a:t>
            </a:r>
            <a:r>
              <a:rPr lang="zh-CN" altLang="en-US"/>
              <a:t>的</a:t>
            </a:r>
            <a:r>
              <a:rPr lang="en-US" altLang="zh-CN"/>
              <a:t> Linux </a:t>
            </a:r>
            <a:r>
              <a:rPr lang="zh-CN" altLang="en-US"/>
              <a:t>内核中也用到多态，就是用函数指针实现的。例如左图中的虚函数，和右边的函数指针版本等价。因此性能分析时，把虚函数视为函数指针。</a:t>
            </a:r>
            <a:endParaRPr lang="zh-CN" altLang="en-US"/>
          </a:p>
          <a:p>
            <a:r>
              <a:rPr lang="zh-CN" altLang="x-none" sz="1800">
                <a:solidFill>
                  <a:schemeClr val="bg1">
                    <a:lumMod val="50000"/>
                  </a:schemeClr>
                </a:solidFill>
              </a:rPr>
              <a:t>注：实际中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</a:rPr>
              <a:t>虚函数往往有很多个，为了存储空间的高效利用</a:t>
            </a:r>
            <a:r>
              <a:rPr lang="zh-CN" altLang="x-none" sz="1800">
                <a:solidFill>
                  <a:schemeClr val="bg1">
                    <a:lumMod val="50000"/>
                  </a:schemeClr>
                </a:solidFill>
              </a:rPr>
              <a:t>，会把多个虚函数打包成一个数组，称之为“虚函数表（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</a:rPr>
              <a:t>vtable</a:t>
            </a:r>
            <a:r>
              <a:rPr lang="zh-CN" altLang="x-none" sz="1800">
                <a:solidFill>
                  <a:schemeClr val="bg1">
                    <a:lumMod val="50000"/>
                  </a:schemeClr>
                </a:solidFill>
              </a:rPr>
              <a:t>）”。这样一来，类成员里只需要存一个指向虚函数表首地址的指针，之后通过查找该表即可找到连续的</a:t>
            </a:r>
            <a:r>
              <a:rPr lang="en-US" altLang="zh-CN" sz="180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zh-CN" altLang="en-US" sz="1800">
                <a:solidFill>
                  <a:schemeClr val="bg1">
                    <a:lumMod val="50000"/>
                  </a:schemeClr>
                </a:solidFill>
              </a:rPr>
              <a:t>个函数指针</a:t>
            </a:r>
            <a:r>
              <a:rPr lang="zh-CN" altLang="x-none" sz="1800">
                <a:solidFill>
                  <a:schemeClr val="bg1">
                    <a:lumMod val="50000"/>
                  </a:schemeClr>
                </a:solidFill>
              </a:rPr>
              <a:t>。此处为了方便理解，右侧案例代码没有用虚函数表。</a:t>
            </a:r>
            <a:endParaRPr lang="zh-CN" altLang="x-none" sz="18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8860"/>
            <a:ext cx="5579110" cy="3279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330" y="3372485"/>
            <a:ext cx="3709670" cy="3619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9110" y="3578860"/>
            <a:ext cx="1544955" cy="117348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课外拓展</a:t>
            </a:r>
            <a:r>
              <a:rPr lang="en-US" altLang="zh-CN"/>
              <a:t>·</a:t>
            </a:r>
            <a:r>
              <a:rPr lang="zh-CN" altLang="en-US"/>
              <a:t>参考资料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堆栈和 ABI 的知识		https://zhuanlan.zhihu.com/p/27339191</a:t>
            </a:r>
            <a:endParaRPr lang="en-US"/>
          </a:p>
          <a:p>
            <a:r>
              <a:rPr lang="en-US"/>
              <a:t>x86 汇编指令大全		https://zhuanlan.zhihu.com/p/53394807</a:t>
            </a:r>
            <a:endParaRPr lang="en-US"/>
          </a:p>
          <a:p>
            <a:r>
              <a:rPr lang="x-none" altLang="en-US"/>
              <a:t>CMake </a:t>
            </a:r>
            <a:r>
              <a:rPr lang="zh-CN" altLang="x-none"/>
              <a:t>锐评家</a:t>
            </a:r>
            <a:r>
              <a:rPr lang="x-none" altLang="zh-CN"/>
              <a:t>		</a:t>
            </a:r>
            <a:r>
              <a:rPr lang="en-US"/>
              <a:t>https://www.coder.work/article/7298665</a:t>
            </a:r>
            <a:endParaRPr lang="en-US"/>
          </a:p>
          <a:p>
            <a:r>
              <a:rPr lang="zh-CN" altLang="en-US"/>
              <a:t>谷歌性能测试框架</a:t>
            </a:r>
            <a:r>
              <a:rPr lang="en-US" altLang="zh-CN"/>
              <a:t>		</a:t>
            </a:r>
            <a:r>
              <a:rPr lang="en-US"/>
              <a:t>https://github.com/google/benchmark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两种使用方式：排序</a:t>
            </a:r>
            <a:r>
              <a:rPr lang="en-US" altLang="zh-CN"/>
              <a:t> vs </a:t>
            </a:r>
            <a:r>
              <a:rPr lang="zh-CN" altLang="en-US"/>
              <a:t>不排序</a:t>
            </a:r>
            <a:endParaRPr lang="zh-CN" altLang="en-US"/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47700" y="2186305"/>
            <a:ext cx="5181600" cy="362966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1700" y="2301240"/>
            <a:ext cx="5181600" cy="339979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057275" y="4528185"/>
            <a:ext cx="288671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测试结果（均为</a:t>
            </a:r>
            <a:r>
              <a:rPr lang="en-US" altLang="zh-CN"/>
              <a:t> </a:t>
            </a:r>
            <a:r>
              <a:rPr lang="x-none" altLang="en-US"/>
              <a:t>gcc -O3</a:t>
            </a:r>
            <a:r>
              <a:rPr lang="zh-CN" altLang="en-US"/>
              <a:t>）</a:t>
            </a:r>
            <a:endParaRPr lang="zh-CN" altLang="en-US"/>
          </a:p>
        </p:txBody>
      </p:sp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0495" y="2766695"/>
            <a:ext cx="11891010" cy="26327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测试结果可视化</a:t>
            </a:r>
            <a:endParaRPr lang="zh-CN" altLang="en-US"/>
          </a:p>
        </p:txBody>
      </p:sp>
      <p:pic>
        <p:nvPicPr>
          <p:cNvPr id="3" name="Content Placeholder 2" descr="demo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48815" y="1083310"/>
            <a:ext cx="8294370" cy="57746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图表比较：</a:t>
            </a:r>
            <a:r>
              <a:rPr lang="zh-CN" altLang="en-US"/>
              <a:t>分支</a:t>
            </a:r>
            <a:r>
              <a:rPr lang="en-US" altLang="zh-CN"/>
              <a:t> vs </a:t>
            </a:r>
            <a:r>
              <a:rPr lang="zh-CN" altLang="en-US"/>
              <a:t>无分支</a:t>
            </a:r>
            <a:endParaRPr lang="zh-CN" altLang="en-US"/>
          </a:p>
        </p:txBody>
      </p:sp>
      <p:graphicFrame>
        <p:nvGraphicFramePr>
          <p:cNvPr id="5" name="Content Placeholder 4"/>
          <p:cNvGraphicFramePr/>
          <p:nvPr>
            <p:ph sz="half" idx="1"/>
          </p:nvPr>
        </p:nvGraphicFramePr>
        <p:xfrm>
          <a:off x="6477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/>
              <a:t>传统的分支方法实现的</a:t>
            </a:r>
            <a:r>
              <a:rPr lang="en-US" altLang="zh-CN"/>
              <a:t> uppercase</a:t>
            </a:r>
            <a:r>
              <a:rPr lang="zh-CN" altLang="en-US"/>
              <a:t>，对于排序过的数据明显比乱序时高效。</a:t>
            </a:r>
            <a:endParaRPr lang="zh-CN" altLang="en-US"/>
          </a:p>
          <a:p>
            <a:r>
              <a:rPr lang="zh-CN" altLang="en-US"/>
              <a:t>无分支的方法对于乱序和有序的数据一样高效，性能吊打了传统的分支方法。</a:t>
            </a:r>
            <a:endParaRPr lang="zh-CN" altLang="en-US"/>
          </a:p>
          <a:p>
            <a:r>
              <a:rPr lang="zh-CN" altLang="en-US">
                <a:sym typeface="+mn-ea"/>
              </a:rPr>
              <a:t>对于传统分支的做法，为什么排序了的更高效？既然</a:t>
            </a:r>
            <a:r>
              <a:rPr lang="zh-CN" altLang="en-US">
                <a:sym typeface="+mn-ea"/>
              </a:rPr>
              <a:t>无分支更高效，我要怎样优化才能让我的程序变成无分支的呢？</a:t>
            </a:r>
            <a:r>
              <a:rPr lang="zh-CN" altLang="en-US">
                <a:sym typeface="+mn-ea"/>
              </a:rPr>
              <a:t>那就来看本期性能优化专题课吧！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分支预测成败对性能的影响</a:t>
            </a:r>
            <a:endParaRPr lang="zh-CN" altLang="en-US"/>
          </a:p>
        </p:txBody>
      </p:sp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9620" y="1336675"/>
            <a:ext cx="7731125" cy="53289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9722</Words>
  <Application>WPS Presentation</Application>
  <PresentationFormat>宽屏</PresentationFormat>
  <Paragraphs>823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Arial</vt:lpstr>
      <vt:lpstr>SimSun</vt:lpstr>
      <vt:lpstr>Wingdings</vt:lpstr>
      <vt:lpstr>Liberation Sans</vt:lpstr>
      <vt:lpstr>SimSun</vt:lpstr>
      <vt:lpstr>文泉驿微米黑</vt:lpstr>
      <vt:lpstr>SimSun</vt:lpstr>
      <vt:lpstr>Arial Black</vt:lpstr>
      <vt:lpstr>Microsoft YaHei</vt:lpstr>
      <vt:lpstr>Arial Unicode MS</vt:lpstr>
      <vt:lpstr>SimSun</vt:lpstr>
      <vt:lpstr>DroidSansMono Nerd Font</vt:lpstr>
      <vt:lpstr>Office Theme</vt:lpstr>
      <vt:lpstr>性能优化 之 无分支编程</vt:lpstr>
      <vt:lpstr>经典案例：排序影响性能（均采用 gcc -O3）</vt:lpstr>
      <vt:lpstr>利用无分支技术优化后……</vt:lpstr>
      <vt:lpstr>两种代码写法：分支 vs 三目运算符</vt:lpstr>
      <vt:lpstr>两种使用方式：排序 vs 不排序</vt:lpstr>
      <vt:lpstr>测试结果（均为 gcc -O3）</vt:lpstr>
      <vt:lpstr>测试结果可视化</vt:lpstr>
      <vt:lpstr>图表比较：分支 vs 无分支</vt:lpstr>
      <vt:lpstr>分支预测成败对性能的影响</vt:lpstr>
      <vt:lpstr>排序为什么对有分支的程序影响那么大</vt:lpstr>
      <vt:lpstr>为什么需要流水线</vt:lpstr>
      <vt:lpstr>为什么需要流水线</vt:lpstr>
      <vt:lpstr>为什么需要流水线</vt:lpstr>
      <vt:lpstr>条件跳转指令</vt:lpstr>
      <vt:lpstr>无条件跳转指令</vt:lpstr>
      <vt:lpstr>跳转指令对流水线效率的影响</vt:lpstr>
      <vt:lpstr>现代 CPU 流水线如何应付跳转指令：分支预测</vt:lpstr>
      <vt:lpstr>现代 CPU 流水线如何应付跳转指令：分支预测</vt:lpstr>
      <vt:lpstr>从汇编看 if-else</vt:lpstr>
      <vt:lpstr>归纳得出 if-else 转换成汇编后的固定格式</vt:lpstr>
      <vt:lpstr>编译器是如何优化 if-else 的</vt:lpstr>
      <vt:lpstr>归纳得出编译器对 if-else 的优化策略</vt:lpstr>
      <vt:lpstr>条件跳转指令 vs 无分支指令</vt:lpstr>
      <vt:lpstr>条件后缀一览表</vt:lpstr>
      <vt:lpstr>手动进行无分支优化的方法</vt:lpstr>
      <vt:lpstr>无分支优化：从汇编角度分析</vt:lpstr>
      <vt:lpstr>无分支优化：从语法角度分析</vt:lpstr>
      <vt:lpstr>无分支优化套路：妙用加减乘</vt:lpstr>
      <vt:lpstr>“妙用加减乘”进行无分支优化的通用公式</vt:lpstr>
      <vt:lpstr>“妙用加减乘”进行无分支优化的通用公式</vt:lpstr>
      <vt:lpstr>不同写法的性能测试</vt:lpstr>
      <vt:lpstr>不同写法的性能测试</vt:lpstr>
      <vt:lpstr>不同写法的性能测试</vt:lpstr>
      <vt:lpstr>从汇编角度分析（-O0）</vt:lpstr>
      <vt:lpstr>从汇编角度分析（-O3）</vt:lpstr>
      <vt:lpstr>所以手动优化真的有必要吗？</vt:lpstr>
      <vt:lpstr>所以手动优化真的有必要吗？</vt:lpstr>
      <vt:lpstr>“妙用加减乘”的无分支优化是万能的吗？</vt:lpstr>
      <vt:lpstr>冷静分析，学会变通</vt:lpstr>
      <vt:lpstr>存在大量分支的情形</vt:lpstr>
      <vt:lpstr>存在大量分支的情形</vt:lpstr>
      <vt:lpstr>无分支优化的方法：查表法</vt:lpstr>
      <vt:lpstr>查表法的确定：如果x有可能越界，则需要特殊判断</vt:lpstr>
      <vt:lpstr>对于自变量不连续的情况：查表法需要从数组变成 map</vt:lpstr>
      <vt:lpstr>不得不分支时可以采取的优化手段：likely 和 unlikely</vt:lpstr>
      <vt:lpstr>除了 if-else 分支之外：函数指针也是一种分支，也有预判的开销</vt:lpstr>
      <vt:lpstr>热知识：C++ 的虚函数就是函数指针</vt:lpstr>
      <vt:lpstr>PowerPoint 演示文稿</vt:lpstr>
      <vt:lpstr>课外拓展·参考资料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bate</dc:creator>
  <cp:lastModifiedBy>bate</cp:lastModifiedBy>
  <cp:revision>343</cp:revision>
  <dcterms:created xsi:type="dcterms:W3CDTF">2023-01-05T08:14:55Z</dcterms:created>
  <dcterms:modified xsi:type="dcterms:W3CDTF">2023-01-05T08:14:55Z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