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7"/>
  </p:notesMasterIdLst>
  <p:handoutMasterIdLst>
    <p:handoutMasterId r:id="rId168"/>
  </p:handoutMasterIdLst>
  <p:sldIdLst>
    <p:sldId id="256" r:id="rId3"/>
    <p:sldId id="919" r:id="rId4"/>
    <p:sldId id="260" r:id="rId5"/>
    <p:sldId id="257" r:id="rId6"/>
    <p:sldId id="345" r:id="rId7"/>
    <p:sldId id="258" r:id="rId8"/>
    <p:sldId id="259" r:id="rId9"/>
    <p:sldId id="264" r:id="rId10"/>
    <p:sldId id="729" r:id="rId11"/>
    <p:sldId id="265" r:id="rId12"/>
    <p:sldId id="266" r:id="rId13"/>
    <p:sldId id="267" r:id="rId14"/>
    <p:sldId id="524" r:id="rId15"/>
    <p:sldId id="268" r:id="rId16"/>
    <p:sldId id="269" r:id="rId18"/>
    <p:sldId id="278" r:id="rId19"/>
    <p:sldId id="279" r:id="rId20"/>
    <p:sldId id="280" r:id="rId21"/>
    <p:sldId id="272" r:id="rId22"/>
    <p:sldId id="271" r:id="rId23"/>
    <p:sldId id="273" r:id="rId24"/>
    <p:sldId id="274" r:id="rId25"/>
    <p:sldId id="276" r:id="rId26"/>
    <p:sldId id="277" r:id="rId27"/>
    <p:sldId id="281" r:id="rId28"/>
    <p:sldId id="364" r:id="rId29"/>
    <p:sldId id="284" r:id="rId30"/>
    <p:sldId id="285" r:id="rId31"/>
    <p:sldId id="289" r:id="rId32"/>
    <p:sldId id="283" r:id="rId33"/>
    <p:sldId id="290" r:id="rId34"/>
    <p:sldId id="286" r:id="rId35"/>
    <p:sldId id="303" r:id="rId36"/>
    <p:sldId id="304" r:id="rId37"/>
    <p:sldId id="316" r:id="rId38"/>
    <p:sldId id="343" r:id="rId39"/>
    <p:sldId id="344" r:id="rId40"/>
    <p:sldId id="912" r:id="rId41"/>
    <p:sldId id="914" r:id="rId42"/>
    <p:sldId id="915" r:id="rId43"/>
    <p:sldId id="916" r:id="rId44"/>
    <p:sldId id="318" r:id="rId45"/>
    <p:sldId id="315" r:id="rId46"/>
    <p:sldId id="342" r:id="rId47"/>
    <p:sldId id="726" r:id="rId48"/>
    <p:sldId id="727" r:id="rId49"/>
    <p:sldId id="728" r:id="rId50"/>
    <p:sldId id="913" r:id="rId51"/>
    <p:sldId id="414" r:id="rId52"/>
    <p:sldId id="317" r:id="rId53"/>
    <p:sldId id="349" r:id="rId54"/>
    <p:sldId id="347" r:id="rId55"/>
    <p:sldId id="346" r:id="rId56"/>
    <p:sldId id="350" r:id="rId57"/>
    <p:sldId id="351" r:id="rId58"/>
    <p:sldId id="627" r:id="rId59"/>
    <p:sldId id="628" r:id="rId60"/>
    <p:sldId id="352" r:id="rId61"/>
    <p:sldId id="353" r:id="rId62"/>
    <p:sldId id="354" r:id="rId63"/>
    <p:sldId id="376" r:id="rId64"/>
    <p:sldId id="355" r:id="rId65"/>
    <p:sldId id="356" r:id="rId66"/>
    <p:sldId id="917" r:id="rId67"/>
    <p:sldId id="918" r:id="rId68"/>
    <p:sldId id="413" r:id="rId69"/>
    <p:sldId id="288" r:id="rId70"/>
    <p:sldId id="299" r:id="rId71"/>
    <p:sldId id="297" r:id="rId72"/>
    <p:sldId id="301" r:id="rId73"/>
    <p:sldId id="305" r:id="rId74"/>
    <p:sldId id="307" r:id="rId75"/>
    <p:sldId id="357" r:id="rId76"/>
    <p:sldId id="308" r:id="rId77"/>
    <p:sldId id="309" r:id="rId78"/>
    <p:sldId id="310" r:id="rId79"/>
    <p:sldId id="893" r:id="rId80"/>
    <p:sldId id="894" r:id="rId81"/>
    <p:sldId id="895" r:id="rId82"/>
    <p:sldId id="896" r:id="rId83"/>
    <p:sldId id="897" r:id="rId84"/>
    <p:sldId id="898" r:id="rId85"/>
    <p:sldId id="899" r:id="rId86"/>
    <p:sldId id="900" r:id="rId87"/>
    <p:sldId id="901" r:id="rId88"/>
    <p:sldId id="902" r:id="rId89"/>
    <p:sldId id="903" r:id="rId90"/>
    <p:sldId id="904" r:id="rId91"/>
    <p:sldId id="905" r:id="rId92"/>
    <p:sldId id="906" r:id="rId93"/>
    <p:sldId id="909" r:id="rId94"/>
    <p:sldId id="907" r:id="rId95"/>
    <p:sldId id="908" r:id="rId96"/>
    <p:sldId id="365" r:id="rId97"/>
    <p:sldId id="366" r:id="rId98"/>
    <p:sldId id="371" r:id="rId99"/>
    <p:sldId id="367" r:id="rId100"/>
    <p:sldId id="368" r:id="rId101"/>
    <p:sldId id="369" r:id="rId102"/>
    <p:sldId id="370" r:id="rId103"/>
    <p:sldId id="375" r:id="rId104"/>
    <p:sldId id="372" r:id="rId105"/>
    <p:sldId id="415" r:id="rId106"/>
    <p:sldId id="416" r:id="rId107"/>
    <p:sldId id="419" r:id="rId108"/>
    <p:sldId id="420" r:id="rId109"/>
    <p:sldId id="374" r:id="rId110"/>
    <p:sldId id="421" r:id="rId111"/>
    <p:sldId id="424" r:id="rId112"/>
    <p:sldId id="429" r:id="rId113"/>
    <p:sldId id="430" r:id="rId114"/>
    <p:sldId id="431" r:id="rId115"/>
    <p:sldId id="491" r:id="rId116"/>
    <p:sldId id="423" r:id="rId117"/>
    <p:sldId id="465" r:id="rId118"/>
    <p:sldId id="468" r:id="rId119"/>
    <p:sldId id="469" r:id="rId120"/>
    <p:sldId id="470" r:id="rId121"/>
    <p:sldId id="477" r:id="rId122"/>
    <p:sldId id="471" r:id="rId123"/>
    <p:sldId id="472" r:id="rId124"/>
    <p:sldId id="473" r:id="rId125"/>
    <p:sldId id="484" r:id="rId126"/>
    <p:sldId id="485" r:id="rId127"/>
    <p:sldId id="487" r:id="rId128"/>
    <p:sldId id="488" r:id="rId129"/>
    <p:sldId id="489" r:id="rId130"/>
    <p:sldId id="486" r:id="rId131"/>
    <p:sldId id="632" r:id="rId132"/>
    <p:sldId id="633" r:id="rId133"/>
    <p:sldId id="634" r:id="rId134"/>
    <p:sldId id="635" r:id="rId135"/>
    <p:sldId id="636" r:id="rId136"/>
    <p:sldId id="637" r:id="rId137"/>
    <p:sldId id="638" r:id="rId138"/>
    <p:sldId id="716" r:id="rId139"/>
    <p:sldId id="639" r:id="rId140"/>
    <p:sldId id="723" r:id="rId141"/>
    <p:sldId id="721" r:id="rId142"/>
    <p:sldId id="724" r:id="rId143"/>
    <p:sldId id="512" r:id="rId144"/>
    <p:sldId id="513" r:id="rId145"/>
    <p:sldId id="516" r:id="rId146"/>
    <p:sldId id="514" r:id="rId147"/>
    <p:sldId id="522" r:id="rId148"/>
    <p:sldId id="630" r:id="rId149"/>
    <p:sldId id="517" r:id="rId150"/>
    <p:sldId id="523" r:id="rId151"/>
    <p:sldId id="521" r:id="rId152"/>
    <p:sldId id="718" r:id="rId153"/>
    <p:sldId id="719" r:id="rId154"/>
    <p:sldId id="518" r:id="rId155"/>
    <p:sldId id="720" r:id="rId156"/>
    <p:sldId id="725" r:id="rId157"/>
    <p:sldId id="743" r:id="rId158"/>
    <p:sldId id="745" r:id="rId159"/>
    <p:sldId id="746" r:id="rId160"/>
    <p:sldId id="744" r:id="rId161"/>
    <p:sldId id="520" r:id="rId162"/>
    <p:sldId id="870" r:id="rId163"/>
    <p:sldId id="910" r:id="rId164"/>
    <p:sldId id="911" r:id="rId165"/>
    <p:sldId id="377" r:id="rId166"/>
    <p:sldId id="722" r:id="rId167"/>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ate" initials="b"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75" d="100"/>
          <a:sy n="75" d="100"/>
        </p:scale>
        <p:origin x="90" y="96"/>
      </p:cViewPr>
      <p:guideLst>
        <p:guide orient="horz" pos="2160"/>
        <p:guide pos="3768"/>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7.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6.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2" Type="http://schemas.openxmlformats.org/officeDocument/2006/relationships/commentAuthors" Target="commentAuthors.xml"/><Relationship Id="rId171" Type="http://schemas.openxmlformats.org/officeDocument/2006/relationships/tableStyles" Target="tableStyles.xml"/><Relationship Id="rId170" Type="http://schemas.openxmlformats.org/officeDocument/2006/relationships/viewProps" Target="viewProps.xml"/><Relationship Id="rId17" Type="http://schemas.openxmlformats.org/officeDocument/2006/relationships/notesMaster" Target="notesMasters/notesMaster1.xml"/><Relationship Id="rId169" Type="http://schemas.openxmlformats.org/officeDocument/2006/relationships/presProps" Target="presProps.xml"/><Relationship Id="rId168" Type="http://schemas.openxmlformats.org/officeDocument/2006/relationships/handoutMaster" Target="handoutMasters/handoutMaster1.xml"/><Relationship Id="rId167" Type="http://schemas.openxmlformats.org/officeDocument/2006/relationships/slide" Target="slides/slide164.xml"/><Relationship Id="rId166" Type="http://schemas.openxmlformats.org/officeDocument/2006/relationships/slide" Target="slides/slide163.xml"/><Relationship Id="rId165" Type="http://schemas.openxmlformats.org/officeDocument/2006/relationships/slide" Target="slides/slide162.xml"/><Relationship Id="rId164" Type="http://schemas.openxmlformats.org/officeDocument/2006/relationships/slide" Target="slides/slide161.xml"/><Relationship Id="rId163" Type="http://schemas.openxmlformats.org/officeDocument/2006/relationships/slide" Target="slides/slide160.xml"/><Relationship Id="rId162" Type="http://schemas.openxmlformats.org/officeDocument/2006/relationships/slide" Target="slides/slide159.xml"/><Relationship Id="rId161" Type="http://schemas.openxmlformats.org/officeDocument/2006/relationships/slide" Target="slides/slide158.xml"/><Relationship Id="rId160" Type="http://schemas.openxmlformats.org/officeDocument/2006/relationships/slide" Target="slides/slide157.xml"/><Relationship Id="rId16" Type="http://schemas.openxmlformats.org/officeDocument/2006/relationships/slide" Target="slides/slide14.xml"/><Relationship Id="rId159" Type="http://schemas.openxmlformats.org/officeDocument/2006/relationships/slide" Target="slides/slide156.xml"/><Relationship Id="rId158" Type="http://schemas.openxmlformats.org/officeDocument/2006/relationships/slide" Target="slides/slide155.xml"/><Relationship Id="rId157" Type="http://schemas.openxmlformats.org/officeDocument/2006/relationships/slide" Target="slides/slide154.xml"/><Relationship Id="rId156" Type="http://schemas.openxmlformats.org/officeDocument/2006/relationships/slide" Target="slides/slide153.xml"/><Relationship Id="rId155" Type="http://schemas.openxmlformats.org/officeDocument/2006/relationships/slide" Target="slides/slide152.xml"/><Relationship Id="rId154" Type="http://schemas.openxmlformats.org/officeDocument/2006/relationships/slide" Target="slides/slide151.xml"/><Relationship Id="rId153" Type="http://schemas.openxmlformats.org/officeDocument/2006/relationships/slide" Target="slides/slide150.xml"/><Relationship Id="rId152" Type="http://schemas.openxmlformats.org/officeDocument/2006/relationships/slide" Target="slides/slide149.xml"/><Relationship Id="rId151" Type="http://schemas.openxmlformats.org/officeDocument/2006/relationships/slide" Target="slides/slide148.xml"/><Relationship Id="rId150" Type="http://schemas.openxmlformats.org/officeDocument/2006/relationships/slide" Target="slides/slide147.xml"/><Relationship Id="rId15" Type="http://schemas.openxmlformats.org/officeDocument/2006/relationships/slide" Target="slides/slide13.xml"/><Relationship Id="rId149" Type="http://schemas.openxmlformats.org/officeDocument/2006/relationships/slide" Target="slides/slide146.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2.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1.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10.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9.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434558823529412"/>
          <c:y val="0.112805532459211"/>
          <c:w val="0.928235294117647"/>
          <c:h val="0.752411557088877"/>
        </c:manualLayout>
      </c:layout>
      <c:lineChart>
        <c:grouping val="standard"/>
        <c:varyColors val="0"/>
        <c:ser>
          <c:idx val="0"/>
          <c:order val="0"/>
          <c:tx>
            <c:strRef>
              <c:f>Sheet1!$B$1</c:f>
              <c:strCache>
                <c:ptCount val="1"/>
                <c:pt idx="0">
                  <c:v>funcA</c:v>
                </c:pt>
              </c:strCache>
            </c:strRef>
          </c:tx>
          <c:spPr>
            <a:ln w="28575" cap="rnd">
              <a:solidFill>
                <a:schemeClr val="accent1"/>
              </a:solidFill>
              <a:round/>
            </a:ln>
            <a:effectLst/>
          </c:spPr>
          <c:marker>
            <c:symbol val="none"/>
          </c:marker>
          <c:dLbls>
            <c:delete val="1"/>
          </c:dLbls>
          <c:cat>
            <c:numRef>
              <c:f>Sheet1!$A$2:$A$7</c:f>
              <c:numCache>
                <c:formatCode>General</c:formatCode>
                <c:ptCount val="6"/>
                <c:pt idx="0">
                  <c:v>1</c:v>
                </c:pt>
                <c:pt idx="1">
                  <c:v>2</c:v>
                </c:pt>
                <c:pt idx="2">
                  <c:v>4</c:v>
                </c:pt>
                <c:pt idx="3">
                  <c:v>6</c:v>
                </c:pt>
                <c:pt idx="4">
                  <c:v>8</c:v>
                </c:pt>
                <c:pt idx="5">
                  <c:v>10</c:v>
                </c:pt>
              </c:numCache>
            </c:numRef>
          </c:cat>
          <c:val>
            <c:numRef>
              <c:f>Sheet1!$B$2:$B$7</c:f>
              <c:numCache>
                <c:formatCode>General</c:formatCode>
                <c:ptCount val="6"/>
                <c:pt idx="0">
                  <c:v>77.3486</c:v>
                </c:pt>
                <c:pt idx="1">
                  <c:v>59.827801</c:v>
                </c:pt>
                <c:pt idx="2">
                  <c:v>62.153549</c:v>
                </c:pt>
                <c:pt idx="3">
                  <c:v>63.981516</c:v>
                </c:pt>
                <c:pt idx="4">
                  <c:v>66.246301</c:v>
                </c:pt>
                <c:pt idx="5">
                  <c:v>64.578832</c:v>
                </c:pt>
              </c:numCache>
            </c:numRef>
          </c:val>
          <c:smooth val="0"/>
        </c:ser>
        <c:ser>
          <c:idx val="1"/>
          <c:order val="1"/>
          <c:tx>
            <c:strRef>
              <c:f>Sheet1!$C$1</c:f>
              <c:strCache>
                <c:ptCount val="1"/>
                <c:pt idx="0">
                  <c:v>funcB</c:v>
                </c:pt>
              </c:strCache>
            </c:strRef>
          </c:tx>
          <c:spPr>
            <a:ln w="28575" cap="rnd">
              <a:solidFill>
                <a:schemeClr val="accent2"/>
              </a:solidFill>
              <a:round/>
            </a:ln>
            <a:effectLst/>
          </c:spPr>
          <c:marker>
            <c:symbol val="none"/>
          </c:marker>
          <c:dLbls>
            <c:delete val="1"/>
          </c:dLbls>
          <c:cat>
            <c:numRef>
              <c:f>Sheet1!$A$2:$A$7</c:f>
              <c:numCache>
                <c:formatCode>General</c:formatCode>
                <c:ptCount val="6"/>
                <c:pt idx="0">
                  <c:v>1</c:v>
                </c:pt>
                <c:pt idx="1">
                  <c:v>2</c:v>
                </c:pt>
                <c:pt idx="2">
                  <c:v>4</c:v>
                </c:pt>
                <c:pt idx="3">
                  <c:v>6</c:v>
                </c:pt>
                <c:pt idx="4">
                  <c:v>8</c:v>
                </c:pt>
                <c:pt idx="5">
                  <c:v>10</c:v>
                </c:pt>
              </c:numCache>
            </c:numRef>
          </c:cat>
          <c:val>
            <c:numRef>
              <c:f>Sheet1!$C$2:$C$7</c:f>
              <c:numCache>
                <c:formatCode>General</c:formatCode>
                <c:ptCount val="6"/>
                <c:pt idx="0">
                  <c:v>172.371957</c:v>
                </c:pt>
                <c:pt idx="1">
                  <c:v>91.080411</c:v>
                </c:pt>
                <c:pt idx="2">
                  <c:v>65.730044</c:v>
                </c:pt>
                <c:pt idx="3">
                  <c:v>66.80997</c:v>
                </c:pt>
                <c:pt idx="4">
                  <c:v>66.94538</c:v>
                </c:pt>
                <c:pt idx="5">
                  <c:v>66.703815</c:v>
                </c:pt>
              </c:numCache>
            </c:numRef>
          </c:val>
          <c:smooth val="0"/>
        </c:ser>
        <c:ser>
          <c:idx val="2"/>
          <c:order val="2"/>
          <c:tx>
            <c:strRef>
              <c:f>Sheet1!$D$1</c:f>
              <c:strCache>
                <c:ptCount val="1"/>
                <c:pt idx="0">
                  <c:v>funcC</c:v>
                </c:pt>
              </c:strCache>
            </c:strRef>
          </c:tx>
          <c:spPr>
            <a:ln w="28575" cap="rnd">
              <a:solidFill>
                <a:schemeClr val="accent3"/>
              </a:solidFill>
              <a:round/>
            </a:ln>
            <a:effectLst/>
          </c:spPr>
          <c:marker>
            <c:symbol val="none"/>
          </c:marker>
          <c:dLbls>
            <c:delete val="1"/>
          </c:dLbls>
          <c:cat>
            <c:numRef>
              <c:f>Sheet1!$A$2:$A$7</c:f>
              <c:numCache>
                <c:formatCode>General</c:formatCode>
                <c:ptCount val="6"/>
                <c:pt idx="0">
                  <c:v>1</c:v>
                </c:pt>
                <c:pt idx="1">
                  <c:v>2</c:v>
                </c:pt>
                <c:pt idx="2">
                  <c:v>4</c:v>
                </c:pt>
                <c:pt idx="3">
                  <c:v>6</c:v>
                </c:pt>
                <c:pt idx="4">
                  <c:v>8</c:v>
                </c:pt>
                <c:pt idx="5">
                  <c:v>10</c:v>
                </c:pt>
              </c:numCache>
            </c:numRef>
          </c:cat>
          <c:val>
            <c:numRef>
              <c:f>Sheet1!$D$2:$D$7</c:f>
              <c:numCache>
                <c:formatCode>General</c:formatCode>
                <c:ptCount val="6"/>
                <c:pt idx="0">
                  <c:v>301.381791</c:v>
                </c:pt>
                <c:pt idx="1">
                  <c:v>156.524384</c:v>
                </c:pt>
                <c:pt idx="2">
                  <c:v>96.393708</c:v>
                </c:pt>
                <c:pt idx="3">
                  <c:v>74.418645</c:v>
                </c:pt>
                <c:pt idx="4">
                  <c:v>89.23627</c:v>
                </c:pt>
                <c:pt idx="5">
                  <c:v>76.420268</c:v>
                </c:pt>
              </c:numCache>
            </c:numRef>
          </c:val>
          <c:smooth val="0"/>
        </c:ser>
        <c:dLbls>
          <c:showLegendKey val="0"/>
          <c:showVal val="0"/>
          <c:showCatName val="0"/>
          <c:showSerName val="0"/>
          <c:showPercent val="0"/>
          <c:showBubbleSize val="0"/>
        </c:dLbls>
        <c:marker val="0"/>
        <c:smooth val="0"/>
        <c:axId val="575005621"/>
        <c:axId val="450045115"/>
      </c:lineChart>
      <c:catAx>
        <c:axId val="575005621"/>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0" vertOverflow="ellipsis" vert="horz" wrap="square" anchor="ctr" anchorCtr="1"/>
          <a:lstStyle/>
          <a:p>
            <a:pPr>
              <a:defRPr lang="en-US" sz="900" b="0" i="0" u="none" strike="noStrike" kern="1200" baseline="0">
                <a:solidFill>
                  <a:schemeClr val="tx1">
                    <a:lumMod val="65000"/>
                    <a:lumOff val="35000"/>
                  </a:schemeClr>
                </a:solidFill>
                <a:latin typeface="+mn-lt"/>
                <a:ea typeface="+mn-ea"/>
                <a:cs typeface="+mn-cs"/>
              </a:defRPr>
            </a:pPr>
          </a:p>
        </c:txPr>
        <c:crossAx val="450045115"/>
        <c:crosses val="autoZero"/>
        <c:auto val="1"/>
        <c:lblAlgn val="ctr"/>
        <c:lblOffset val="100"/>
        <c:noMultiLvlLbl val="0"/>
      </c:catAx>
      <c:valAx>
        <c:axId val="45004511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0" vertOverflow="ellipsis" vert="horz" wrap="square" anchor="ctr" anchorCtr="1"/>
          <a:lstStyle/>
          <a:p>
            <a:pPr>
              <a:defRPr lang="en-US" sz="900" b="0" i="0" u="none" strike="noStrike" kern="1200" baseline="0">
                <a:solidFill>
                  <a:schemeClr val="tx1">
                    <a:lumMod val="65000"/>
                    <a:lumOff val="35000"/>
                  </a:schemeClr>
                </a:solidFill>
                <a:latin typeface="+mn-lt"/>
                <a:ea typeface="+mn-ea"/>
                <a:cs typeface="+mn-cs"/>
              </a:defRPr>
            </a:pPr>
          </a:p>
        </c:txPr>
        <c:crossAx val="575005621"/>
        <c:crosses val="autoZero"/>
        <c:crossBetween val="between"/>
      </c:valAx>
      <c:spPr>
        <a:noFill/>
        <a:ln>
          <a:noFill/>
        </a:ln>
        <a:effectLst/>
      </c:spPr>
    </c:plotArea>
    <c:legend>
      <c:legendPos val="b"/>
      <c:layout/>
      <c:overlay val="0"/>
      <c:spPr>
        <a:noFill/>
        <a:ln>
          <a:noFill/>
        </a:ln>
        <a:effectLst/>
      </c:spPr>
      <c:txPr>
        <a:bodyPr rot="0" spcFirstLastPara="0" vertOverflow="ellipsis" vert="horz" wrap="square" anchor="ctr" anchorCtr="1"/>
        <a:lstStyle/>
        <a:p>
          <a:pPr>
            <a:defRPr lang="en-US" sz="900"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noFill/>
    <a:ln>
      <a:noFill/>
    </a:ln>
    <a:effectLst/>
  </c:spPr>
  <c:txPr>
    <a:bodyPr/>
    <a:lstStyle/>
    <a:p>
      <a:pPr>
        <a:defRPr lang="en-US"/>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lide Image Placeholder 1"/>
          <p:cNvSpPr/>
          <p:nvPr>
            <p:ph type="sldImg" idx="2"/>
          </p:nvPr>
        </p:nvSpPr>
        <p:spPr/>
      </p:sp>
      <p:sp>
        <p:nvSpPr>
          <p:cNvPr id="3" name="Text Placeholder 2"/>
          <p:cNvSpPr/>
          <p:nvPr>
            <p:ph type="body" idx="3"/>
          </p:nvPr>
        </p:nvSpPr>
        <p:spPr/>
        <p:txBody>
          <a:bodyPr/>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lide Image Placeholder 1"/>
          <p:cNvSpPr/>
          <p:nvPr>
            <p:ph type="sldImg" idx="2"/>
          </p:nvPr>
        </p:nvSpPr>
        <p:spPr/>
      </p:sp>
      <p:sp>
        <p:nvSpPr>
          <p:cNvPr id="3" name="Text Placeholder 2"/>
          <p:cNvSpPr/>
          <p:nvPr>
            <p:ph type="body" idx="3"/>
          </p:nvPr>
        </p:nvSpPr>
        <p:spPr/>
        <p:txBody>
          <a:bodyPr/>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lide Image Placeholder 1"/>
          <p:cNvSpPr/>
          <p:nvPr>
            <p:ph type="sldImg" idx="2"/>
          </p:nvPr>
        </p:nvSpPr>
        <p:spPr/>
      </p:sp>
      <p:sp>
        <p:nvSpPr>
          <p:cNvPr id="3" name="Text Placeholder 2"/>
          <p:cNvSpPr/>
          <p:nvPr>
            <p:ph type="body" idx="3"/>
          </p:nvPr>
        </p:nvSpPr>
        <p:spPr/>
        <p:txBody>
          <a:bodyPr/>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lide Image Placeholder 1"/>
          <p:cNvSpPr/>
          <p:nvPr>
            <p:ph type="sldImg" idx="2"/>
          </p:nvPr>
        </p:nvSpPr>
        <p:spPr/>
      </p:sp>
      <p:sp>
        <p:nvSpPr>
          <p:cNvPr id="3" name="Text Placeholder 2"/>
          <p:cNvSpPr/>
          <p:nvPr>
            <p:ph type="body" idx="3"/>
          </p:nvPr>
        </p:nvSpPr>
        <p:spPr/>
        <p:txBody>
          <a:bodyPr/>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lide Image Placeholder 1"/>
          <p:cNvSpPr/>
          <p:nvPr>
            <p:ph type="sldImg" idx="2"/>
          </p:nvPr>
        </p:nvSpPr>
        <p:spPr/>
      </p:sp>
      <p:sp>
        <p:nvSpPr>
          <p:cNvPr id="3" name="Text Placeholder 2"/>
          <p:cNvSpPr/>
          <p:nvPr>
            <p:ph type="body" idx="3"/>
          </p:nvPr>
        </p:nvSpPr>
        <p:spPr/>
        <p:txBody>
          <a:bodyPr/>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lide Image Placeholder 1"/>
          <p:cNvSpPr/>
          <p:nvPr>
            <p:ph type="sldImg" idx="2"/>
          </p:nvPr>
        </p:nvSpPr>
        <p:spPr/>
      </p:sp>
      <p:sp>
        <p:nvSpPr>
          <p:cNvPr id="3" name="Text Placeholder 2"/>
          <p:cNvSpPr/>
          <p:nvPr>
            <p:ph type="body" idx="3"/>
          </p:nvPr>
        </p:nvSpPr>
        <p:spPr/>
        <p:txBody>
          <a:bodyPr/>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322962"/>
            <a:ext cx="9144000" cy="2187001"/>
          </a:xfrm>
        </p:spPr>
        <p:txBody>
          <a:bodyPr anchor="b">
            <a:normAutofit/>
          </a:bodyPr>
          <a:lstStyle>
            <a:lvl1pPr algn="ctr">
              <a:lnSpc>
                <a:spcPct val="130000"/>
              </a:lnSpc>
              <a:defRPr sz="6000">
                <a:effectLst>
                  <a:outerShdw blurRad="38100" dist="38100" dir="2700000" algn="tl">
                    <a:srgbClr val="000000">
                      <a:alpha val="43137"/>
                    </a:srgbClr>
                  </a:outerShdw>
                </a:effectLst>
              </a:defRPr>
            </a:lvl1pPr>
          </a:lstStyle>
          <a:p>
            <a:r>
              <a:rPr lang="zh-CN" altLang="en-US" dirty="0">
                <a:sym typeface="+mn-ea"/>
              </a:rPr>
              <a:t>Click to edit Master title style</a:t>
            </a:r>
            <a:endParaRPr lang="zh-CN" altLang="en-US" dirty="0">
              <a:sym typeface="+mn-ea"/>
            </a:endParaRPr>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Click to edit Master subtitle style</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sym typeface="+mn-ea"/>
              </a:rPr>
              <a:t>Click to edit Master text styles</a:t>
            </a:r>
            <a:endParaRPr lang="zh-CN" altLang="en-US" dirty="0">
              <a:sym typeface="+mn-ea"/>
            </a:endParaRPr>
          </a:p>
          <a:p>
            <a:pPr lvl="1"/>
            <a:r>
              <a:rPr lang="zh-CN" altLang="en-US" dirty="0"/>
              <a:t>Second level</a:t>
            </a:r>
            <a:endParaRPr lang="zh-CN" altLang="en-US" dirty="0"/>
          </a:p>
          <a:p>
            <a:pPr lvl="2"/>
            <a:r>
              <a:rPr lang="zh-CN" altLang="en-US" dirty="0"/>
              <a:t>Third level</a:t>
            </a:r>
            <a:endParaRPr lang="zh-CN" altLang="en-US" dirty="0"/>
          </a:p>
          <a:p>
            <a:pPr lvl="3"/>
            <a:r>
              <a:rPr lang="zh-CN" altLang="en-US" dirty="0"/>
              <a:t>Fourth level</a:t>
            </a:r>
            <a:endParaRPr lang="zh-CN" altLang="en-US" dirty="0"/>
          </a:p>
          <a:p>
            <a:pPr lvl="4"/>
            <a:r>
              <a:rPr lang="zh-CN" altLang="en-US" dirty="0"/>
              <a:t>Fifth level</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Click to edit Master title style</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sym typeface="+mn-ea"/>
              </a:rPr>
              <a:t>Click to edit Master text styles</a:t>
            </a:r>
            <a:endParaRPr lang="zh-CN" altLang="en-US" dirty="0">
              <a:sym typeface="+mn-ea"/>
            </a:endParaRPr>
          </a:p>
          <a:p>
            <a:pPr lvl="1"/>
            <a:r>
              <a:rPr lang="zh-CN" altLang="en-US" dirty="0"/>
              <a:t>Second level</a:t>
            </a:r>
            <a:endParaRPr lang="zh-CN" altLang="en-US" dirty="0"/>
          </a:p>
          <a:p>
            <a:pPr lvl="2"/>
            <a:r>
              <a:rPr lang="zh-CN" altLang="en-US" dirty="0"/>
              <a:t>Third level</a:t>
            </a:r>
            <a:endParaRPr lang="zh-CN" altLang="en-US" dirty="0"/>
          </a:p>
          <a:p>
            <a:pPr lvl="3"/>
            <a:r>
              <a:rPr lang="zh-CN" altLang="en-US" dirty="0"/>
              <a:t>Fourth level</a:t>
            </a:r>
            <a:endParaRPr lang="zh-CN" altLang="en-US" dirty="0"/>
          </a:p>
          <a:p>
            <a:pPr lvl="4"/>
            <a:r>
              <a:rPr lang="zh-CN" altLang="en-US" dirty="0"/>
              <a:t>Fifth level</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0945"/>
            <a:ext cx="9848088" cy="811530"/>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dirty="0"/>
              <a:t>Click to edit Master title style</a:t>
            </a:r>
            <a:endParaRPr lang="zh-CN" altLang="en-US"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sym typeface="+mn-ea"/>
              </a:rPr>
              <a:t>Click to edit Master text styles</a:t>
            </a:r>
            <a:endParaRPr lang="zh-CN" altLang="en-US" dirty="0">
              <a:sym typeface="+mn-ea"/>
            </a:endParaRPr>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Click to edit Master title style</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sym typeface="+mn-ea"/>
              </a:rPr>
              <a:t>Click to edit Master text styles</a:t>
            </a:r>
            <a:endParaRPr lang="zh-CN" altLang="en-US" dirty="0">
              <a:sym typeface="+mn-ea"/>
            </a:endParaRPr>
          </a:p>
          <a:p>
            <a:pPr lvl="1"/>
            <a:r>
              <a:rPr lang="zh-CN" altLang="en-US" dirty="0"/>
              <a:t>Second level</a:t>
            </a:r>
            <a:endParaRPr lang="zh-CN" altLang="en-US" dirty="0"/>
          </a:p>
          <a:p>
            <a:pPr lvl="2"/>
            <a:r>
              <a:rPr lang="zh-CN" altLang="en-US" dirty="0"/>
              <a:t>Third level</a:t>
            </a:r>
            <a:endParaRPr lang="zh-CN" altLang="en-US" dirty="0"/>
          </a:p>
          <a:p>
            <a:pPr lvl="3"/>
            <a:r>
              <a:rPr lang="zh-CN" altLang="en-US" dirty="0"/>
              <a:t>Fourth level</a:t>
            </a:r>
            <a:endParaRPr lang="zh-CN" altLang="en-US" dirty="0"/>
          </a:p>
          <a:p>
            <a:pPr lvl="4"/>
            <a:r>
              <a:rPr lang="zh-CN" altLang="en-US" dirty="0"/>
              <a:t>Fifth level</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sym typeface="+mn-ea"/>
              </a:rPr>
              <a:t>Click to edit Master text styles</a:t>
            </a:r>
            <a:endParaRPr lang="zh-CN" altLang="en-US" dirty="0">
              <a:sym typeface="+mn-ea"/>
            </a:endParaRPr>
          </a:p>
          <a:p>
            <a:pPr lvl="1"/>
            <a:r>
              <a:rPr lang="zh-CN" altLang="en-US" dirty="0"/>
              <a:t>Second level</a:t>
            </a:r>
            <a:endParaRPr lang="zh-CN" altLang="en-US" dirty="0"/>
          </a:p>
          <a:p>
            <a:pPr lvl="2"/>
            <a:r>
              <a:rPr lang="zh-CN" altLang="en-US" dirty="0"/>
              <a:t>Third level</a:t>
            </a:r>
            <a:endParaRPr lang="zh-CN" altLang="en-US" dirty="0"/>
          </a:p>
          <a:p>
            <a:pPr lvl="3"/>
            <a:r>
              <a:rPr lang="zh-CN" altLang="en-US" dirty="0"/>
              <a:t>Fourth level</a:t>
            </a:r>
            <a:endParaRPr lang="zh-CN" altLang="en-US" dirty="0"/>
          </a:p>
          <a:p>
            <a:pPr lvl="4"/>
            <a:r>
              <a:rPr lang="zh-CN" altLang="en-US" dirty="0"/>
              <a:t>Fifth level</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Click to edit Master title style</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sym typeface="+mn-ea"/>
              </a:rPr>
              <a:t>Click to edit Master text styles</a:t>
            </a:r>
            <a:endParaRPr lang="zh-CN" altLang="en-US" dirty="0">
              <a:sym typeface="+mn-ea"/>
            </a:endParaRPr>
          </a:p>
        </p:txBody>
      </p:sp>
      <p:sp>
        <p:nvSpPr>
          <p:cNvPr id="4" name="内容占位符 3"/>
          <p:cNvSpPr>
            <a:spLocks noGrp="1"/>
          </p:cNvSpPr>
          <p:nvPr>
            <p:ph sz="half" idx="2"/>
          </p:nvPr>
        </p:nvSpPr>
        <p:spPr>
          <a:xfrm>
            <a:off x="839788" y="2615609"/>
            <a:ext cx="5157787" cy="3574054"/>
          </a:xfrm>
        </p:spPr>
        <p:txBody>
          <a:bodyPr/>
          <a:lstStyle/>
          <a:p>
            <a:pPr lvl="0"/>
            <a:r>
              <a:rPr lang="zh-CN" altLang="en-US" dirty="0">
                <a:sym typeface="+mn-ea"/>
              </a:rPr>
              <a:t>Click to edit Master text styles</a:t>
            </a:r>
            <a:endParaRPr lang="zh-CN" altLang="en-US" dirty="0">
              <a:sym typeface="+mn-ea"/>
            </a:endParaRPr>
          </a:p>
          <a:p>
            <a:pPr lvl="1"/>
            <a:r>
              <a:rPr lang="zh-CN" altLang="en-US" dirty="0"/>
              <a:t>Second level</a:t>
            </a:r>
            <a:endParaRPr lang="zh-CN" altLang="en-US" dirty="0"/>
          </a:p>
          <a:p>
            <a:pPr lvl="2"/>
            <a:r>
              <a:rPr lang="zh-CN" altLang="en-US" dirty="0"/>
              <a:t>Third level</a:t>
            </a:r>
            <a:endParaRPr lang="zh-CN" altLang="en-US" dirty="0"/>
          </a:p>
          <a:p>
            <a:pPr lvl="3"/>
            <a:r>
              <a:rPr lang="zh-CN" altLang="en-US" dirty="0"/>
              <a:t>Fourth level</a:t>
            </a:r>
            <a:endParaRPr lang="zh-CN" altLang="en-US" dirty="0"/>
          </a:p>
          <a:p>
            <a:pPr lvl="4"/>
            <a:r>
              <a:rPr lang="zh-CN" altLang="en-US" dirty="0"/>
              <a:t>Fifth level</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sym typeface="+mn-ea"/>
              </a:rPr>
              <a:t>Click to edit Master text styles</a:t>
            </a:r>
            <a:endParaRPr lang="zh-CN" altLang="en-US" dirty="0">
              <a:sym typeface="+mn-ea"/>
            </a:endParaRP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sym typeface="+mn-ea"/>
              </a:rPr>
              <a:t>Click to edit Master text styles</a:t>
            </a:r>
            <a:endParaRPr lang="zh-CN" altLang="en-US" dirty="0">
              <a:sym typeface="+mn-ea"/>
            </a:endParaRPr>
          </a:p>
          <a:p>
            <a:pPr lvl="1"/>
            <a:r>
              <a:rPr lang="zh-CN" altLang="en-US" dirty="0"/>
              <a:t>Second level</a:t>
            </a:r>
            <a:endParaRPr lang="zh-CN" altLang="en-US" dirty="0"/>
          </a:p>
          <a:p>
            <a:pPr lvl="2"/>
            <a:r>
              <a:rPr lang="zh-CN" altLang="en-US" dirty="0"/>
              <a:t>Third level</a:t>
            </a:r>
            <a:endParaRPr lang="zh-CN" altLang="en-US" dirty="0"/>
          </a:p>
          <a:p>
            <a:pPr lvl="3"/>
            <a:r>
              <a:rPr lang="zh-CN" altLang="en-US" dirty="0"/>
              <a:t>Fourth level</a:t>
            </a:r>
            <a:endParaRPr lang="zh-CN" altLang="en-US" dirty="0"/>
          </a:p>
          <a:p>
            <a:pPr lvl="4"/>
            <a:r>
              <a:rPr lang="zh-CN" altLang="en-US" dirty="0"/>
              <a:t>Fifth level</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Click to edit Master title style</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标题 1"/>
          <p:cNvSpPr>
            <a:spLocks noGrp="1"/>
          </p:cNvSpPr>
          <p:nvPr>
            <p:ph type="title"/>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sym typeface="+mn-ea"/>
              </a:rPr>
              <a:t>Click to edit Master title style</a:t>
            </a:r>
            <a:endParaRPr lang="zh-CN" altLang="en-US" dirty="0">
              <a:sym typeface="+mn-ea"/>
            </a:endParaRPr>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Click to edit Master text styles</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cxnSp>
        <p:nvCxnSpPr>
          <p:cNvPr id="8" name="直接连接符 7" hidden="1"/>
          <p:cNvCxnSpPr/>
          <p:nvPr userDrawn="1"/>
        </p:nvCxnSpPr>
        <p:spPr>
          <a:xfrm>
            <a:off x="742950" y="434340"/>
            <a:ext cx="0" cy="139128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Click to edit Master title style</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sym typeface="+mn-ea"/>
              </a:rPr>
              <a:t>Click to edit Master text styles</a:t>
            </a:r>
            <a:endParaRPr lang="zh-CN" altLang="en-US" dirty="0">
              <a:sym typeface="+mn-ea"/>
            </a:endParaRPr>
          </a:p>
          <a:p>
            <a:pPr lvl="1"/>
            <a:r>
              <a:rPr lang="zh-CN" altLang="en-US" dirty="0"/>
              <a:t>Second level</a:t>
            </a:r>
            <a:endParaRPr lang="zh-CN" altLang="en-US" dirty="0"/>
          </a:p>
          <a:p>
            <a:pPr lvl="2"/>
            <a:r>
              <a:rPr lang="zh-CN" altLang="en-US" dirty="0"/>
              <a:t>Third level</a:t>
            </a:r>
            <a:endParaRPr lang="zh-CN" altLang="en-US" dirty="0"/>
          </a:p>
          <a:p>
            <a:pPr lvl="3"/>
            <a:r>
              <a:rPr lang="zh-CN" altLang="en-US" dirty="0"/>
              <a:t>Fourth level</a:t>
            </a:r>
            <a:endParaRPr lang="zh-CN" altLang="en-US" dirty="0"/>
          </a:p>
          <a:p>
            <a:pPr lvl="4"/>
            <a:r>
              <a:rPr lang="zh-CN" altLang="en-US" dirty="0"/>
              <a:t>Fifth level</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Click to edit Master title style</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sym typeface="+mn-ea"/>
              </a:rPr>
              <a:t>Click to edit Master text styles</a:t>
            </a:r>
            <a:endParaRPr lang="zh-CN" altLang="en-US" dirty="0">
              <a:sym typeface="+mn-ea"/>
            </a:endParaRPr>
          </a:p>
          <a:p>
            <a:pPr lvl="1"/>
            <a:r>
              <a:rPr lang="zh-CN" altLang="en-US" dirty="0"/>
              <a:t>Second level</a:t>
            </a:r>
            <a:endParaRPr lang="zh-CN" altLang="en-US" dirty="0"/>
          </a:p>
          <a:p>
            <a:pPr lvl="2"/>
            <a:r>
              <a:rPr lang="zh-CN" altLang="en-US" dirty="0"/>
              <a:t>Third level</a:t>
            </a:r>
            <a:endParaRPr lang="zh-CN" altLang="en-US" dirty="0"/>
          </a:p>
          <a:p>
            <a:pPr lvl="3"/>
            <a:r>
              <a:rPr lang="zh-CN" altLang="en-US" dirty="0"/>
              <a:t>Fourth level</a:t>
            </a:r>
            <a:endParaRPr lang="zh-CN" altLang="en-US" dirty="0"/>
          </a:p>
          <a:p>
            <a:pPr lvl="4"/>
            <a:r>
              <a:rPr lang="zh-CN" altLang="en-US" dirty="0"/>
              <a:t>Fifth level</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8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1" Type="http://schemas.openxmlformats.org/officeDocument/2006/relationships/slideLayout" Target="../slideLayouts/slideLayout1.xml"/><Relationship Id="rId10" Type="http://schemas.openxmlformats.org/officeDocument/2006/relationships/image" Target="../media/image10.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0.png"/></Relationships>
</file>

<file path=ppt/slides/_rels/slide103.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153.png"/><Relationship Id="rId2" Type="http://schemas.openxmlformats.org/officeDocument/2006/relationships/image" Target="../media/image152.png"/><Relationship Id="rId1" Type="http://schemas.openxmlformats.org/officeDocument/2006/relationships/image" Target="../media/image151.png"/></Relationships>
</file>

<file path=ppt/slides/_rels/slide10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55.png"/><Relationship Id="rId1" Type="http://schemas.openxmlformats.org/officeDocument/2006/relationships/image" Target="../media/image154.png"/></Relationships>
</file>

<file path=ppt/slides/_rels/slide10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56.pn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58.png"/><Relationship Id="rId1" Type="http://schemas.openxmlformats.org/officeDocument/2006/relationships/image" Target="../media/image157.png"/></Relationships>
</file>

<file path=ppt/slides/_rels/slide10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7.png"/></Relationships>
</file>

<file path=ppt/slides/_rels/slide109.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161.png"/><Relationship Id="rId2" Type="http://schemas.openxmlformats.org/officeDocument/2006/relationships/image" Target="../media/image160.png"/><Relationship Id="rId1" Type="http://schemas.openxmlformats.org/officeDocument/2006/relationships/image" Target="../media/image159.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2.png"/><Relationship Id="rId1" Type="http://schemas.openxmlformats.org/officeDocument/2006/relationships/image" Target="../media/image21.png"/></Relationships>
</file>

<file path=ppt/slides/_rels/slide110.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165.png"/><Relationship Id="rId3" Type="http://schemas.openxmlformats.org/officeDocument/2006/relationships/image" Target="../media/image164.png"/><Relationship Id="rId2" Type="http://schemas.openxmlformats.org/officeDocument/2006/relationships/image" Target="../media/image163.png"/><Relationship Id="rId1" Type="http://schemas.openxmlformats.org/officeDocument/2006/relationships/image" Target="../media/image162.png"/></Relationships>
</file>

<file path=ppt/slides/_rels/slide11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66.png"/></Relationships>
</file>

<file path=ppt/slides/_rels/slide112.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169.png"/><Relationship Id="rId2" Type="http://schemas.openxmlformats.org/officeDocument/2006/relationships/image" Target="../media/image168.png"/><Relationship Id="rId1" Type="http://schemas.openxmlformats.org/officeDocument/2006/relationships/image" Target="../media/image167.png"/></Relationships>
</file>

<file path=ppt/slides/_rels/slide113.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173.png"/><Relationship Id="rId3" Type="http://schemas.openxmlformats.org/officeDocument/2006/relationships/image" Target="../media/image172.png"/><Relationship Id="rId2" Type="http://schemas.openxmlformats.org/officeDocument/2006/relationships/image" Target="../media/image171.png"/><Relationship Id="rId1" Type="http://schemas.openxmlformats.org/officeDocument/2006/relationships/image" Target="../media/image170.png"/></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74.png"/></Relationships>
</file>

<file path=ppt/slides/_rels/slide11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76.png"/><Relationship Id="rId1" Type="http://schemas.openxmlformats.org/officeDocument/2006/relationships/image" Target="../media/image175.png"/></Relationships>
</file>

<file path=ppt/slides/_rels/slide11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77.png"/></Relationships>
</file>

<file path=ppt/slides/_rels/slide11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78.png"/></Relationships>
</file>

<file path=ppt/slides/_rels/slide119.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4.xml"/><Relationship Id="rId3" Type="http://schemas.openxmlformats.org/officeDocument/2006/relationships/image" Target="../media/image181.png"/><Relationship Id="rId2" Type="http://schemas.openxmlformats.org/officeDocument/2006/relationships/image" Target="../media/image180.png"/><Relationship Id="rId1" Type="http://schemas.openxmlformats.org/officeDocument/2006/relationships/image" Target="../media/image179.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4.png"/><Relationship Id="rId1" Type="http://schemas.openxmlformats.org/officeDocument/2006/relationships/image" Target="../media/image23.png"/></Relationships>
</file>

<file path=ppt/slides/_rels/slide12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83.png"/><Relationship Id="rId1" Type="http://schemas.openxmlformats.org/officeDocument/2006/relationships/image" Target="../media/image182.png"/></Relationships>
</file>

<file path=ppt/slides/_rels/slide1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4.png"/></Relationships>
</file>

<file path=ppt/slides/_rels/slide1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5.png"/></Relationships>
</file>

<file path=ppt/slides/_rels/slide12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87.png"/><Relationship Id="rId1" Type="http://schemas.openxmlformats.org/officeDocument/2006/relationships/image" Target="../media/image186.png"/></Relationships>
</file>

<file path=ppt/slides/_rels/slide12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89.png"/><Relationship Id="rId1" Type="http://schemas.openxmlformats.org/officeDocument/2006/relationships/image" Target="../media/image188.png"/></Relationships>
</file>

<file path=ppt/slides/_rels/slide12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91.png"/><Relationship Id="rId1" Type="http://schemas.openxmlformats.org/officeDocument/2006/relationships/image" Target="../media/image190.png"/></Relationships>
</file>

<file path=ppt/slides/_rels/slide12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93.png"/><Relationship Id="rId1" Type="http://schemas.openxmlformats.org/officeDocument/2006/relationships/image" Target="../media/image192.png"/></Relationships>
</file>

<file path=ppt/slides/_rels/slide12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92.png"/><Relationship Id="rId1" Type="http://schemas.openxmlformats.org/officeDocument/2006/relationships/image" Target="../media/image194.png"/></Relationships>
</file>

<file path=ppt/slides/_rels/slide12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96.png"/><Relationship Id="rId1" Type="http://schemas.openxmlformats.org/officeDocument/2006/relationships/image" Target="../media/image195.png"/></Relationships>
</file>

<file path=ppt/slides/_rels/slide12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98.png"/><Relationship Id="rId1" Type="http://schemas.openxmlformats.org/officeDocument/2006/relationships/image" Target="../media/image197.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5.png"/></Relationships>
</file>

<file path=ppt/slides/_rels/slide13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00.png"/><Relationship Id="rId1" Type="http://schemas.openxmlformats.org/officeDocument/2006/relationships/image" Target="../media/image199.png"/></Relationships>
</file>

<file path=ppt/slides/_rels/slide13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02.png"/><Relationship Id="rId1" Type="http://schemas.openxmlformats.org/officeDocument/2006/relationships/image" Target="../media/image201.png"/></Relationships>
</file>

<file path=ppt/slides/_rels/slide13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04.png"/><Relationship Id="rId1" Type="http://schemas.openxmlformats.org/officeDocument/2006/relationships/image" Target="../media/image203.png"/></Relationships>
</file>

<file path=ppt/slides/_rels/slide13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06.png"/><Relationship Id="rId1" Type="http://schemas.openxmlformats.org/officeDocument/2006/relationships/image" Target="../media/image205.png"/></Relationships>
</file>

<file path=ppt/slides/_rels/slide13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08.png"/><Relationship Id="rId1" Type="http://schemas.openxmlformats.org/officeDocument/2006/relationships/image" Target="../media/image207.png"/></Relationships>
</file>

<file path=ppt/slides/_rels/slide13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4.xml"/><Relationship Id="rId2" Type="http://schemas.openxmlformats.org/officeDocument/2006/relationships/image" Target="../media/image210.png"/><Relationship Id="rId1" Type="http://schemas.openxmlformats.org/officeDocument/2006/relationships/image" Target="../media/image209.png"/></Relationships>
</file>

<file path=ppt/slides/_rels/slide13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4.xml"/><Relationship Id="rId2" Type="http://schemas.openxmlformats.org/officeDocument/2006/relationships/image" Target="../media/image212.png"/><Relationship Id="rId1" Type="http://schemas.openxmlformats.org/officeDocument/2006/relationships/image" Target="../media/image211.png"/></Relationships>
</file>

<file path=ppt/slides/_rels/slide13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13.png"/></Relationships>
</file>

<file path=ppt/slides/_rels/slide1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4.png"/></Relationships>
</file>

<file path=ppt/slides/_rels/slide139.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218.png"/><Relationship Id="rId3" Type="http://schemas.openxmlformats.org/officeDocument/2006/relationships/image" Target="../media/image217.png"/><Relationship Id="rId2" Type="http://schemas.openxmlformats.org/officeDocument/2006/relationships/image" Target="../media/image216.png"/><Relationship Id="rId1" Type="http://schemas.openxmlformats.org/officeDocument/2006/relationships/image" Target="../media/image215.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4.xml"/><Relationship Id="rId2" Type="http://schemas.openxmlformats.org/officeDocument/2006/relationships/image" Target="../media/image27.png"/><Relationship Id="rId1" Type="http://schemas.openxmlformats.org/officeDocument/2006/relationships/image" Target="../media/image26.png"/></Relationships>
</file>

<file path=ppt/slides/_rels/slide140.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222.png"/><Relationship Id="rId3" Type="http://schemas.openxmlformats.org/officeDocument/2006/relationships/image" Target="../media/image221.png"/><Relationship Id="rId2" Type="http://schemas.openxmlformats.org/officeDocument/2006/relationships/image" Target="../media/image220.png"/><Relationship Id="rId1" Type="http://schemas.openxmlformats.org/officeDocument/2006/relationships/image" Target="../media/image219.png"/></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24.png"/><Relationship Id="rId1" Type="http://schemas.openxmlformats.org/officeDocument/2006/relationships/image" Target="../media/image223.png"/></Relationships>
</file>

<file path=ppt/slides/_rels/slide14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26.png"/><Relationship Id="rId1" Type="http://schemas.openxmlformats.org/officeDocument/2006/relationships/image" Target="../media/image225.png"/></Relationships>
</file>

<file path=ppt/slides/_rels/slide1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4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28.png"/><Relationship Id="rId1" Type="http://schemas.openxmlformats.org/officeDocument/2006/relationships/image" Target="../media/image227.png"/></Relationships>
</file>

<file path=ppt/slides/_rels/slide14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30.png"/><Relationship Id="rId1" Type="http://schemas.openxmlformats.org/officeDocument/2006/relationships/image" Target="../media/image229.png"/></Relationships>
</file>

<file path=ppt/slides/_rels/slide14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9.png"/></Relationships>
</file>

<file path=ppt/slides/_rels/slide14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32.png"/><Relationship Id="rId1" Type="http://schemas.openxmlformats.org/officeDocument/2006/relationships/image" Target="../media/image231.png"/></Relationships>
</file>

<file path=ppt/slides/_rels/slide1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3.pn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30.png"/><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chart" Target="../charts/chart1.xml"/></Relationships>
</file>

<file path=ppt/slides/_rels/slide15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35.png"/><Relationship Id="rId1" Type="http://schemas.openxmlformats.org/officeDocument/2006/relationships/image" Target="../media/image234.png"/></Relationships>
</file>

<file path=ppt/slides/_rels/slide151.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238.png"/><Relationship Id="rId2" Type="http://schemas.openxmlformats.org/officeDocument/2006/relationships/image" Target="../media/image237.png"/><Relationship Id="rId1" Type="http://schemas.openxmlformats.org/officeDocument/2006/relationships/image" Target="../media/image236.png"/></Relationships>
</file>

<file path=ppt/slides/_rels/slide15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41.png"/><Relationship Id="rId2" Type="http://schemas.openxmlformats.org/officeDocument/2006/relationships/image" Target="../media/image240.png"/><Relationship Id="rId1" Type="http://schemas.openxmlformats.org/officeDocument/2006/relationships/image" Target="../media/image239.png"/></Relationships>
</file>

<file path=ppt/slides/_rels/slide15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43.png"/><Relationship Id="rId1" Type="http://schemas.openxmlformats.org/officeDocument/2006/relationships/image" Target="../media/image242.png"/></Relationships>
</file>

<file path=ppt/slides/_rels/slide15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44.png"/></Relationships>
</file>

<file path=ppt/slides/_rels/slide15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46.png"/><Relationship Id="rId1" Type="http://schemas.openxmlformats.org/officeDocument/2006/relationships/image" Target="../media/image245.png"/></Relationships>
</file>

<file path=ppt/slides/_rels/slide156.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249.png"/><Relationship Id="rId2" Type="http://schemas.openxmlformats.org/officeDocument/2006/relationships/image" Target="../media/image248.png"/><Relationship Id="rId1" Type="http://schemas.openxmlformats.org/officeDocument/2006/relationships/image" Target="../media/image247.png"/></Relationships>
</file>

<file path=ppt/slides/_rels/slide157.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251.png"/><Relationship Id="rId2" Type="http://schemas.openxmlformats.org/officeDocument/2006/relationships/image" Target="../media/image250.png"/><Relationship Id="rId1" Type="http://schemas.openxmlformats.org/officeDocument/2006/relationships/image" Target="../media/image247.png"/></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2.png"/><Relationship Id="rId1" Type="http://schemas.openxmlformats.org/officeDocument/2006/relationships/image" Target="../media/image31.png"/></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52.png"/></Relationships>
</file>

<file path=ppt/slides/_rels/slide16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53.png"/></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54.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33.png"/><Relationship Id="rId2" Type="http://schemas.openxmlformats.org/officeDocument/2006/relationships/image" Target="../media/image24.png"/><Relationship Id="rId1" Type="http://schemas.openxmlformats.org/officeDocument/2006/relationships/image" Target="../media/image23.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4.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5.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7.png"/><Relationship Id="rId1" Type="http://schemas.openxmlformats.org/officeDocument/2006/relationships/image" Target="../media/image36.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4.xml"/><Relationship Id="rId2" Type="http://schemas.openxmlformats.org/officeDocument/2006/relationships/image" Target="../media/image39.png"/><Relationship Id="rId1" Type="http://schemas.openxmlformats.org/officeDocument/2006/relationships/image" Target="../media/image38.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0.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2.png"/><Relationship Id="rId1" Type="http://schemas.openxmlformats.org/officeDocument/2006/relationships/image" Target="../media/image41.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4.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6.png"/><Relationship Id="rId1" Type="http://schemas.openxmlformats.org/officeDocument/2006/relationships/image" Target="../media/image45.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8.png"/><Relationship Id="rId1" Type="http://schemas.openxmlformats.org/officeDocument/2006/relationships/image" Target="../media/image47.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0.png"/><Relationship Id="rId1" Type="http://schemas.openxmlformats.org/officeDocument/2006/relationships/image" Target="../media/image49.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image" Target="../media/image14.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1.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53.png"/><Relationship Id="rId1" Type="http://schemas.openxmlformats.org/officeDocument/2006/relationships/image" Target="../media/image52.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55.png"/><Relationship Id="rId1" Type="http://schemas.openxmlformats.org/officeDocument/2006/relationships/image" Target="../media/image54.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6.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7.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59.png"/><Relationship Id="rId1" Type="http://schemas.openxmlformats.org/officeDocument/2006/relationships/image" Target="../media/image58.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61.png"/><Relationship Id="rId1" Type="http://schemas.openxmlformats.org/officeDocument/2006/relationships/image" Target="../media/image60.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63.png"/><Relationship Id="rId1" Type="http://schemas.openxmlformats.org/officeDocument/2006/relationships/image" Target="../media/image62.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65.png"/><Relationship Id="rId1" Type="http://schemas.openxmlformats.org/officeDocument/2006/relationships/image" Target="../media/image64.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66.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68.png"/><Relationship Id="rId1" Type="http://schemas.openxmlformats.org/officeDocument/2006/relationships/image" Target="../media/image67.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70.png"/><Relationship Id="rId1" Type="http://schemas.openxmlformats.org/officeDocument/2006/relationships/image" Target="../media/image69.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72.png"/><Relationship Id="rId1" Type="http://schemas.openxmlformats.org/officeDocument/2006/relationships/image" Target="../media/image71.png"/></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image" Target="../media/image73.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76.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7.png"/></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78.png"/><Relationship Id="rId1" Type="http://schemas.openxmlformats.org/officeDocument/2006/relationships/image" Target="../media/image77.png"/></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80.png"/><Relationship Id="rId1" Type="http://schemas.openxmlformats.org/officeDocument/2006/relationships/image" Target="../media/image79.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82.png"/><Relationship Id="rId1" Type="http://schemas.openxmlformats.org/officeDocument/2006/relationships/image" Target="../media/image81.pn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84.png"/><Relationship Id="rId1" Type="http://schemas.openxmlformats.org/officeDocument/2006/relationships/image" Target="../media/image83.pn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86.png"/><Relationship Id="rId1" Type="http://schemas.openxmlformats.org/officeDocument/2006/relationships/image" Target="../media/image85.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87.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88.png"/></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90.png"/><Relationship Id="rId1" Type="http://schemas.openxmlformats.org/officeDocument/2006/relationships/image" Target="../media/image89.pn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91.png"/></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93.png"/><Relationship Id="rId1" Type="http://schemas.openxmlformats.org/officeDocument/2006/relationships/image" Target="../media/image92.png"/></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95.png"/><Relationship Id="rId1" Type="http://schemas.openxmlformats.org/officeDocument/2006/relationships/image" Target="../media/image94.png"/></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97.png"/><Relationship Id="rId1" Type="http://schemas.openxmlformats.org/officeDocument/2006/relationships/image" Target="../media/image96.png"/></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99.png"/><Relationship Id="rId1" Type="http://schemas.openxmlformats.org/officeDocument/2006/relationships/image" Target="../media/image98.png"/></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01.png"/><Relationship Id="rId1" Type="http://schemas.openxmlformats.org/officeDocument/2006/relationships/image" Target="../media/image100.pn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02.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03.png"/></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0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image" Target="../media/image18.png"/></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04.png"/><Relationship Id="rId1" Type="http://schemas.openxmlformats.org/officeDocument/2006/relationships/image" Target="../media/image103.png"/></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06.png"/><Relationship Id="rId1" Type="http://schemas.openxmlformats.org/officeDocument/2006/relationships/image" Target="../media/image105.png"/></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08.png"/><Relationship Id="rId1" Type="http://schemas.openxmlformats.org/officeDocument/2006/relationships/image" Target="../media/image107.png"/></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0.png"/><Relationship Id="rId1" Type="http://schemas.openxmlformats.org/officeDocument/2006/relationships/image" Target="../media/image109.png"/></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12.png"/><Relationship Id="rId1" Type="http://schemas.openxmlformats.org/officeDocument/2006/relationships/image" Target="../media/image111.png"/></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14.png"/><Relationship Id="rId1" Type="http://schemas.openxmlformats.org/officeDocument/2006/relationships/image" Target="../media/image113.png"/></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16.png"/><Relationship Id="rId1" Type="http://schemas.openxmlformats.org/officeDocument/2006/relationships/image" Target="../media/image115.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8.png"/><Relationship Id="rId1" Type="http://schemas.openxmlformats.org/officeDocument/2006/relationships/image" Target="../media/image117.png"/></Relationships>
</file>

<file path=ppt/slides/_rels/slide7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0.png"/><Relationship Id="rId1" Type="http://schemas.openxmlformats.org/officeDocument/2006/relationships/image" Target="../media/image119.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2.png"/><Relationship Id="rId1" Type="http://schemas.openxmlformats.org/officeDocument/2006/relationships/image" Target="../media/image121.png"/></Relationships>
</file>

<file path=ppt/slides/_rels/slide8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4.png"/><Relationship Id="rId1" Type="http://schemas.openxmlformats.org/officeDocument/2006/relationships/image" Target="../media/image123.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6.png"/><Relationship Id="rId1" Type="http://schemas.openxmlformats.org/officeDocument/2006/relationships/image" Target="../media/image125.png"/></Relationships>
</file>

<file path=ppt/slides/_rels/slide8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6.png"/><Relationship Id="rId1" Type="http://schemas.openxmlformats.org/officeDocument/2006/relationships/image" Target="../media/image127.png"/></Relationships>
</file>

<file path=ppt/slides/_rels/slide8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8.png"/><Relationship Id="rId1" Type="http://schemas.openxmlformats.org/officeDocument/2006/relationships/image" Target="../media/image126.png"/></Relationships>
</file>

<file path=ppt/slides/_rels/slide8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30.png"/><Relationship Id="rId1" Type="http://schemas.openxmlformats.org/officeDocument/2006/relationships/image" Target="../media/image129.png"/></Relationships>
</file>

<file path=ppt/slides/_rels/slide8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32.png"/><Relationship Id="rId1" Type="http://schemas.openxmlformats.org/officeDocument/2006/relationships/image" Target="../media/image131.png"/></Relationships>
</file>

<file path=ppt/slides/_rels/slide8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34.png"/><Relationship Id="rId1" Type="http://schemas.openxmlformats.org/officeDocument/2006/relationships/image" Target="../media/image133.png"/></Relationships>
</file>

<file path=ppt/slides/_rels/slide8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36.png"/><Relationship Id="rId1" Type="http://schemas.openxmlformats.org/officeDocument/2006/relationships/image" Target="../media/image135.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image" Target="../media/image11.png"/></Relationships>
</file>

<file path=ppt/slides/_rels/slide9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38.png"/><Relationship Id="rId1" Type="http://schemas.openxmlformats.org/officeDocument/2006/relationships/image" Target="../media/image137.png"/></Relationships>
</file>

<file path=ppt/slides/_rels/slide91.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141.png"/><Relationship Id="rId2" Type="http://schemas.openxmlformats.org/officeDocument/2006/relationships/image" Target="../media/image140.png"/><Relationship Id="rId1" Type="http://schemas.openxmlformats.org/officeDocument/2006/relationships/image" Target="../media/image139.png"/></Relationships>
</file>

<file path=ppt/slides/_rels/slide9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43.png"/><Relationship Id="rId1" Type="http://schemas.openxmlformats.org/officeDocument/2006/relationships/image" Target="../media/image142.png"/></Relationships>
</file>

<file path=ppt/slides/_rels/slide9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45.png"/><Relationship Id="rId1" Type="http://schemas.openxmlformats.org/officeDocument/2006/relationships/image" Target="../media/image144.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6.png"/></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image" Target="../media/image147.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9.png"/><Relationship Id="rId1" Type="http://schemas.openxmlformats.org/officeDocument/2006/relationships/image" Target="../media/image148.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Picture 4"/>
          <p:cNvPicPr>
            <a:picLocks noChangeAspect="1"/>
          </p:cNvPicPr>
          <p:nvPr/>
        </p:nvPicPr>
        <p:blipFill>
          <a:blip r:embed="rId1"/>
          <a:stretch>
            <a:fillRect/>
          </a:stretch>
        </p:blipFill>
        <p:spPr>
          <a:xfrm>
            <a:off x="7726680" y="0"/>
            <a:ext cx="4465320" cy="2233295"/>
          </a:xfrm>
          <a:prstGeom prst="rect">
            <a:avLst/>
          </a:prstGeom>
        </p:spPr>
      </p:pic>
      <p:pic>
        <p:nvPicPr>
          <p:cNvPr id="11" name="Picture 10"/>
          <p:cNvPicPr>
            <a:picLocks noChangeAspect="1"/>
          </p:cNvPicPr>
          <p:nvPr/>
        </p:nvPicPr>
        <p:blipFill>
          <a:blip r:embed="rId2"/>
          <a:stretch>
            <a:fillRect/>
          </a:stretch>
        </p:blipFill>
        <p:spPr>
          <a:xfrm>
            <a:off x="3848100" y="4605655"/>
            <a:ext cx="4495800" cy="2199005"/>
          </a:xfrm>
          <a:prstGeom prst="rect">
            <a:avLst/>
          </a:prstGeom>
        </p:spPr>
      </p:pic>
      <p:pic>
        <p:nvPicPr>
          <p:cNvPr id="9" name="Picture 8"/>
          <p:cNvPicPr>
            <a:picLocks noChangeAspect="1"/>
          </p:cNvPicPr>
          <p:nvPr/>
        </p:nvPicPr>
        <p:blipFill>
          <a:blip r:embed="rId3"/>
          <a:stretch>
            <a:fillRect/>
          </a:stretch>
        </p:blipFill>
        <p:spPr>
          <a:xfrm>
            <a:off x="2697480" y="0"/>
            <a:ext cx="3135630" cy="2549525"/>
          </a:xfrm>
          <a:prstGeom prst="rect">
            <a:avLst/>
          </a:prstGeom>
        </p:spPr>
      </p:pic>
      <p:pic>
        <p:nvPicPr>
          <p:cNvPr id="8" name="Picture 7"/>
          <p:cNvPicPr>
            <a:picLocks noChangeAspect="1"/>
          </p:cNvPicPr>
          <p:nvPr/>
        </p:nvPicPr>
        <p:blipFill>
          <a:blip r:embed="rId4"/>
          <a:stretch>
            <a:fillRect/>
          </a:stretch>
        </p:blipFill>
        <p:spPr>
          <a:xfrm>
            <a:off x="8679180" y="4222115"/>
            <a:ext cx="3512820" cy="2635885"/>
          </a:xfrm>
          <a:prstGeom prst="rect">
            <a:avLst/>
          </a:prstGeom>
        </p:spPr>
      </p:pic>
      <p:sp>
        <p:nvSpPr>
          <p:cNvPr id="2" name="Title 1"/>
          <p:cNvSpPr>
            <a:spLocks noGrp="1"/>
          </p:cNvSpPr>
          <p:nvPr>
            <p:ph type="ctrTitle"/>
          </p:nvPr>
        </p:nvSpPr>
        <p:spPr/>
        <p:txBody>
          <a:bodyPr/>
          <a:p>
            <a:r>
              <a:rPr lang="zh-CN" altLang="en-US"/>
              <a:t>深入浅出访存优化</a:t>
            </a:r>
            <a:endParaRPr lang="zh-CN" altLang="en-US"/>
          </a:p>
        </p:txBody>
      </p:sp>
      <p:sp>
        <p:nvSpPr>
          <p:cNvPr id="3" name="Subtitle 2"/>
          <p:cNvSpPr>
            <a:spLocks noGrp="1"/>
          </p:cNvSpPr>
          <p:nvPr>
            <p:ph type="subTitle" idx="1"/>
          </p:nvPr>
        </p:nvSpPr>
        <p:spPr/>
        <p:txBody>
          <a:bodyPr/>
          <a:p>
            <a:r>
              <a:rPr lang="en-US">
                <a:sym typeface="+mn-ea"/>
              </a:rPr>
              <a:t>by </a:t>
            </a:r>
            <a:r>
              <a:rPr lang="zh-CN" altLang="en-US">
                <a:sym typeface="+mn-ea"/>
              </a:rPr>
              <a:t>彭于斌（</a:t>
            </a:r>
            <a:r>
              <a:rPr lang="en-US" altLang="zh-CN">
                <a:sym typeface="+mn-ea"/>
              </a:rPr>
              <a:t>@archibate</a:t>
            </a:r>
            <a:r>
              <a:rPr lang="zh-CN" altLang="en-US">
                <a:sym typeface="+mn-ea"/>
              </a:rPr>
              <a:t>）</a:t>
            </a:r>
            <a:endParaRPr lang="zh-CN" altLang="en-US"/>
          </a:p>
          <a:p>
            <a:r>
              <a:rPr lang="zh-CN" altLang="en-US">
                <a:sym typeface="+mn-ea"/>
              </a:rPr>
              <a:t>往期录播：https://www.bilibili.com/video/BV1fa411r7zp</a:t>
            </a:r>
            <a:endParaRPr lang="zh-CN" altLang="en-US"/>
          </a:p>
          <a:p>
            <a:r>
              <a:rPr lang="zh-CN" altLang="en-US">
                <a:sym typeface="+mn-ea"/>
              </a:rPr>
              <a:t>课程</a:t>
            </a:r>
            <a:r>
              <a:rPr lang="en-US" altLang="zh-CN">
                <a:sym typeface="+mn-ea"/>
              </a:rPr>
              <a:t>PPT</a:t>
            </a:r>
            <a:r>
              <a:rPr lang="zh-CN" altLang="en-US">
                <a:sym typeface="+mn-ea"/>
              </a:rPr>
              <a:t>和代码：https://github.com/parallel101/course</a:t>
            </a:r>
            <a:endParaRPr lang="en-US"/>
          </a:p>
        </p:txBody>
      </p:sp>
      <p:pic>
        <p:nvPicPr>
          <p:cNvPr id="4" name="Picture 3"/>
          <p:cNvPicPr>
            <a:picLocks noChangeAspect="1"/>
          </p:cNvPicPr>
          <p:nvPr/>
        </p:nvPicPr>
        <p:blipFill>
          <a:blip r:embed="rId5"/>
          <a:stretch>
            <a:fillRect/>
          </a:stretch>
        </p:blipFill>
        <p:spPr>
          <a:xfrm>
            <a:off x="116840" y="4739640"/>
            <a:ext cx="3142615" cy="2118360"/>
          </a:xfrm>
          <a:prstGeom prst="rect">
            <a:avLst/>
          </a:prstGeom>
        </p:spPr>
      </p:pic>
      <p:pic>
        <p:nvPicPr>
          <p:cNvPr id="6" name="Picture 5"/>
          <p:cNvPicPr>
            <a:picLocks noChangeAspect="1"/>
          </p:cNvPicPr>
          <p:nvPr/>
        </p:nvPicPr>
        <p:blipFill>
          <a:blip r:embed="rId6"/>
          <a:stretch>
            <a:fillRect/>
          </a:stretch>
        </p:blipFill>
        <p:spPr>
          <a:xfrm>
            <a:off x="0" y="0"/>
            <a:ext cx="2766695" cy="4232275"/>
          </a:xfrm>
          <a:prstGeom prst="rect">
            <a:avLst/>
          </a:prstGeom>
        </p:spPr>
      </p:pic>
      <p:pic>
        <p:nvPicPr>
          <p:cNvPr id="12" name="Picture 11"/>
          <p:cNvPicPr>
            <a:picLocks noChangeAspect="1"/>
          </p:cNvPicPr>
          <p:nvPr/>
        </p:nvPicPr>
        <p:blipFill>
          <a:blip r:embed="rId7"/>
          <a:stretch>
            <a:fillRect/>
          </a:stretch>
        </p:blipFill>
        <p:spPr>
          <a:xfrm>
            <a:off x="9297670" y="2703830"/>
            <a:ext cx="2894330" cy="1594485"/>
          </a:xfrm>
          <a:prstGeom prst="rect">
            <a:avLst/>
          </a:prstGeom>
        </p:spPr>
      </p:pic>
      <p:pic>
        <p:nvPicPr>
          <p:cNvPr id="15" name="Picture 14"/>
          <p:cNvPicPr>
            <a:picLocks noChangeAspect="1"/>
          </p:cNvPicPr>
          <p:nvPr/>
        </p:nvPicPr>
        <p:blipFill>
          <a:blip r:embed="rId8"/>
          <a:stretch>
            <a:fillRect/>
          </a:stretch>
        </p:blipFill>
        <p:spPr>
          <a:xfrm>
            <a:off x="3100070" y="4669790"/>
            <a:ext cx="1309370" cy="922655"/>
          </a:xfrm>
          <a:prstGeom prst="rect">
            <a:avLst/>
          </a:prstGeom>
        </p:spPr>
      </p:pic>
      <p:pic>
        <p:nvPicPr>
          <p:cNvPr id="14" name="Picture 13"/>
          <p:cNvPicPr>
            <a:picLocks noChangeAspect="1"/>
          </p:cNvPicPr>
          <p:nvPr/>
        </p:nvPicPr>
        <p:blipFill>
          <a:blip r:embed="rId9"/>
          <a:stretch>
            <a:fillRect/>
          </a:stretch>
        </p:blipFill>
        <p:spPr>
          <a:xfrm>
            <a:off x="5791200" y="261620"/>
            <a:ext cx="1877695" cy="1710690"/>
          </a:xfrm>
          <a:prstGeom prst="rect">
            <a:avLst/>
          </a:prstGeom>
        </p:spPr>
      </p:pic>
      <p:pic>
        <p:nvPicPr>
          <p:cNvPr id="7" name="Picture 6"/>
          <p:cNvPicPr>
            <a:picLocks noChangeAspect="1"/>
          </p:cNvPicPr>
          <p:nvPr/>
        </p:nvPicPr>
        <p:blipFill>
          <a:blip r:embed="rId10"/>
          <a:stretch>
            <a:fillRect/>
          </a:stretch>
        </p:blipFill>
        <p:spPr>
          <a:xfrm>
            <a:off x="7877810" y="4739640"/>
            <a:ext cx="1010285" cy="100076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itle 3"/>
          <p:cNvSpPr>
            <a:spLocks noGrp="1"/>
          </p:cNvSpPr>
          <p:nvPr>
            <p:ph type="title"/>
          </p:nvPr>
        </p:nvSpPr>
        <p:spPr/>
        <p:txBody>
          <a:bodyPr/>
          <a:p>
            <a:r>
              <a:rPr lang="zh-CN" altLang="en-US"/>
              <a:t>第</a:t>
            </a:r>
            <a:r>
              <a:rPr lang="en-US" altLang="zh-CN"/>
              <a:t>1</a:t>
            </a:r>
            <a:r>
              <a:rPr lang="zh-CN" altLang="en-US"/>
              <a:t>章：内存带宽</a:t>
            </a:r>
            <a:endParaRPr lang="zh-CN" altLang="en-US"/>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sym typeface="+mn-ea"/>
              </a:rPr>
              <a:t>常见误区：二维动态数组</a:t>
            </a:r>
            <a:r>
              <a:rPr lang="en-US" altLang="zh-CN">
                <a:sym typeface="+mn-ea"/>
              </a:rPr>
              <a:t> = </a:t>
            </a:r>
            <a:r>
              <a:rPr lang="zh-CN" altLang="en-US">
                <a:sym typeface="+mn-ea"/>
              </a:rPr>
              <a:t>二级指针</a:t>
            </a:r>
            <a:endParaRPr lang="en-US"/>
          </a:p>
        </p:txBody>
      </p:sp>
      <p:sp>
        <p:nvSpPr>
          <p:cNvPr id="3" name="Content Placeholder 2"/>
          <p:cNvSpPr>
            <a:spLocks noGrp="1"/>
          </p:cNvSpPr>
          <p:nvPr>
            <p:ph idx="1"/>
          </p:nvPr>
        </p:nvSpPr>
        <p:spPr/>
        <p:txBody>
          <a:bodyPr>
            <a:normAutofit lnSpcReduction="10000"/>
          </a:bodyPr>
          <a:p>
            <a:r>
              <a:rPr lang="en-US" altLang="zh-CN">
                <a:sym typeface="+mn-ea"/>
              </a:rPr>
              <a:t>float **a = malloc(n * sizeof(float *));</a:t>
            </a:r>
            <a:endParaRPr lang="en-US" altLang="zh-CN"/>
          </a:p>
          <a:p>
            <a:r>
              <a:rPr lang="en-US" altLang="zh-CN">
                <a:sym typeface="+mn-ea"/>
              </a:rPr>
              <a:t>for (int i = 0; i &lt; m; i++) a[i] = malloc(m * sizeof(float));</a:t>
            </a:r>
            <a:endParaRPr lang="en-US" altLang="zh-CN">
              <a:sym typeface="+mn-ea"/>
            </a:endParaRPr>
          </a:p>
          <a:p>
            <a:r>
              <a:rPr lang="en-US" altLang="zh-CN">
                <a:sym typeface="+mn-ea"/>
              </a:rPr>
              <a:t>// </a:t>
            </a:r>
            <a:r>
              <a:rPr lang="zh-CN" altLang="en-US">
                <a:sym typeface="+mn-ea"/>
              </a:rPr>
              <a:t>通过</a:t>
            </a:r>
            <a:r>
              <a:rPr lang="en-US" altLang="zh-CN">
                <a:sym typeface="+mn-ea"/>
              </a:rPr>
              <a:t> a[i][j] </a:t>
            </a:r>
            <a:r>
              <a:rPr lang="zh-CN" altLang="en-US">
                <a:sym typeface="+mn-ea"/>
              </a:rPr>
              <a:t>访问第</a:t>
            </a:r>
            <a:r>
              <a:rPr lang="en-US" altLang="zh-CN">
                <a:sym typeface="+mn-ea"/>
              </a:rPr>
              <a:t> i </a:t>
            </a:r>
            <a:r>
              <a:rPr lang="zh-CN" altLang="en-US">
                <a:sym typeface="+mn-ea"/>
              </a:rPr>
              <a:t>行，第</a:t>
            </a:r>
            <a:r>
              <a:rPr lang="en-US" altLang="zh-CN">
                <a:sym typeface="+mn-ea"/>
              </a:rPr>
              <a:t> j </a:t>
            </a:r>
            <a:r>
              <a:rPr lang="zh-CN" altLang="en-US">
                <a:sym typeface="+mn-ea"/>
              </a:rPr>
              <a:t>列的元素。</a:t>
            </a:r>
            <a:endParaRPr lang="en-US" altLang="zh-CN">
              <a:sym typeface="+mn-ea"/>
            </a:endParaRPr>
          </a:p>
          <a:p>
            <a:r>
              <a:rPr lang="en-US" altLang="zh-CN">
                <a:sym typeface="+mn-ea"/>
              </a:rPr>
              <a:t>for (int</a:t>
            </a:r>
            <a:r>
              <a:rPr lang="en-US" altLang="zh-CN"/>
              <a:t> i = 0; i &lt; m; i++) free(a[i]);</a:t>
            </a:r>
            <a:endParaRPr lang="en-US" altLang="zh-CN"/>
          </a:p>
          <a:p>
            <a:r>
              <a:rPr lang="en-US" altLang="zh-CN"/>
              <a:t>free(a);</a:t>
            </a:r>
            <a:endParaRPr lang="en-US" altLang="zh-CN"/>
          </a:p>
          <a:p>
            <a:r>
              <a:rPr lang="en-US" altLang="zh-CN">
                <a:sym typeface="+mn-ea"/>
              </a:rPr>
              <a:t>↑</a:t>
            </a:r>
            <a:r>
              <a:rPr lang="zh-CN" altLang="en-US">
                <a:sym typeface="+mn-ea"/>
              </a:rPr>
              <a:t>有</a:t>
            </a:r>
            <a:r>
              <a:rPr lang="en-US" altLang="zh-CN">
                <a:sym typeface="+mn-ea"/>
              </a:rPr>
              <a:t>Java</a:t>
            </a:r>
            <a:r>
              <a:rPr lang="zh-CN" altLang="en-US">
                <a:sym typeface="+mn-ea"/>
              </a:rPr>
              <a:t>病的人，才会这样分配二维数组，又低效，又不方便。</a:t>
            </a:r>
            <a:endParaRPr lang="zh-CN" altLang="en-US">
              <a:sym typeface="+mn-ea"/>
            </a:endParaRPr>
          </a:p>
          <a:p>
            <a:r>
              <a:rPr lang="zh-CN" altLang="en-US">
                <a:sym typeface="+mn-ea"/>
              </a:rPr>
              <a:t>造成了</a:t>
            </a:r>
            <a:r>
              <a:rPr lang="en-US" altLang="zh-CN">
                <a:sym typeface="+mn-ea"/>
              </a:rPr>
              <a:t> m + 1 </a:t>
            </a:r>
            <a:r>
              <a:rPr lang="zh-CN" altLang="en-US">
                <a:sym typeface="+mn-ea"/>
              </a:rPr>
              <a:t>次</a:t>
            </a:r>
            <a:r>
              <a:rPr lang="en-US" altLang="zh-CN">
                <a:sym typeface="+mn-ea"/>
              </a:rPr>
              <a:t> malloc </a:t>
            </a:r>
            <a:r>
              <a:rPr lang="zh-CN" altLang="en-US">
                <a:sym typeface="+mn-ea"/>
              </a:rPr>
              <a:t>调用，内存都是分散的，每次访问都要解开两层指针，非常低效。</a:t>
            </a:r>
            <a:endParaRPr lang="zh-CN" altLang="en-US">
              <a:sym typeface="+mn-ea"/>
            </a:endParaRPr>
          </a:p>
          <a:p>
            <a:r>
              <a:rPr lang="zh-CN" altLang="en-US">
                <a:sym typeface="+mn-ea"/>
              </a:rPr>
              <a:t>分配</a:t>
            </a:r>
            <a:r>
              <a:rPr lang="en-US" altLang="zh-CN">
                <a:sym typeface="+mn-ea"/>
              </a:rPr>
              <a:t> n*m </a:t>
            </a:r>
            <a:r>
              <a:rPr lang="zh-CN" altLang="en-US">
                <a:sym typeface="+mn-ea"/>
              </a:rPr>
              <a:t>二维数组，正确的方式永远是：</a:t>
            </a:r>
            <a:r>
              <a:rPr lang="en-US" altLang="zh-CN">
                <a:sym typeface="+mn-ea"/>
              </a:rPr>
              <a:t>float *a = malloc(n * m * sizeof(float));</a:t>
            </a:r>
            <a:endParaRPr lang="zh-CN" altLang="en-US">
              <a:sym typeface="+mn-ea"/>
            </a:endParaRPr>
          </a:p>
          <a:p>
            <a:r>
              <a:rPr lang="zh-CN" altLang="en-US">
                <a:sym typeface="+mn-ea"/>
              </a:rPr>
              <a:t>也不要用</a:t>
            </a:r>
            <a:r>
              <a:rPr lang="en-US" altLang="zh-CN">
                <a:sym typeface="+mn-ea"/>
              </a:rPr>
              <a:t> vector&lt;vector&lt;float&gt;&gt;</a:t>
            </a:r>
            <a:r>
              <a:rPr lang="zh-CN" altLang="en-US">
                <a:sym typeface="+mn-ea"/>
              </a:rPr>
              <a:t>，这个一样沙雕，</a:t>
            </a:r>
            <a:r>
              <a:rPr lang="zh-CN">
                <a:sym typeface="+mn-ea"/>
              </a:rPr>
              <a:t>甚至更烂</a:t>
            </a:r>
            <a:r>
              <a:rPr lang="en-US" altLang="zh-CN">
                <a:sym typeface="+mn-ea"/>
              </a:rPr>
              <a:t>——</a:t>
            </a:r>
            <a:r>
              <a:rPr lang="en-US" altLang="zh-CN">
                <a:sym typeface="+mn-ea"/>
              </a:rPr>
              <a:t>vector </a:t>
            </a:r>
            <a:r>
              <a:rPr lang="zh-CN" altLang="en-US">
                <a:sym typeface="+mn-ea"/>
              </a:rPr>
              <a:t>本身是</a:t>
            </a:r>
            <a:r>
              <a:rPr lang="en-US" altLang="zh-CN">
                <a:sym typeface="+mn-ea"/>
              </a:rPr>
              <a:t>24</a:t>
            </a:r>
            <a:r>
              <a:rPr lang="zh-CN" altLang="en-US">
                <a:sym typeface="+mn-ea"/>
              </a:rPr>
              <a:t>字节。</a:t>
            </a:r>
            <a:endParaRPr lang="zh-CN" altLang="en-US">
              <a:sym typeface="+mn-ea"/>
            </a:endParaRPr>
          </a:p>
          <a:p>
            <a:r>
              <a:rPr lang="zh-CN" altLang="en-US">
                <a:sym typeface="+mn-ea"/>
              </a:rPr>
              <a:t>但是</a:t>
            </a:r>
            <a:r>
              <a:rPr lang="en-US" altLang="zh-CN">
                <a:sym typeface="+mn-ea"/>
              </a:rPr>
              <a:t> float [n][m] </a:t>
            </a:r>
            <a:r>
              <a:rPr lang="zh-CN" altLang="en-US">
                <a:sym typeface="+mn-ea"/>
              </a:rPr>
              <a:t>和</a:t>
            </a:r>
            <a:r>
              <a:rPr lang="en-US" altLang="zh-CN">
                <a:sym typeface="+mn-ea"/>
              </a:rPr>
              <a:t> array&lt;array&lt;float, n&gt;, m&gt; </a:t>
            </a:r>
            <a:r>
              <a:rPr lang="zh-CN" altLang="en-US">
                <a:sym typeface="+mn-ea"/>
              </a:rPr>
              <a:t>就</a:t>
            </a:r>
            <a:r>
              <a:rPr lang="zh-CN" altLang="en-US">
                <a:sym typeface="+mn-ea"/>
              </a:rPr>
              <a:t>没问题，因为他们是静态大小，编译器可以检测到并自动扁平化，转换成乘法和加法来计算地址。</a:t>
            </a:r>
            <a:endParaRPr lang="zh-CN" altLang="en-US">
              <a:sym typeface="+mn-ea"/>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itle 3"/>
          <p:cNvSpPr>
            <a:spLocks noGrp="1"/>
          </p:cNvSpPr>
          <p:nvPr>
            <p:ph type="title"/>
          </p:nvPr>
        </p:nvSpPr>
        <p:spPr/>
        <p:txBody>
          <a:bodyPr/>
          <a:p>
            <a:r>
              <a:rPr lang="en-US"/>
              <a:t>今日乳Ja (1/1)</a:t>
            </a:r>
            <a:endParaRPr lang="en-US"/>
          </a:p>
        </p:txBody>
      </p:sp>
      <p:sp>
        <p:nvSpPr>
          <p:cNvPr id="5" name="Rectangles 4"/>
          <p:cNvSpPr/>
          <p:nvPr/>
        </p:nvSpPr>
        <p:spPr>
          <a:xfrm>
            <a:off x="1047750" y="2829560"/>
            <a:ext cx="10097135" cy="1198880"/>
          </a:xfrm>
          <a:prstGeom prst="rect">
            <a:avLst/>
          </a:prstGeom>
          <a:noFill/>
          <a:ln>
            <a:noFill/>
          </a:ln>
        </p:spPr>
        <p:txBody>
          <a:bodyPr wrap="none" rtlCol="0" anchor="t">
            <a:spAutoFit/>
          </a:bodyPr>
          <a:p>
            <a:pPr algn="ctr"/>
            <a:r>
              <a:rPr lang="en-US" altLang="zh-CN" sz="7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有一种病~叫JavaBean~</a:t>
            </a:r>
            <a:endParaRPr lang="en-US" altLang="zh-CN" sz="7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为什么</a:t>
            </a:r>
            <a:r>
              <a:rPr lang="zh-CN" altLang="en-US">
                <a:sym typeface="+mn-ea"/>
              </a:rPr>
              <a:t>二级指针是</a:t>
            </a:r>
            <a:r>
              <a:rPr lang="zh-CN" altLang="en-US"/>
              <a:t>低效的存储和索引方式</a:t>
            </a:r>
            <a:endParaRPr lang="zh-CN" altLang="en-US"/>
          </a:p>
        </p:txBody>
      </p:sp>
      <p:pic>
        <p:nvPicPr>
          <p:cNvPr id="4" name="Content Placeholder 3"/>
          <p:cNvPicPr>
            <a:picLocks noChangeAspect="1"/>
          </p:cNvPicPr>
          <p:nvPr>
            <p:ph idx="1"/>
          </p:nvPr>
        </p:nvPicPr>
        <p:blipFill>
          <a:blip r:embed="rId1"/>
          <a:stretch>
            <a:fillRect/>
          </a:stretch>
        </p:blipFill>
        <p:spPr>
          <a:xfrm>
            <a:off x="3188335" y="1825625"/>
            <a:ext cx="5433060" cy="4351655"/>
          </a:xfrm>
          <a:prstGeom prst="rect">
            <a:avLst/>
          </a:prstGeom>
        </p:spPr>
      </p:pic>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zh-CN" altLang="en-US"/>
              <a:t>随机访问性能测试</a:t>
            </a:r>
            <a:endParaRPr lang="zh-CN" altLang="en-US"/>
          </a:p>
        </p:txBody>
      </p:sp>
      <p:pic>
        <p:nvPicPr>
          <p:cNvPr id="8" name="Content Placeholder 3"/>
          <p:cNvPicPr>
            <a:picLocks noChangeAspect="1"/>
          </p:cNvPicPr>
          <p:nvPr>
            <p:ph sz="half" idx="2"/>
          </p:nvPr>
        </p:nvPicPr>
        <p:blipFill>
          <a:blip r:embed="rId1"/>
          <a:stretch>
            <a:fillRect/>
          </a:stretch>
        </p:blipFill>
        <p:spPr>
          <a:xfrm>
            <a:off x="2778760" y="3092450"/>
            <a:ext cx="6576060" cy="3559810"/>
          </a:xfrm>
          <a:prstGeom prst="rect">
            <a:avLst/>
          </a:prstGeom>
        </p:spPr>
      </p:pic>
      <p:pic>
        <p:nvPicPr>
          <p:cNvPr id="9" name="Content Placeholder 8"/>
          <p:cNvPicPr>
            <a:picLocks noChangeAspect="1"/>
          </p:cNvPicPr>
          <p:nvPr>
            <p:ph sz="half" idx="1"/>
          </p:nvPr>
        </p:nvPicPr>
        <p:blipFill>
          <a:blip r:embed="rId2"/>
          <a:stretch>
            <a:fillRect/>
          </a:stretch>
        </p:blipFill>
        <p:spPr>
          <a:xfrm>
            <a:off x="3475990" y="1826260"/>
            <a:ext cx="5181600" cy="1103630"/>
          </a:xfrm>
          <a:prstGeom prst="rect">
            <a:avLst/>
          </a:prstGeom>
        </p:spPr>
      </p:pic>
      <p:pic>
        <p:nvPicPr>
          <p:cNvPr id="10" name="Picture 9"/>
          <p:cNvPicPr>
            <a:picLocks noChangeAspect="1"/>
          </p:cNvPicPr>
          <p:nvPr/>
        </p:nvPicPr>
        <p:blipFill>
          <a:blip r:embed="rId3"/>
          <a:stretch>
            <a:fillRect/>
          </a:stretch>
        </p:blipFill>
        <p:spPr>
          <a:xfrm>
            <a:off x="8837930" y="1221105"/>
            <a:ext cx="2976245" cy="1708785"/>
          </a:xfrm>
          <a:prstGeom prst="rect">
            <a:avLst/>
          </a:prstGeom>
        </p:spPr>
      </p:pic>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zh-CN" altLang="en-US"/>
              <a:t>内存分配性能测试</a:t>
            </a:r>
            <a:endParaRPr lang="zh-CN" altLang="en-US"/>
          </a:p>
        </p:txBody>
      </p:sp>
      <p:pic>
        <p:nvPicPr>
          <p:cNvPr id="3" name="Content Placeholder 2"/>
          <p:cNvPicPr>
            <a:picLocks noChangeAspect="1"/>
          </p:cNvPicPr>
          <p:nvPr>
            <p:ph sz="half" idx="2"/>
          </p:nvPr>
        </p:nvPicPr>
        <p:blipFill>
          <a:blip r:embed="rId1"/>
          <a:stretch>
            <a:fillRect/>
          </a:stretch>
        </p:blipFill>
        <p:spPr>
          <a:xfrm>
            <a:off x="1642745" y="3369945"/>
            <a:ext cx="8481695" cy="2482215"/>
          </a:xfrm>
          <a:prstGeom prst="rect">
            <a:avLst/>
          </a:prstGeom>
        </p:spPr>
      </p:pic>
      <p:pic>
        <p:nvPicPr>
          <p:cNvPr id="6" name="Content Placeholder 5"/>
          <p:cNvPicPr>
            <a:picLocks noChangeAspect="1"/>
          </p:cNvPicPr>
          <p:nvPr>
            <p:ph sz="half" idx="1"/>
          </p:nvPr>
        </p:nvPicPr>
        <p:blipFill>
          <a:blip r:embed="rId2"/>
          <a:stretch>
            <a:fillRect/>
          </a:stretch>
        </p:blipFill>
        <p:spPr>
          <a:xfrm>
            <a:off x="3166110" y="2021205"/>
            <a:ext cx="5181600" cy="996950"/>
          </a:xfrm>
          <a:prstGeom prst="rect">
            <a:avLst/>
          </a:prstGeom>
        </p:spPr>
      </p:pic>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二维数组：行主序与列主序</a:t>
            </a:r>
            <a:endParaRPr lang="zh-CN" altLang="en-US"/>
          </a:p>
        </p:txBody>
      </p:sp>
      <p:sp>
        <p:nvSpPr>
          <p:cNvPr id="6" name="Content Placeholder 5"/>
          <p:cNvSpPr/>
          <p:nvPr>
            <p:ph sz="half" idx="1"/>
          </p:nvPr>
        </p:nvSpPr>
        <p:spPr>
          <a:xfrm>
            <a:off x="254000" y="1641475"/>
            <a:ext cx="8007350" cy="5000625"/>
          </a:xfrm>
        </p:spPr>
        <p:txBody>
          <a:bodyPr>
            <a:normAutofit lnSpcReduction="20000"/>
          </a:bodyPr>
          <a:p>
            <a:r>
              <a:rPr lang="zh-CN" altLang="en-US">
                <a:sym typeface="+mn-ea"/>
              </a:rPr>
              <a:t>实际上二维数组的扁平化分为两种方法，</a:t>
            </a:r>
            <a:r>
              <a:rPr lang="zh-CN" altLang="en-US">
                <a:sym typeface="+mn-ea"/>
              </a:rPr>
              <a:t>行主序与列主序。</a:t>
            </a:r>
            <a:endParaRPr lang="zh-CN" altLang="en-US">
              <a:sym typeface="+mn-ea"/>
            </a:endParaRPr>
          </a:p>
          <a:p>
            <a:r>
              <a:rPr lang="zh-CN" altLang="en-US">
                <a:sym typeface="+mn-ea"/>
              </a:rPr>
              <a:t>（</a:t>
            </a:r>
            <a:r>
              <a:rPr lang="zh-CN" altLang="en-US"/>
              <a:t>以下符号约定：</a:t>
            </a:r>
            <a:r>
              <a:rPr lang="en-US" altLang="zh-CN"/>
              <a:t>i </a:t>
            </a:r>
            <a:r>
              <a:rPr lang="zh-CN" altLang="en-US"/>
              <a:t>行号，</a:t>
            </a:r>
            <a:r>
              <a:rPr lang="en-US" altLang="zh-CN"/>
              <a:t>j </a:t>
            </a:r>
            <a:r>
              <a:rPr lang="zh-CN" altLang="en-US"/>
              <a:t>列</a:t>
            </a:r>
            <a:r>
              <a:rPr lang="zh-CN" altLang="en-US">
                <a:sym typeface="+mn-ea"/>
              </a:rPr>
              <a:t>号；</a:t>
            </a:r>
            <a:r>
              <a:rPr lang="en-US" altLang="zh-CN">
                <a:sym typeface="+mn-ea"/>
              </a:rPr>
              <a:t>n </a:t>
            </a:r>
            <a:r>
              <a:rPr lang="zh-CN" altLang="en-US">
                <a:sym typeface="+mn-ea"/>
              </a:rPr>
              <a:t>行数，</a:t>
            </a:r>
            <a:r>
              <a:rPr lang="en-US" altLang="zh-CN">
                <a:sym typeface="+mn-ea"/>
              </a:rPr>
              <a:t>m </a:t>
            </a:r>
            <a:r>
              <a:rPr lang="zh-CN" altLang="en-US">
                <a:sym typeface="+mn-ea"/>
              </a:rPr>
              <a:t>列数）</a:t>
            </a:r>
            <a:endParaRPr lang="zh-CN" altLang="en-US"/>
          </a:p>
          <a:p>
            <a:r>
              <a:rPr lang="en-US" altLang="zh-CN">
                <a:sym typeface="+mn-ea"/>
              </a:rPr>
              <a:t>C/C++ </a:t>
            </a:r>
            <a:r>
              <a:rPr lang="zh-CN" altLang="en-US">
                <a:sym typeface="+mn-ea"/>
              </a:rPr>
              <a:t>编译器把静态数组</a:t>
            </a:r>
            <a:r>
              <a:rPr lang="en-US" altLang="zh-CN">
                <a:sym typeface="+mn-ea"/>
              </a:rPr>
              <a:t> a[i][j] </a:t>
            </a:r>
            <a:r>
              <a:rPr lang="zh-CN" altLang="en-US">
                <a:sym typeface="+mn-ea"/>
              </a:rPr>
              <a:t>翻译为</a:t>
            </a:r>
            <a:r>
              <a:rPr lang="en-US" altLang="zh-CN">
                <a:sym typeface="+mn-ea"/>
              </a:rPr>
              <a:t> a[i * m + j]</a:t>
            </a:r>
            <a:r>
              <a:rPr lang="zh-CN" altLang="en-US">
                <a:sym typeface="+mn-ea"/>
              </a:rPr>
              <a:t>，所以是列主序。</a:t>
            </a:r>
            <a:endParaRPr lang="zh-CN" altLang="en-US">
              <a:sym typeface="+mn-ea"/>
            </a:endParaRPr>
          </a:p>
          <a:p>
            <a:r>
              <a:rPr lang="en-US" altLang="zh-CN">
                <a:sym typeface="+mn-ea"/>
              </a:rPr>
              <a:t>Fortran </a:t>
            </a:r>
            <a:r>
              <a:rPr lang="zh-CN" altLang="en-US">
                <a:sym typeface="+mn-ea"/>
              </a:rPr>
              <a:t>等非主流会把矩阵</a:t>
            </a:r>
            <a:r>
              <a:rPr lang="en-US" altLang="zh-CN">
                <a:sym typeface="+mn-ea"/>
              </a:rPr>
              <a:t> A(i, j) </a:t>
            </a:r>
            <a:r>
              <a:rPr lang="en-US" altLang="zh-CN">
                <a:sym typeface="+mn-ea"/>
              </a:rPr>
              <a:t> </a:t>
            </a:r>
            <a:r>
              <a:rPr lang="zh-CN" altLang="en-US">
                <a:sym typeface="+mn-ea"/>
              </a:rPr>
              <a:t>翻译为</a:t>
            </a:r>
            <a:r>
              <a:rPr lang="en-US" altLang="zh-CN">
                <a:sym typeface="+mn-ea"/>
              </a:rPr>
              <a:t> a[i + j * n]</a:t>
            </a:r>
            <a:r>
              <a:rPr lang="zh-CN" altLang="en-US">
                <a:sym typeface="+mn-ea"/>
              </a:rPr>
              <a:t>，所以是</a:t>
            </a:r>
            <a:r>
              <a:rPr lang="zh-CN" altLang="en-US">
                <a:sym typeface="+mn-ea"/>
              </a:rPr>
              <a:t>行主序</a:t>
            </a:r>
            <a:r>
              <a:rPr lang="zh-CN" altLang="en-US">
                <a:sym typeface="+mn-ea"/>
              </a:rPr>
              <a:t>。</a:t>
            </a:r>
            <a:endParaRPr lang="zh-CN" altLang="en-US">
              <a:sym typeface="+mn-ea"/>
            </a:endParaRPr>
          </a:p>
          <a:p>
            <a:r>
              <a:rPr lang="zh-CN" altLang="en-US">
                <a:sym typeface="+mn-ea"/>
              </a:rPr>
              <a:t>手动扁平化时，如果用</a:t>
            </a:r>
            <a:r>
              <a:rPr lang="en-US" altLang="zh-CN">
                <a:sym typeface="+mn-ea"/>
              </a:rPr>
              <a:t> a[i * m + j] </a:t>
            </a:r>
            <a:r>
              <a:rPr lang="zh-CN" altLang="en-US">
                <a:sym typeface="+mn-ea"/>
              </a:rPr>
              <a:t>就是列主序。</a:t>
            </a:r>
            <a:endParaRPr lang="zh-CN" altLang="en-US"/>
          </a:p>
          <a:p>
            <a:r>
              <a:rPr lang="zh-CN" altLang="en-US">
                <a:sym typeface="+mn-ea"/>
              </a:rPr>
              <a:t>手动扁平化时，如果用</a:t>
            </a:r>
            <a:r>
              <a:rPr lang="en-US" altLang="zh-CN">
                <a:sym typeface="+mn-ea"/>
              </a:rPr>
              <a:t> a[i + j * n] </a:t>
            </a:r>
            <a:r>
              <a:rPr lang="zh-CN" altLang="en-US">
                <a:sym typeface="+mn-ea"/>
              </a:rPr>
              <a:t>就是行主序。</a:t>
            </a:r>
            <a:endParaRPr lang="zh-CN" altLang="en-US">
              <a:sym typeface="+mn-ea"/>
            </a:endParaRPr>
          </a:p>
          <a:p>
            <a:r>
              <a:rPr lang="zh-CN" altLang="en-US">
                <a:sym typeface="+mn-ea"/>
              </a:rPr>
              <a:t>简单来说：哪个索引连续，就是什么主序。</a:t>
            </a:r>
            <a:endParaRPr lang="zh-CN" altLang="en-US">
              <a:sym typeface="+mn-ea"/>
            </a:endParaRPr>
          </a:p>
          <a:p>
            <a:r>
              <a:rPr lang="zh-CN" altLang="en-US">
                <a:sym typeface="+mn-ea"/>
              </a:rPr>
              <a:t>实际上，如果你认为</a:t>
            </a:r>
            <a:r>
              <a:rPr lang="en-US" altLang="zh-CN">
                <a:sym typeface="+mn-ea"/>
              </a:rPr>
              <a:t> C++ </a:t>
            </a:r>
            <a:r>
              <a:rPr lang="zh-CN" altLang="en-US">
                <a:sym typeface="+mn-ea"/>
              </a:rPr>
              <a:t>中用</a:t>
            </a:r>
            <a:r>
              <a:rPr lang="en-US" altLang="zh-CN">
                <a:sym typeface="+mn-ea"/>
              </a:rPr>
              <a:t> a[j][i] </a:t>
            </a:r>
            <a:r>
              <a:rPr lang="zh-CN" altLang="en-US">
                <a:sym typeface="+mn-ea"/>
              </a:rPr>
              <a:t>来访问矩阵元素的话，那</a:t>
            </a:r>
            <a:r>
              <a:rPr lang="en-US" altLang="zh-CN">
                <a:sym typeface="+mn-ea"/>
              </a:rPr>
              <a:t> C++ </a:t>
            </a:r>
            <a:r>
              <a:rPr lang="zh-CN" altLang="en-US">
                <a:sym typeface="+mn-ea"/>
              </a:rPr>
              <a:t>就是</a:t>
            </a:r>
            <a:r>
              <a:rPr lang="zh-CN" altLang="en-US">
                <a:sym typeface="+mn-ea"/>
              </a:rPr>
              <a:t>行主序了，索引出现的先后顺序并不是重点，索引的意义才重点。为了方便，我们统称</a:t>
            </a:r>
            <a:r>
              <a:rPr lang="en-US" altLang="zh-CN">
                <a:sym typeface="+mn-ea"/>
              </a:rPr>
              <a:t> IJ </a:t>
            </a:r>
            <a:r>
              <a:rPr lang="zh-CN" altLang="en-US">
                <a:sym typeface="+mn-ea"/>
              </a:rPr>
              <a:t>序和</a:t>
            </a:r>
            <a:r>
              <a:rPr lang="en-US" altLang="zh-CN">
                <a:sym typeface="+mn-ea"/>
              </a:rPr>
              <a:t> JI </a:t>
            </a:r>
            <a:r>
              <a:rPr lang="zh-CN" altLang="en-US">
                <a:sym typeface="+mn-ea"/>
              </a:rPr>
              <a:t>序了。主流程序都采用的</a:t>
            </a:r>
            <a:r>
              <a:rPr lang="en-US" altLang="zh-CN">
                <a:sym typeface="+mn-ea"/>
              </a:rPr>
              <a:t> </a:t>
            </a:r>
            <a:r>
              <a:rPr lang="en-US" altLang="zh-CN" b="1">
                <a:sym typeface="+mn-ea"/>
              </a:rPr>
              <a:t>IJ </a:t>
            </a:r>
            <a:r>
              <a:rPr lang="zh-CN" altLang="en-US" b="1">
                <a:sym typeface="+mn-ea"/>
              </a:rPr>
              <a:t>序</a:t>
            </a:r>
            <a:r>
              <a:rPr lang="zh-CN" altLang="en-US">
                <a:sym typeface="+mn-ea"/>
              </a:rPr>
              <a:t>。</a:t>
            </a:r>
            <a:endParaRPr lang="zh-CN" altLang="en-US">
              <a:sym typeface="+mn-ea"/>
            </a:endParaRPr>
          </a:p>
        </p:txBody>
      </p:sp>
      <p:pic>
        <p:nvPicPr>
          <p:cNvPr id="7" name="Content Placeholder 3"/>
          <p:cNvPicPr>
            <a:picLocks noChangeAspect="1"/>
          </p:cNvPicPr>
          <p:nvPr>
            <p:ph sz="half" idx="2"/>
          </p:nvPr>
        </p:nvPicPr>
        <p:blipFill>
          <a:blip r:embed="rId1"/>
          <a:stretch>
            <a:fillRect/>
          </a:stretch>
        </p:blipFill>
        <p:spPr>
          <a:xfrm>
            <a:off x="8308340" y="2306320"/>
            <a:ext cx="2714625" cy="3390900"/>
          </a:xfrm>
          <a:prstGeom prst="rect">
            <a:avLst/>
          </a:prstGeom>
        </p:spPr>
      </p:pic>
      <p:sp>
        <p:nvSpPr>
          <p:cNvPr id="8" name="Text Box 7"/>
          <p:cNvSpPr txBox="1"/>
          <p:nvPr/>
        </p:nvSpPr>
        <p:spPr>
          <a:xfrm>
            <a:off x="11022965" y="2986405"/>
            <a:ext cx="1177925" cy="2306955"/>
          </a:xfrm>
          <a:prstGeom prst="rect">
            <a:avLst/>
          </a:prstGeom>
          <a:noFill/>
        </p:spPr>
        <p:txBody>
          <a:bodyPr wrap="square" rtlCol="0">
            <a:spAutoFit/>
          </a:bodyPr>
          <a:p>
            <a:r>
              <a:rPr lang="zh-CN" altLang="en-US">
                <a:sym typeface="+mn-ea"/>
              </a:rPr>
              <a:t>列</a:t>
            </a:r>
            <a:r>
              <a:rPr lang="zh-CN" altLang="en-US"/>
              <a:t>主序</a:t>
            </a:r>
            <a:endParaRPr lang="zh-CN" altLang="en-US"/>
          </a:p>
          <a:p>
            <a:r>
              <a:rPr lang="en-US" altLang="zh-CN"/>
              <a:t>(C/C++)</a:t>
            </a:r>
            <a:endParaRPr lang="zh-CN" altLang="en-US"/>
          </a:p>
          <a:p>
            <a:endParaRPr lang="zh-CN" altLang="en-US"/>
          </a:p>
          <a:p>
            <a:endParaRPr lang="zh-CN" altLang="en-US"/>
          </a:p>
          <a:p>
            <a:endParaRPr lang="zh-CN" altLang="en-US"/>
          </a:p>
          <a:p>
            <a:endParaRPr lang="zh-CN" altLang="en-US"/>
          </a:p>
          <a:p>
            <a:r>
              <a:rPr lang="zh-CN" altLang="en-US">
                <a:sym typeface="+mn-ea"/>
              </a:rPr>
              <a:t>行</a:t>
            </a:r>
            <a:r>
              <a:rPr lang="zh-CN" altLang="en-US"/>
              <a:t>主序</a:t>
            </a:r>
            <a:endParaRPr lang="zh-CN" altLang="en-US"/>
          </a:p>
          <a:p>
            <a:r>
              <a:rPr lang="en-US" altLang="zh-CN"/>
              <a:t>(Fortran)</a:t>
            </a:r>
            <a:endParaRPr lang="en-US" altLang="zh-CN"/>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更高维数组的扁平化</a:t>
            </a:r>
            <a:endParaRPr lang="zh-CN" altLang="en-US"/>
          </a:p>
        </p:txBody>
      </p:sp>
      <p:sp>
        <p:nvSpPr>
          <p:cNvPr id="3" name="Content Placeholder 2"/>
          <p:cNvSpPr>
            <a:spLocks noGrp="1"/>
          </p:cNvSpPr>
          <p:nvPr>
            <p:ph idx="1"/>
          </p:nvPr>
        </p:nvSpPr>
        <p:spPr/>
        <p:txBody>
          <a:bodyPr>
            <a:normAutofit lnSpcReduction="10000"/>
          </a:bodyPr>
          <a:p>
            <a:r>
              <a:rPr lang="en-US">
                <a:solidFill>
                  <a:schemeClr val="accent1">
                    <a:lumMod val="75000"/>
                  </a:schemeClr>
                </a:solidFill>
              </a:rPr>
              <a:t>float a[nz][ny][nx];</a:t>
            </a:r>
            <a:endParaRPr lang="en-US">
              <a:solidFill>
                <a:schemeClr val="accent1">
                  <a:lumMod val="75000"/>
                </a:schemeClr>
              </a:solidFill>
            </a:endParaRPr>
          </a:p>
          <a:p>
            <a:r>
              <a:rPr lang="en-US">
                <a:solidFill>
                  <a:schemeClr val="accent1">
                    <a:lumMod val="75000"/>
                  </a:schemeClr>
                </a:solidFill>
              </a:rPr>
              <a:t>a[z][y][x];</a:t>
            </a:r>
            <a:endParaRPr lang="en-US">
              <a:solidFill>
                <a:schemeClr val="accent1">
                  <a:lumMod val="75000"/>
                </a:schemeClr>
              </a:solidFill>
            </a:endParaRPr>
          </a:p>
          <a:p>
            <a:r>
              <a:rPr lang="zh-CN" altLang="en-US"/>
              <a:t>等价于：</a:t>
            </a:r>
            <a:endParaRPr lang="zh-CN" altLang="en-US"/>
          </a:p>
          <a:p>
            <a:r>
              <a:rPr lang="en-US" altLang="zh-CN">
                <a:solidFill>
                  <a:schemeClr val="accent1">
                    <a:lumMod val="75000"/>
                  </a:schemeClr>
                </a:solidFill>
              </a:rPr>
              <a:t>float a[nz * ny * nx];</a:t>
            </a:r>
            <a:endParaRPr lang="en-US" altLang="zh-CN">
              <a:solidFill>
                <a:schemeClr val="accent1">
                  <a:lumMod val="75000"/>
                </a:schemeClr>
              </a:solidFill>
            </a:endParaRPr>
          </a:p>
          <a:p>
            <a:r>
              <a:rPr lang="en-US">
                <a:solidFill>
                  <a:schemeClr val="accent1">
                    <a:lumMod val="75000"/>
                  </a:schemeClr>
                </a:solidFill>
              </a:rPr>
              <a:t>a[(z * ny + y) * nx + x];</a:t>
            </a:r>
            <a:endParaRPr lang="en-US">
              <a:solidFill>
                <a:schemeClr val="accent1">
                  <a:lumMod val="75000"/>
                </a:schemeClr>
              </a:solidFill>
            </a:endParaRPr>
          </a:p>
          <a:p>
            <a:r>
              <a:rPr lang="en-US" altLang="zh-CN"/>
              <a:t>////////////////////////////////////</a:t>
            </a:r>
            <a:endParaRPr lang="en-US" altLang="zh-CN"/>
          </a:p>
          <a:p>
            <a:r>
              <a:rPr lang="en-US">
                <a:solidFill>
                  <a:schemeClr val="accent1">
                    <a:lumMod val="75000"/>
                  </a:schemeClr>
                </a:solidFill>
                <a:sym typeface="+mn-ea"/>
              </a:rPr>
              <a:t>float a[nw][nz][ny][nx];</a:t>
            </a:r>
            <a:endParaRPr lang="en-US">
              <a:solidFill>
                <a:schemeClr val="accent1">
                  <a:lumMod val="75000"/>
                </a:schemeClr>
              </a:solidFill>
            </a:endParaRPr>
          </a:p>
          <a:p>
            <a:r>
              <a:rPr lang="en-US">
                <a:solidFill>
                  <a:schemeClr val="accent1">
                    <a:lumMod val="75000"/>
                  </a:schemeClr>
                </a:solidFill>
                <a:sym typeface="+mn-ea"/>
              </a:rPr>
              <a:t>a[w][z][y][x];</a:t>
            </a:r>
            <a:endParaRPr lang="en-US">
              <a:solidFill>
                <a:schemeClr val="accent1">
                  <a:lumMod val="75000"/>
                </a:schemeClr>
              </a:solidFill>
            </a:endParaRPr>
          </a:p>
          <a:p>
            <a:r>
              <a:rPr lang="zh-CN" altLang="en-US">
                <a:sym typeface="+mn-ea"/>
              </a:rPr>
              <a:t>等价于：</a:t>
            </a:r>
            <a:endParaRPr lang="zh-CN" altLang="en-US"/>
          </a:p>
          <a:p>
            <a:r>
              <a:rPr lang="en-US" altLang="zh-CN">
                <a:solidFill>
                  <a:schemeClr val="accent1">
                    <a:lumMod val="75000"/>
                  </a:schemeClr>
                </a:solidFill>
                <a:sym typeface="+mn-ea"/>
              </a:rPr>
              <a:t>float a[nw * nz * ny * nx];</a:t>
            </a:r>
            <a:endParaRPr lang="en-US" altLang="zh-CN">
              <a:solidFill>
                <a:schemeClr val="accent1">
                  <a:lumMod val="75000"/>
                </a:schemeClr>
              </a:solidFill>
            </a:endParaRPr>
          </a:p>
          <a:p>
            <a:r>
              <a:rPr lang="en-US">
                <a:solidFill>
                  <a:schemeClr val="accent1">
                    <a:lumMod val="75000"/>
                  </a:schemeClr>
                </a:solidFill>
                <a:sym typeface="+mn-ea"/>
              </a:rPr>
              <a:t>a[((w * nz + z) * ny + y) * nx + x];</a:t>
            </a:r>
            <a:endParaRPr lang="en-US" altLang="zh-CN">
              <a:solidFill>
                <a:schemeClr val="accent1">
                  <a:lumMod val="75000"/>
                </a:schemeClr>
              </a:solidFill>
              <a:sym typeface="+mn-ea"/>
            </a:endParaRPr>
          </a:p>
        </p:txBody>
      </p:sp>
      <p:sp>
        <p:nvSpPr>
          <p:cNvPr id="5" name="Text Box 4"/>
          <p:cNvSpPr txBox="1"/>
          <p:nvPr/>
        </p:nvSpPr>
        <p:spPr>
          <a:xfrm>
            <a:off x="5311775" y="2733675"/>
            <a:ext cx="4981575" cy="3138170"/>
          </a:xfrm>
          <a:prstGeom prst="rect">
            <a:avLst/>
          </a:prstGeom>
          <a:noFill/>
        </p:spPr>
        <p:txBody>
          <a:bodyPr wrap="square" rtlCol="0">
            <a:spAutoFit/>
          </a:bodyPr>
          <a:p>
            <a:r>
              <a:rPr lang="zh-CN" altLang="en-US"/>
              <a:t>因为行列仅限于二维数组（矩阵），对高维数组可以直接按照他们的</a:t>
            </a:r>
            <a:r>
              <a:rPr lang="en-US" altLang="zh-CN"/>
              <a:t> xyz </a:t>
            </a:r>
            <a:r>
              <a:rPr lang="zh-CN" altLang="en-US"/>
              <a:t>下标名这样称呼：</a:t>
            </a:r>
            <a:endParaRPr lang="zh-CN" altLang="en-US"/>
          </a:p>
          <a:p>
            <a:r>
              <a:rPr lang="en-US" altLang="zh-CN"/>
              <a:t>ZYX </a:t>
            </a:r>
            <a:r>
              <a:rPr lang="zh-CN" altLang="en-US"/>
              <a:t>序：</a:t>
            </a:r>
            <a:r>
              <a:rPr lang="en-US">
                <a:solidFill>
                  <a:schemeClr val="accent1">
                    <a:lumMod val="75000"/>
                  </a:schemeClr>
                </a:solidFill>
                <a:sym typeface="+mn-ea"/>
              </a:rPr>
              <a:t>(z * ny + y) * nx + x</a:t>
            </a:r>
            <a:endParaRPr lang="zh-CN" altLang="en-US"/>
          </a:p>
          <a:p>
            <a:r>
              <a:rPr lang="en-US" altLang="zh-CN"/>
              <a:t>XYZ </a:t>
            </a:r>
            <a:r>
              <a:rPr lang="zh-CN" altLang="en-US"/>
              <a:t>序：</a:t>
            </a:r>
            <a:r>
              <a:rPr lang="en-US">
                <a:solidFill>
                  <a:schemeClr val="accent1">
                    <a:lumMod val="75000"/>
                  </a:schemeClr>
                </a:solidFill>
                <a:sym typeface="+mn-ea"/>
              </a:rPr>
              <a:t>z + nz * (y + x * ny)</a:t>
            </a:r>
            <a:endParaRPr lang="zh-CN" altLang="en-US"/>
          </a:p>
          <a:p>
            <a:r>
              <a:rPr lang="zh-CN" altLang="en-US">
                <a:sym typeface="+mn-ea"/>
              </a:rPr>
              <a:t>简单来说：哪个索引最连续，就在后面，最不连续的那个</a:t>
            </a:r>
            <a:r>
              <a:rPr lang="zh-CN" altLang="en-US">
                <a:sym typeface="+mn-ea"/>
              </a:rPr>
              <a:t>索引，就在最前面。</a:t>
            </a:r>
            <a:endParaRPr lang="zh-CN" altLang="en-US">
              <a:sym typeface="+mn-ea"/>
            </a:endParaRPr>
          </a:p>
          <a:p>
            <a:r>
              <a:rPr lang="zh-CN" altLang="en-US">
                <a:sym typeface="+mn-ea"/>
              </a:rPr>
              <a:t>那么</a:t>
            </a:r>
            <a:r>
              <a:rPr lang="zh-CN" altLang="en-US">
                <a:sym typeface="+mn-ea"/>
              </a:rPr>
              <a:t>行主序其实是</a:t>
            </a:r>
            <a:r>
              <a:rPr lang="en-US" altLang="zh-CN">
                <a:sym typeface="+mn-ea"/>
              </a:rPr>
              <a:t> XY </a:t>
            </a:r>
            <a:r>
              <a:rPr lang="zh-CN" altLang="en-US">
                <a:sym typeface="+mn-ea"/>
              </a:rPr>
              <a:t>序，列主序其实是</a:t>
            </a:r>
            <a:r>
              <a:rPr lang="en-US" altLang="zh-CN">
                <a:sym typeface="+mn-ea"/>
              </a:rPr>
              <a:t> YX </a:t>
            </a:r>
            <a:r>
              <a:rPr lang="zh-CN" altLang="en-US">
                <a:sym typeface="+mn-ea"/>
              </a:rPr>
              <a:t>序</a:t>
            </a:r>
            <a:r>
              <a:rPr lang="zh-CN" altLang="en-US">
                <a:sym typeface="+mn-ea"/>
              </a:rPr>
              <a:t>。</a:t>
            </a:r>
            <a:endParaRPr lang="zh-CN" altLang="en-US">
              <a:sym typeface="+mn-ea"/>
            </a:endParaRPr>
          </a:p>
          <a:p>
            <a:r>
              <a:rPr lang="zh-CN" altLang="en-US"/>
              <a:t>如果你和盆友在电话里实在说不清楚，直接把扁平化用的公式</a:t>
            </a:r>
            <a:r>
              <a:rPr lang="en-US" altLang="zh-CN"/>
              <a:t> </a:t>
            </a:r>
            <a:r>
              <a:rPr lang="en-US">
                <a:solidFill>
                  <a:schemeClr val="accent1">
                    <a:lumMod val="75000"/>
                  </a:schemeClr>
                </a:solidFill>
                <a:sym typeface="+mn-ea"/>
              </a:rPr>
              <a:t>(z * ny + y) * nx + x </a:t>
            </a:r>
            <a:r>
              <a:rPr lang="zh-CN" altLang="en-US"/>
              <a:t>通过文本信息发给他也可，他看完就知道是</a:t>
            </a:r>
            <a:r>
              <a:rPr lang="en-US" altLang="zh-CN"/>
              <a:t> ZYX </a:t>
            </a:r>
            <a:r>
              <a:rPr lang="zh-CN" altLang="en-US"/>
              <a:t>序了。</a:t>
            </a:r>
            <a:endParaRPr lang="zh-CN" altLang="en-US"/>
          </a:p>
          <a:p>
            <a:r>
              <a:rPr lang="zh-CN" altLang="en-US">
                <a:sym typeface="+mn-ea"/>
              </a:rPr>
              <a:t>主流程序</a:t>
            </a:r>
            <a:r>
              <a:rPr lang="zh-CN" altLang="en-US"/>
              <a:t>都会用</a:t>
            </a:r>
            <a:r>
              <a:rPr lang="en-US" altLang="zh-CN"/>
              <a:t> </a:t>
            </a:r>
            <a:r>
              <a:rPr lang="en-US" altLang="zh-CN" b="1"/>
              <a:t>YX </a:t>
            </a:r>
            <a:r>
              <a:rPr lang="zh-CN" altLang="en-US" b="1"/>
              <a:t>序，</a:t>
            </a:r>
            <a:r>
              <a:rPr lang="en-US" altLang="zh-CN" b="1"/>
              <a:t>ZYX </a:t>
            </a:r>
            <a:r>
              <a:rPr lang="zh-CN" altLang="en-US" b="1"/>
              <a:t>序</a:t>
            </a:r>
            <a:r>
              <a:rPr lang="zh-CN" altLang="en-US"/>
              <a:t>。</a:t>
            </a:r>
            <a:endParaRPr lang="zh-CN" altLang="en-US"/>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二维数组的遍历</a:t>
            </a:r>
            <a:endParaRPr lang="zh-CN" altLang="en-US"/>
          </a:p>
        </p:txBody>
      </p:sp>
      <p:sp>
        <p:nvSpPr>
          <p:cNvPr id="4" name="Content Placeholder 3"/>
          <p:cNvSpPr>
            <a:spLocks noGrp="1"/>
          </p:cNvSpPr>
          <p:nvPr>
            <p:ph sz="half" idx="1"/>
          </p:nvPr>
        </p:nvSpPr>
        <p:spPr>
          <a:xfrm>
            <a:off x="514985" y="1326515"/>
            <a:ext cx="6507480" cy="4351655"/>
          </a:xfrm>
        </p:spPr>
        <p:txBody>
          <a:bodyPr/>
          <a:p>
            <a:r>
              <a:rPr lang="zh-CN" altLang="en-US"/>
              <a:t>二维数组在内存中的布局有</a:t>
            </a:r>
            <a:r>
              <a:rPr lang="en-US" altLang="zh-CN"/>
              <a:t> YX </a:t>
            </a:r>
            <a:r>
              <a:rPr lang="zh-CN" altLang="en-US"/>
              <a:t>序，</a:t>
            </a:r>
            <a:r>
              <a:rPr lang="en-US" altLang="zh-CN"/>
              <a:t>XY </a:t>
            </a:r>
            <a:r>
              <a:rPr lang="zh-CN" altLang="en-US"/>
              <a:t>序。</a:t>
            </a:r>
            <a:endParaRPr lang="zh-CN" altLang="en-US"/>
          </a:p>
          <a:p>
            <a:r>
              <a:rPr lang="zh-CN" altLang="en-US"/>
              <a:t>二维数组的</a:t>
            </a:r>
            <a:r>
              <a:rPr lang="zh-CN" altLang="en-US">
                <a:sym typeface="+mn-ea"/>
              </a:rPr>
              <a:t>循环</a:t>
            </a:r>
            <a:r>
              <a:rPr lang="zh-CN" altLang="en-US"/>
              <a:t>遍历也有</a:t>
            </a:r>
            <a:r>
              <a:rPr lang="en-US" altLang="zh-CN">
                <a:sym typeface="+mn-ea"/>
              </a:rPr>
              <a:t> YX </a:t>
            </a:r>
            <a:r>
              <a:rPr lang="zh-CN" altLang="en-US">
                <a:sym typeface="+mn-ea"/>
              </a:rPr>
              <a:t>序，</a:t>
            </a:r>
            <a:r>
              <a:rPr lang="en-US" altLang="zh-CN">
                <a:sym typeface="+mn-ea"/>
              </a:rPr>
              <a:t>XY </a:t>
            </a:r>
            <a:r>
              <a:rPr lang="zh-CN" altLang="en-US">
                <a:sym typeface="+mn-ea"/>
              </a:rPr>
              <a:t>序之分。</a:t>
            </a:r>
            <a:endParaRPr lang="zh-CN" altLang="en-US">
              <a:sym typeface="+mn-ea"/>
            </a:endParaRPr>
          </a:p>
          <a:p>
            <a:r>
              <a:rPr lang="zh-CN" altLang="en-US">
                <a:sym typeface="+mn-ea"/>
              </a:rPr>
              <a:t>循环遍历，比如</a:t>
            </a:r>
            <a:r>
              <a:rPr lang="en-US" altLang="zh-CN">
                <a:sym typeface="+mn-ea"/>
              </a:rPr>
              <a:t> YX </a:t>
            </a:r>
            <a:r>
              <a:rPr lang="zh-CN" altLang="en-US">
                <a:sym typeface="+mn-ea"/>
              </a:rPr>
              <a:t>序：表示外层循环是以</a:t>
            </a:r>
            <a:r>
              <a:rPr lang="en-US" altLang="zh-CN">
                <a:sym typeface="+mn-ea"/>
              </a:rPr>
              <a:t> Y </a:t>
            </a:r>
            <a:r>
              <a:rPr lang="zh-CN" altLang="en-US">
                <a:sym typeface="+mn-ea"/>
              </a:rPr>
              <a:t>轴</a:t>
            </a:r>
            <a:r>
              <a:rPr lang="zh-CN" altLang="en-US">
                <a:sym typeface="+mn-ea"/>
              </a:rPr>
              <a:t>索引为变量，内层循环是以</a:t>
            </a:r>
            <a:r>
              <a:rPr lang="en-US" altLang="zh-CN">
                <a:sym typeface="+mn-ea"/>
              </a:rPr>
              <a:t> X </a:t>
            </a:r>
            <a:r>
              <a:rPr lang="zh-CN" altLang="en-US">
                <a:sym typeface="+mn-ea"/>
              </a:rPr>
              <a:t>轴</a:t>
            </a:r>
            <a:r>
              <a:rPr lang="zh-CN" altLang="en-US">
                <a:sym typeface="+mn-ea"/>
              </a:rPr>
              <a:t>索引</a:t>
            </a:r>
            <a:r>
              <a:rPr lang="zh-CN" altLang="en-US">
                <a:sym typeface="+mn-ea"/>
              </a:rPr>
              <a:t>为变量。</a:t>
            </a:r>
            <a:endParaRPr lang="zh-CN" altLang="en-US">
              <a:sym typeface="+mn-ea"/>
            </a:endParaRPr>
          </a:p>
          <a:p>
            <a:r>
              <a:rPr lang="zh-CN" altLang="en-US"/>
              <a:t>比如右边的例子，我们分配了一个</a:t>
            </a:r>
            <a:r>
              <a:rPr lang="en-US" altLang="zh-CN"/>
              <a:t> YX </a:t>
            </a:r>
            <a:r>
              <a:rPr lang="zh-CN" altLang="en-US"/>
              <a:t>序的数组，然后用</a:t>
            </a:r>
            <a:r>
              <a:rPr lang="en-US" altLang="zh-CN"/>
              <a:t> YX </a:t>
            </a:r>
            <a:r>
              <a:rPr lang="zh-CN" altLang="en-US"/>
              <a:t>和</a:t>
            </a:r>
            <a:r>
              <a:rPr lang="en-US" altLang="zh-CN"/>
              <a:t> XY </a:t>
            </a:r>
            <a:r>
              <a:rPr lang="zh-CN" altLang="en-US"/>
              <a:t>的顺序循环遍历他。发现</a:t>
            </a:r>
            <a:r>
              <a:rPr lang="en-US" altLang="zh-CN"/>
              <a:t> YX </a:t>
            </a:r>
            <a:r>
              <a:rPr lang="zh-CN" altLang="en-US"/>
              <a:t>序遍历要快很多。</a:t>
            </a:r>
            <a:endParaRPr lang="zh-CN" altLang="en-US"/>
          </a:p>
        </p:txBody>
      </p:sp>
      <p:pic>
        <p:nvPicPr>
          <p:cNvPr id="11" name="Content Placeholder 10"/>
          <p:cNvPicPr>
            <a:picLocks noChangeAspect="1"/>
          </p:cNvPicPr>
          <p:nvPr>
            <p:ph sz="half" idx="2"/>
          </p:nvPr>
        </p:nvPicPr>
        <p:blipFill>
          <a:blip r:embed="rId1"/>
          <a:stretch>
            <a:fillRect/>
          </a:stretch>
        </p:blipFill>
        <p:spPr>
          <a:xfrm>
            <a:off x="7320915" y="6350"/>
            <a:ext cx="4871085" cy="6851650"/>
          </a:xfrm>
          <a:prstGeom prst="rect">
            <a:avLst/>
          </a:prstGeom>
        </p:spPr>
      </p:pic>
      <p:pic>
        <p:nvPicPr>
          <p:cNvPr id="12" name="Picture 11"/>
          <p:cNvPicPr>
            <a:picLocks noChangeAspect="1"/>
          </p:cNvPicPr>
          <p:nvPr/>
        </p:nvPicPr>
        <p:blipFill>
          <a:blip r:embed="rId2"/>
          <a:stretch>
            <a:fillRect/>
          </a:stretch>
        </p:blipFill>
        <p:spPr>
          <a:xfrm>
            <a:off x="598170" y="5128260"/>
            <a:ext cx="6553200" cy="1162050"/>
          </a:xfrm>
          <a:prstGeom prst="rect">
            <a:avLst/>
          </a:prstGeom>
        </p:spPr>
      </p:pic>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什么序的数组，就用什么序遍历</a:t>
            </a:r>
            <a:endParaRPr lang="zh-CN" altLang="en-US"/>
          </a:p>
        </p:txBody>
      </p:sp>
      <p:sp>
        <p:nvSpPr>
          <p:cNvPr id="3" name="Content Placeholder 2"/>
          <p:cNvSpPr>
            <a:spLocks noGrp="1"/>
          </p:cNvSpPr>
          <p:nvPr>
            <p:ph idx="1"/>
          </p:nvPr>
        </p:nvSpPr>
        <p:spPr>
          <a:xfrm>
            <a:off x="647700" y="1388110"/>
            <a:ext cx="10515600" cy="5469890"/>
          </a:xfrm>
        </p:spPr>
        <p:txBody>
          <a:bodyPr/>
          <a:p>
            <a:r>
              <a:rPr lang="zh-CN" altLang="en-US"/>
              <a:t>这是因为</a:t>
            </a:r>
            <a:r>
              <a:rPr lang="en-US" altLang="zh-CN"/>
              <a:t> YX </a:t>
            </a:r>
            <a:r>
              <a:rPr lang="zh-CN" altLang="en-US"/>
              <a:t>序的数组，</a:t>
            </a:r>
            <a:r>
              <a:rPr lang="en-US" altLang="zh-CN"/>
              <a:t>X </a:t>
            </a:r>
            <a:r>
              <a:rPr lang="zh-CN" altLang="en-US"/>
              <a:t>方向在内存</a:t>
            </a:r>
            <a:r>
              <a:rPr lang="zh-CN" altLang="en-US" b="1"/>
              <a:t>空间</a:t>
            </a:r>
            <a:r>
              <a:rPr lang="zh-CN" altLang="en-US"/>
              <a:t>中的排布是</a:t>
            </a:r>
            <a:r>
              <a:rPr lang="zh-CN" altLang="en-US" b="1"/>
              <a:t>连续</a:t>
            </a:r>
            <a:r>
              <a:rPr lang="zh-CN" altLang="en-US"/>
              <a:t>的。</a:t>
            </a:r>
            <a:endParaRPr lang="zh-CN" altLang="en-US"/>
          </a:p>
          <a:p>
            <a:r>
              <a:rPr lang="zh-CN" altLang="en-US"/>
              <a:t>而</a:t>
            </a:r>
            <a:r>
              <a:rPr lang="en-US" altLang="zh-CN"/>
              <a:t> YX </a:t>
            </a:r>
            <a:r>
              <a:rPr lang="zh-CN" altLang="en-US"/>
              <a:t>序的循环，其</a:t>
            </a:r>
            <a:r>
              <a:rPr lang="en-US" altLang="zh-CN"/>
              <a:t> X </a:t>
            </a:r>
            <a:r>
              <a:rPr lang="zh-CN" altLang="en-US"/>
              <a:t>是内层</a:t>
            </a:r>
            <a:r>
              <a:rPr lang="zh-CN" altLang="en-US">
                <a:sym typeface="+mn-ea"/>
              </a:rPr>
              <a:t>循环体，因此在先后执行的</a:t>
            </a:r>
            <a:r>
              <a:rPr lang="zh-CN" altLang="en-US" b="1">
                <a:sym typeface="+mn-ea"/>
              </a:rPr>
              <a:t>时间</a:t>
            </a:r>
            <a:r>
              <a:rPr lang="zh-CN" altLang="en-US">
                <a:sym typeface="+mn-ea"/>
              </a:rPr>
              <a:t>上是</a:t>
            </a:r>
            <a:r>
              <a:rPr lang="zh-CN" altLang="en-US" b="1">
                <a:sym typeface="+mn-ea"/>
              </a:rPr>
              <a:t>连续</a:t>
            </a:r>
            <a:r>
              <a:rPr lang="zh-CN" altLang="en-US">
                <a:sym typeface="+mn-ea"/>
              </a:rPr>
              <a:t>的。</a:t>
            </a:r>
            <a:endParaRPr lang="zh-CN" altLang="en-US">
              <a:sym typeface="+mn-ea"/>
            </a:endParaRPr>
          </a:p>
          <a:p>
            <a:r>
              <a:rPr lang="zh-CN" altLang="en-US">
                <a:sym typeface="+mn-ea"/>
              </a:rPr>
              <a:t>如果是</a:t>
            </a:r>
            <a:r>
              <a:rPr lang="en-US" altLang="zh-CN">
                <a:sym typeface="+mn-ea"/>
              </a:rPr>
              <a:t> XY </a:t>
            </a:r>
            <a:r>
              <a:rPr lang="zh-CN" altLang="en-US">
                <a:sym typeface="+mn-ea"/>
              </a:rPr>
              <a:t>序的循环，其</a:t>
            </a:r>
            <a:r>
              <a:rPr lang="en-US" altLang="zh-CN">
                <a:sym typeface="+mn-ea"/>
              </a:rPr>
              <a:t> X </a:t>
            </a:r>
            <a:r>
              <a:rPr lang="zh-CN" altLang="en-US">
                <a:sym typeface="+mn-ea"/>
              </a:rPr>
              <a:t>是外层</a:t>
            </a:r>
            <a:r>
              <a:rPr lang="zh-CN" altLang="en-US">
                <a:sym typeface="+mn-ea"/>
              </a:rPr>
              <a:t>循环体，在先后执行的</a:t>
            </a:r>
            <a:r>
              <a:rPr lang="zh-CN" altLang="en-US" b="1">
                <a:sym typeface="+mn-ea"/>
              </a:rPr>
              <a:t>时间</a:t>
            </a:r>
            <a:r>
              <a:rPr lang="zh-CN" altLang="en-US">
                <a:sym typeface="+mn-ea"/>
              </a:rPr>
              <a:t>上是</a:t>
            </a:r>
            <a:r>
              <a:rPr lang="zh-CN" altLang="en-US" b="1">
                <a:sym typeface="+mn-ea"/>
              </a:rPr>
              <a:t>不连续</a:t>
            </a:r>
            <a:r>
              <a:rPr lang="zh-CN" altLang="en-US">
                <a:sym typeface="+mn-ea"/>
              </a:rPr>
              <a:t>的。</a:t>
            </a:r>
            <a:endParaRPr lang="zh-CN" altLang="en-US">
              <a:sym typeface="+mn-ea"/>
            </a:endParaRPr>
          </a:p>
          <a:p>
            <a:r>
              <a:rPr lang="zh-CN" altLang="en-US"/>
              <a:t>从而在硬件看来，</a:t>
            </a:r>
            <a:r>
              <a:rPr lang="zh-CN" altLang="en-US">
                <a:sym typeface="+mn-ea"/>
              </a:rPr>
              <a:t>以</a:t>
            </a:r>
            <a:r>
              <a:rPr lang="en-US" altLang="zh-CN">
                <a:sym typeface="+mn-ea"/>
              </a:rPr>
              <a:t> YX </a:t>
            </a:r>
            <a:r>
              <a:rPr lang="zh-CN" altLang="en-US">
                <a:sym typeface="+mn-ea"/>
              </a:rPr>
              <a:t>序遍历，</a:t>
            </a:r>
            <a:r>
              <a:rPr lang="zh-CN" altLang="en-US" u="sng">
                <a:sym typeface="+mn-ea"/>
              </a:rPr>
              <a:t>就和顺序访问一维数组没什么两样</a:t>
            </a:r>
            <a:r>
              <a:rPr lang="zh-CN" altLang="en-US">
                <a:sym typeface="+mn-ea"/>
              </a:rPr>
              <a:t>，从而缓存预取能正常运作，甚至编译器可以优化成一个</a:t>
            </a:r>
            <a:r>
              <a:rPr lang="en-US" altLang="zh-CN">
                <a:sym typeface="+mn-ea"/>
              </a:rPr>
              <a:t> nx*ny </a:t>
            </a:r>
            <a:r>
              <a:rPr lang="zh-CN" altLang="en-US">
                <a:sym typeface="+mn-ea"/>
              </a:rPr>
              <a:t>的一层循环。</a:t>
            </a:r>
            <a:endParaRPr lang="zh-CN" altLang="en-US">
              <a:sym typeface="+mn-ea"/>
            </a:endParaRPr>
          </a:p>
          <a:p>
            <a:r>
              <a:rPr lang="zh-CN" altLang="en-US"/>
              <a:t>而如果以</a:t>
            </a:r>
            <a:r>
              <a:rPr lang="en-US" altLang="zh-CN"/>
              <a:t> XY </a:t>
            </a:r>
            <a:r>
              <a:rPr lang="zh-CN" altLang="en-US"/>
              <a:t>序遍历，就像跳跃着访问一样，不连续，缓存得不到利用，每次读取只用了其中</a:t>
            </a:r>
            <a:r>
              <a:rPr lang="en-US" altLang="zh-CN"/>
              <a:t>4</a:t>
            </a:r>
            <a:r>
              <a:rPr lang="zh-CN" altLang="en-US"/>
              <a:t>字节，浪费了缓存行剩下的</a:t>
            </a:r>
            <a:r>
              <a:rPr lang="en-US" altLang="zh-CN"/>
              <a:t>60</a:t>
            </a:r>
            <a:r>
              <a:rPr lang="zh-CN" altLang="en-US"/>
              <a:t>字节，非常低效。</a:t>
            </a:r>
            <a:endParaRPr lang="zh-CN" altLang="en-US"/>
          </a:p>
          <a:p>
            <a:endParaRPr lang="zh-CN" altLang="en-US"/>
          </a:p>
          <a:p>
            <a:endParaRPr lang="zh-CN" altLang="en-US"/>
          </a:p>
          <a:p>
            <a:endParaRPr lang="zh-CN" altLang="en-US"/>
          </a:p>
          <a:p>
            <a:endParaRPr lang="zh-CN" altLang="en-US"/>
          </a:p>
          <a:p>
            <a:r>
              <a:rPr lang="zh-CN" altLang="en-US"/>
              <a:t>结论：</a:t>
            </a:r>
            <a:endParaRPr lang="zh-CN" altLang="en-US"/>
          </a:p>
          <a:p>
            <a:r>
              <a:rPr lang="zh-CN" altLang="en-US"/>
              <a:t>对于</a:t>
            </a:r>
            <a:r>
              <a:rPr lang="en-US" altLang="zh-CN"/>
              <a:t> YX </a:t>
            </a:r>
            <a:r>
              <a:rPr lang="zh-CN" altLang="en-US"/>
              <a:t>序（列主序</a:t>
            </a:r>
            <a:r>
              <a:rPr lang="zh-CN" altLang="en-US">
                <a:sym typeface="+mn-ea"/>
              </a:rPr>
              <a:t>，</a:t>
            </a:r>
            <a:r>
              <a:rPr lang="en-US" altLang="zh-CN">
                <a:sym typeface="+mn-ea"/>
              </a:rPr>
              <a:t>C/C++</a:t>
            </a:r>
            <a:r>
              <a:rPr lang="zh-CN" altLang="en-US"/>
              <a:t>）的数组，请用</a:t>
            </a:r>
            <a:r>
              <a:rPr lang="en-US" altLang="zh-CN"/>
              <a:t> YX </a:t>
            </a:r>
            <a:r>
              <a:rPr lang="zh-CN" altLang="en-US"/>
              <a:t>序遍历（</a:t>
            </a:r>
            <a:r>
              <a:rPr lang="en-US" altLang="zh-CN"/>
              <a:t>x</a:t>
            </a:r>
            <a:r>
              <a:rPr lang="zh-CN" altLang="en-US"/>
              <a:t>变量做内层循环体）。</a:t>
            </a:r>
            <a:endParaRPr lang="zh-CN" altLang="en-US"/>
          </a:p>
          <a:p>
            <a:r>
              <a:rPr lang="zh-CN" altLang="en-US">
                <a:sym typeface="+mn-ea"/>
              </a:rPr>
              <a:t>对于</a:t>
            </a:r>
            <a:r>
              <a:rPr lang="en-US" altLang="zh-CN">
                <a:sym typeface="+mn-ea"/>
              </a:rPr>
              <a:t> XY </a:t>
            </a:r>
            <a:r>
              <a:rPr lang="zh-CN" altLang="en-US">
                <a:sym typeface="+mn-ea"/>
              </a:rPr>
              <a:t>序（行主序，</a:t>
            </a:r>
            <a:r>
              <a:rPr lang="en-US" altLang="zh-CN">
                <a:sym typeface="+mn-ea"/>
              </a:rPr>
              <a:t>Fortran</a:t>
            </a:r>
            <a:r>
              <a:rPr lang="zh-CN" altLang="en-US">
                <a:sym typeface="+mn-ea"/>
              </a:rPr>
              <a:t>）的数组，请用</a:t>
            </a:r>
            <a:r>
              <a:rPr lang="en-US" altLang="zh-CN">
                <a:sym typeface="+mn-ea"/>
              </a:rPr>
              <a:t> XY </a:t>
            </a:r>
            <a:r>
              <a:rPr lang="zh-CN" altLang="en-US">
                <a:sym typeface="+mn-ea"/>
              </a:rPr>
              <a:t>序遍历（</a:t>
            </a:r>
            <a:r>
              <a:rPr lang="en-US" altLang="zh-CN">
                <a:sym typeface="+mn-ea"/>
              </a:rPr>
              <a:t>y</a:t>
            </a:r>
            <a:r>
              <a:rPr lang="zh-CN" altLang="en-US">
                <a:sym typeface="+mn-ea"/>
              </a:rPr>
              <a:t>变量做内层循环体）。</a:t>
            </a:r>
            <a:endParaRPr lang="zh-CN" altLang="en-US"/>
          </a:p>
        </p:txBody>
      </p:sp>
      <p:pic>
        <p:nvPicPr>
          <p:cNvPr id="6" name="Content Placeholder 5"/>
          <p:cNvPicPr>
            <a:picLocks noChangeAspect="1"/>
          </p:cNvPicPr>
          <p:nvPr>
            <p:ph sz="half" idx="2"/>
          </p:nvPr>
        </p:nvPicPr>
        <p:blipFill>
          <a:blip r:embed="rId1"/>
          <a:stretch>
            <a:fillRect/>
          </a:stretch>
        </p:blipFill>
        <p:spPr>
          <a:xfrm>
            <a:off x="3420745" y="3983990"/>
            <a:ext cx="5181600" cy="1470025"/>
          </a:xfrm>
          <a:prstGeom prst="rect">
            <a:avLst/>
          </a:prstGeom>
        </p:spPr>
      </p:pic>
      <p:sp>
        <p:nvSpPr>
          <p:cNvPr id="5" name="Text Box 4"/>
          <p:cNvSpPr txBox="1"/>
          <p:nvPr/>
        </p:nvSpPr>
        <p:spPr>
          <a:xfrm>
            <a:off x="3531235" y="5273675"/>
            <a:ext cx="4747895" cy="368300"/>
          </a:xfrm>
          <a:prstGeom prst="rect">
            <a:avLst/>
          </a:prstGeom>
          <a:noFill/>
        </p:spPr>
        <p:txBody>
          <a:bodyPr wrap="square" rtlCol="0">
            <a:spAutoFit/>
          </a:bodyPr>
          <a:p>
            <a:r>
              <a:rPr lang="en-US">
                <a:solidFill>
                  <a:schemeClr val="accent6"/>
                </a:solidFill>
              </a:rPr>
              <a:t>a[0,0]        a[1,0]        a[2,0]        a[3,0]</a:t>
            </a:r>
            <a:endParaRPr lang="en-US">
              <a:solidFill>
                <a:schemeClr val="accent6"/>
              </a:solidFill>
            </a:endParaRPr>
          </a:p>
        </p:txBody>
      </p:sp>
      <p:sp>
        <p:nvSpPr>
          <p:cNvPr id="7" name="Text Box 6"/>
          <p:cNvSpPr txBox="1"/>
          <p:nvPr/>
        </p:nvSpPr>
        <p:spPr>
          <a:xfrm>
            <a:off x="3477260" y="4525645"/>
            <a:ext cx="4747895" cy="213995"/>
          </a:xfrm>
          <a:prstGeom prst="rect">
            <a:avLst/>
          </a:prstGeom>
          <a:noFill/>
        </p:spPr>
        <p:txBody>
          <a:bodyPr wrap="square" rtlCol="0">
            <a:spAutoFit/>
          </a:bodyPr>
          <a:p>
            <a:r>
              <a:rPr lang="en-US" sz="800">
                <a:solidFill>
                  <a:schemeClr val="accent6"/>
                </a:solidFill>
              </a:rPr>
              <a:t>a[0,0] a[0,1] a[0,2] a[0,3]</a:t>
            </a:r>
            <a:endParaRPr lang="en-US" sz="800">
              <a:solidFill>
                <a:schemeClr val="accent6"/>
              </a:solidFill>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zh-CN" altLang="en-US"/>
              <a:t>全部测试结果</a:t>
            </a:r>
            <a:endParaRPr lang="zh-CN" altLang="en-US"/>
          </a:p>
        </p:txBody>
      </p:sp>
      <p:pic>
        <p:nvPicPr>
          <p:cNvPr id="8" name="Content Placeholder 3"/>
          <p:cNvPicPr>
            <a:picLocks noChangeAspect="1"/>
          </p:cNvPicPr>
          <p:nvPr>
            <p:ph sz="half" idx="2"/>
          </p:nvPr>
        </p:nvPicPr>
        <p:blipFill>
          <a:blip r:embed="rId1"/>
          <a:stretch>
            <a:fillRect/>
          </a:stretch>
        </p:blipFill>
        <p:spPr>
          <a:xfrm>
            <a:off x="6683375" y="1825625"/>
            <a:ext cx="3777615" cy="4351655"/>
          </a:xfrm>
          <a:prstGeom prst="rect">
            <a:avLst/>
          </a:prstGeom>
        </p:spPr>
      </p:pic>
      <p:pic>
        <p:nvPicPr>
          <p:cNvPr id="9" name="Content Placeholder 8"/>
          <p:cNvPicPr>
            <a:picLocks noChangeAspect="1"/>
          </p:cNvPicPr>
          <p:nvPr>
            <p:ph sz="half" idx="1"/>
          </p:nvPr>
        </p:nvPicPr>
        <p:blipFill>
          <a:blip r:embed="rId2"/>
          <a:stretch>
            <a:fillRect/>
          </a:stretch>
        </p:blipFill>
        <p:spPr>
          <a:xfrm>
            <a:off x="647700" y="3729355"/>
            <a:ext cx="5181600" cy="1304925"/>
          </a:xfrm>
          <a:prstGeom prst="rect">
            <a:avLst/>
          </a:prstGeom>
        </p:spPr>
      </p:pic>
      <p:pic>
        <p:nvPicPr>
          <p:cNvPr id="10" name="Picture 9"/>
          <p:cNvPicPr>
            <a:picLocks noChangeAspect="1"/>
          </p:cNvPicPr>
          <p:nvPr/>
        </p:nvPicPr>
        <p:blipFill>
          <a:blip r:embed="rId3"/>
          <a:stretch>
            <a:fillRect/>
          </a:stretch>
        </p:blipFill>
        <p:spPr>
          <a:xfrm>
            <a:off x="7400925" y="641350"/>
            <a:ext cx="2343150" cy="942975"/>
          </a:xfrm>
          <a:prstGeom prst="rect">
            <a:avLst/>
          </a:prstGeom>
        </p:spPr>
      </p:pic>
      <p:sp>
        <p:nvSpPr>
          <p:cNvPr id="11" name="Text Box 10"/>
          <p:cNvSpPr txBox="1"/>
          <p:nvPr/>
        </p:nvSpPr>
        <p:spPr>
          <a:xfrm>
            <a:off x="1115695" y="1966595"/>
            <a:ext cx="4431030" cy="1198880"/>
          </a:xfrm>
          <a:prstGeom prst="rect">
            <a:avLst/>
          </a:prstGeom>
          <a:noFill/>
        </p:spPr>
        <p:txBody>
          <a:bodyPr wrap="square" rtlCol="0">
            <a:spAutoFit/>
          </a:bodyPr>
          <a:p>
            <a:r>
              <a:rPr lang="zh-CN" altLang="en-US"/>
              <a:t>正确的遍历顺序和错误的遍历顺序，速度相差了</a:t>
            </a:r>
            <a:r>
              <a:rPr lang="en-US" altLang="zh-CN"/>
              <a:t>20</a:t>
            </a:r>
            <a:r>
              <a:rPr lang="zh-CN" altLang="en-US"/>
              <a:t>倍。其中一部分是因为每个缓存行只用到了</a:t>
            </a:r>
            <a:r>
              <a:rPr lang="en-US" altLang="zh-CN"/>
              <a:t>1/16</a:t>
            </a:r>
            <a:r>
              <a:rPr lang="zh-CN" altLang="en-US">
                <a:sym typeface="+mn-ea"/>
              </a:rPr>
              <a:t>造成</a:t>
            </a:r>
            <a:r>
              <a:rPr lang="zh-CN" altLang="en-US"/>
              <a:t>的，一部分是因为跳跃的访存让</a:t>
            </a:r>
            <a:r>
              <a:rPr lang="en-US" altLang="zh-CN"/>
              <a:t>CPU</a:t>
            </a:r>
            <a:r>
              <a:rPr lang="zh-CN" altLang="en-US"/>
              <a:t>没有办法自动预取造成的。</a:t>
            </a:r>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en-US" altLang="zh-CN"/>
              <a:t>cpu-bound </a:t>
            </a:r>
            <a:r>
              <a:rPr lang="zh-CN" altLang="en-US"/>
              <a:t>与</a:t>
            </a:r>
            <a:r>
              <a:rPr lang="en-US" altLang="zh-CN"/>
              <a:t> memory-bound</a:t>
            </a:r>
            <a:endParaRPr lang="en-US" altLang="zh-CN"/>
          </a:p>
        </p:txBody>
      </p:sp>
      <p:sp>
        <p:nvSpPr>
          <p:cNvPr id="7" name="Content Placeholder 6"/>
          <p:cNvSpPr/>
          <p:nvPr>
            <p:ph sz="half" idx="1"/>
          </p:nvPr>
        </p:nvSpPr>
        <p:spPr>
          <a:xfrm>
            <a:off x="647700" y="1825625"/>
            <a:ext cx="7630160" cy="4351655"/>
          </a:xfrm>
        </p:spPr>
        <p:txBody>
          <a:bodyPr/>
          <a:p>
            <a:r>
              <a:rPr lang="zh-CN" altLang="en-US"/>
              <a:t>通常来说，并行</a:t>
            </a:r>
            <a:r>
              <a:rPr lang="zh-CN" altLang="en-US" b="1"/>
              <a:t>只能加速计算的部分，不能加速内存读写的部分</a:t>
            </a:r>
            <a:r>
              <a:rPr lang="zh-CN" altLang="en-US"/>
              <a:t>。</a:t>
            </a:r>
            <a:endParaRPr lang="zh-CN" altLang="en-US"/>
          </a:p>
          <a:p>
            <a:r>
              <a:rPr lang="zh-CN" altLang="en-US"/>
              <a:t>因此，对</a:t>
            </a:r>
            <a:r>
              <a:rPr lang="en-US" altLang="zh-CN"/>
              <a:t> fill </a:t>
            </a:r>
            <a:r>
              <a:rPr lang="zh-CN" altLang="en-US"/>
              <a:t>这种没有任何计算量，纯粹只有</a:t>
            </a:r>
            <a:r>
              <a:rPr lang="zh-CN" altLang="en-US">
                <a:sym typeface="+mn-ea"/>
              </a:rPr>
              <a:t>访存</a:t>
            </a:r>
            <a:r>
              <a:rPr lang="zh-CN" altLang="en-US"/>
              <a:t>的</a:t>
            </a:r>
            <a:r>
              <a:rPr lang="zh-CN" altLang="en-US">
                <a:sym typeface="+mn-ea"/>
              </a:rPr>
              <a:t>循环体</a:t>
            </a:r>
            <a:r>
              <a:rPr lang="zh-CN" altLang="en-US"/>
              <a:t>，并行没有加速效果。称为内存瓶颈（</a:t>
            </a:r>
            <a:r>
              <a:rPr lang="en-US" altLang="zh-CN"/>
              <a:t>memory-bound</a:t>
            </a:r>
            <a:r>
              <a:rPr lang="zh-CN" altLang="en-US"/>
              <a:t>）。</a:t>
            </a:r>
            <a:endParaRPr lang="zh-CN" altLang="en-US"/>
          </a:p>
          <a:p>
            <a:r>
              <a:rPr lang="zh-CN" altLang="en-US"/>
              <a:t>而</a:t>
            </a:r>
            <a:r>
              <a:rPr lang="en-US" altLang="zh-CN"/>
              <a:t> sine </a:t>
            </a:r>
            <a:r>
              <a:rPr lang="zh-CN" altLang="en-US"/>
              <a:t>这种</a:t>
            </a:r>
            <a:r>
              <a:rPr lang="zh-CN" altLang="en-US">
                <a:sym typeface="+mn-ea"/>
              </a:rPr>
              <a:t>内部需要泰勒展开来计算，每次迭代</a:t>
            </a:r>
            <a:r>
              <a:rPr lang="zh-CN" altLang="en-US"/>
              <a:t>计算量很大的循环体，并行才有较好的加速效果。称为计算瓶颈（</a:t>
            </a:r>
            <a:r>
              <a:rPr lang="en-US" altLang="zh-CN"/>
              <a:t>cpu-bound</a:t>
            </a:r>
            <a:r>
              <a:rPr lang="zh-CN" altLang="en-US"/>
              <a:t>）。</a:t>
            </a:r>
            <a:endParaRPr lang="zh-CN" altLang="en-US"/>
          </a:p>
          <a:p>
            <a:r>
              <a:rPr lang="zh-CN" altLang="en-US"/>
              <a:t>并行能减轻计算瓶颈，但不减轻内存瓶颈，故后者是优化的重点。</a:t>
            </a:r>
            <a:endParaRPr lang="zh-CN" altLang="en-US"/>
          </a:p>
        </p:txBody>
      </p:sp>
      <p:pic>
        <p:nvPicPr>
          <p:cNvPr id="9" name="Content Placeholder 3"/>
          <p:cNvPicPr>
            <a:picLocks noChangeAspect="1"/>
          </p:cNvPicPr>
          <p:nvPr>
            <p:ph sz="half" idx="2"/>
          </p:nvPr>
        </p:nvPicPr>
        <p:blipFill>
          <a:blip r:embed="rId1"/>
          <a:stretch>
            <a:fillRect/>
          </a:stretch>
        </p:blipFill>
        <p:spPr>
          <a:xfrm>
            <a:off x="8820150" y="-6985"/>
            <a:ext cx="3371850" cy="6864985"/>
          </a:xfrm>
          <a:prstGeom prst="rect">
            <a:avLst/>
          </a:prstGeom>
        </p:spPr>
      </p:pic>
      <p:pic>
        <p:nvPicPr>
          <p:cNvPr id="11" name="Picture 10"/>
          <p:cNvPicPr>
            <a:picLocks noChangeAspect="1"/>
          </p:cNvPicPr>
          <p:nvPr/>
        </p:nvPicPr>
        <p:blipFill>
          <a:blip r:embed="rId2"/>
          <a:stretch>
            <a:fillRect/>
          </a:stretch>
        </p:blipFill>
        <p:spPr>
          <a:xfrm>
            <a:off x="1685290" y="5056505"/>
            <a:ext cx="6238875" cy="1628775"/>
          </a:xfrm>
          <a:prstGeom prst="rect">
            <a:avLst/>
          </a:prstGeom>
        </p:spPr>
      </p:pic>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封装成</a:t>
            </a:r>
            <a:r>
              <a:rPr lang="en-US" altLang="zh-CN"/>
              <a:t>ndarray</a:t>
            </a:r>
            <a:r>
              <a:rPr lang="zh-CN" altLang="en-US"/>
              <a:t>类</a:t>
            </a:r>
            <a:endParaRPr lang="zh-CN" altLang="en-US"/>
          </a:p>
        </p:txBody>
      </p:sp>
      <p:pic>
        <p:nvPicPr>
          <p:cNvPr id="5" name="Content Placeholder 4"/>
          <p:cNvPicPr>
            <a:picLocks noChangeAspect="1"/>
          </p:cNvPicPr>
          <p:nvPr>
            <p:ph sz="half" idx="2"/>
          </p:nvPr>
        </p:nvPicPr>
        <p:blipFill>
          <a:blip r:embed="rId1"/>
          <a:stretch>
            <a:fillRect/>
          </a:stretch>
        </p:blipFill>
        <p:spPr>
          <a:xfrm>
            <a:off x="3979545" y="801370"/>
            <a:ext cx="2668270" cy="4602480"/>
          </a:xfrm>
          <a:prstGeom prst="rect">
            <a:avLst/>
          </a:prstGeom>
        </p:spPr>
      </p:pic>
      <p:pic>
        <p:nvPicPr>
          <p:cNvPr id="6" name="Content Placeholder 5"/>
          <p:cNvPicPr>
            <a:picLocks noChangeAspect="1"/>
          </p:cNvPicPr>
          <p:nvPr>
            <p:ph sz="half" idx="1"/>
          </p:nvPr>
        </p:nvPicPr>
        <p:blipFill>
          <a:blip r:embed="rId2"/>
          <a:stretch>
            <a:fillRect/>
          </a:stretch>
        </p:blipFill>
        <p:spPr>
          <a:xfrm>
            <a:off x="1466215" y="5758815"/>
            <a:ext cx="5181600" cy="1046480"/>
          </a:xfrm>
          <a:prstGeom prst="rect">
            <a:avLst/>
          </a:prstGeom>
        </p:spPr>
      </p:pic>
      <p:pic>
        <p:nvPicPr>
          <p:cNvPr id="7" name="Picture 6"/>
          <p:cNvPicPr>
            <a:picLocks noChangeAspect="1"/>
          </p:cNvPicPr>
          <p:nvPr/>
        </p:nvPicPr>
        <p:blipFill>
          <a:blip r:embed="rId3"/>
          <a:stretch>
            <a:fillRect/>
          </a:stretch>
        </p:blipFill>
        <p:spPr>
          <a:xfrm>
            <a:off x="6937375" y="878205"/>
            <a:ext cx="5201920" cy="5101590"/>
          </a:xfrm>
          <a:prstGeom prst="rect">
            <a:avLst/>
          </a:prstGeom>
        </p:spPr>
      </p:pic>
      <p:pic>
        <p:nvPicPr>
          <p:cNvPr id="9" name="Picture 8"/>
          <p:cNvPicPr>
            <a:picLocks noChangeAspect="1"/>
          </p:cNvPicPr>
          <p:nvPr/>
        </p:nvPicPr>
        <p:blipFill>
          <a:blip r:embed="rId4"/>
          <a:stretch>
            <a:fillRect/>
          </a:stretch>
        </p:blipFill>
        <p:spPr>
          <a:xfrm>
            <a:off x="4241800" y="393700"/>
            <a:ext cx="2143125" cy="228600"/>
          </a:xfrm>
          <a:prstGeom prst="rect">
            <a:avLst/>
          </a:prstGeom>
        </p:spPr>
      </p:pic>
      <p:sp>
        <p:nvSpPr>
          <p:cNvPr id="10" name="Text Box 9"/>
          <p:cNvSpPr txBox="1"/>
          <p:nvPr/>
        </p:nvSpPr>
        <p:spPr>
          <a:xfrm>
            <a:off x="316865" y="2027555"/>
            <a:ext cx="3564255" cy="3138170"/>
          </a:xfrm>
          <a:prstGeom prst="rect">
            <a:avLst/>
          </a:prstGeom>
          <a:noFill/>
        </p:spPr>
        <p:txBody>
          <a:bodyPr wrap="square" rtlCol="0">
            <a:spAutoFit/>
          </a:bodyPr>
          <a:p>
            <a:r>
              <a:rPr lang="en-US" altLang="zh-CN"/>
              <a:t>ndarray.h</a:t>
            </a:r>
            <a:r>
              <a:rPr lang="zh-CN" altLang="en-US"/>
              <a:t>，同学们可以在作业或是自己的项目里随意使用。</a:t>
            </a:r>
            <a:endParaRPr lang="zh-CN" altLang="en-US"/>
          </a:p>
          <a:p>
            <a:r>
              <a:rPr lang="zh-CN" altLang="en-US"/>
              <a:t>不要再用</a:t>
            </a:r>
            <a:r>
              <a:rPr lang="en-US" altLang="zh-CN"/>
              <a:t>Java</a:t>
            </a:r>
            <a:r>
              <a:rPr lang="zh-CN" altLang="en-US"/>
              <a:t>式的二层三层指针了，用</a:t>
            </a:r>
            <a:r>
              <a:rPr lang="en-US" altLang="zh-CN"/>
              <a:t> ndarray&lt;2, float&gt; </a:t>
            </a:r>
            <a:r>
              <a:rPr lang="zh-CN" altLang="en-US"/>
              <a:t>声明一个二维浮点数组，</a:t>
            </a:r>
            <a:r>
              <a:rPr lang="en-US" altLang="zh-CN"/>
              <a:t>ndarray&lt;3, int&gt; </a:t>
            </a:r>
            <a:r>
              <a:rPr lang="zh-CN" altLang="en-US"/>
              <a:t>声明一个三维整型数组。</a:t>
            </a:r>
            <a:endParaRPr lang="zh-CN" altLang="en-US"/>
          </a:p>
          <a:p>
            <a:r>
              <a:rPr lang="zh-CN" altLang="en-US"/>
              <a:t>这里的</a:t>
            </a:r>
            <a:r>
              <a:rPr lang="en-US" altLang="zh-CN"/>
              <a:t> ndarray </a:t>
            </a:r>
            <a:r>
              <a:rPr lang="zh-CN" altLang="en-US"/>
              <a:t>通过</a:t>
            </a:r>
            <a:r>
              <a:rPr lang="en-US" altLang="zh-CN"/>
              <a:t> a(x, y) </a:t>
            </a:r>
            <a:r>
              <a:rPr lang="zh-CN" altLang="en-US"/>
              <a:t>来索引，看起来像</a:t>
            </a:r>
            <a:r>
              <a:rPr lang="en-US" altLang="zh-CN"/>
              <a:t> Fortran</a:t>
            </a:r>
            <a:r>
              <a:rPr lang="zh-CN" altLang="en-US"/>
              <a:t>，但是实际上还是</a:t>
            </a:r>
            <a:r>
              <a:rPr lang="en-US" altLang="zh-CN"/>
              <a:t> </a:t>
            </a:r>
            <a:r>
              <a:rPr lang="en-US" altLang="zh-CN" b="1"/>
              <a:t>YX </a:t>
            </a:r>
            <a:r>
              <a:rPr lang="zh-CN" altLang="en-US" b="1"/>
              <a:t>序</a:t>
            </a:r>
            <a:r>
              <a:rPr lang="zh-CN" altLang="en-US"/>
              <a:t>，和静态数组的</a:t>
            </a:r>
            <a:r>
              <a:rPr lang="en-US" altLang="zh-CN"/>
              <a:t> a[y][x] </a:t>
            </a:r>
            <a:r>
              <a:rPr lang="zh-CN" altLang="en-US"/>
              <a:t>一样的，指标出现的顺序并无关紧要。</a:t>
            </a:r>
            <a:endParaRPr lang="zh-CN" altLang="en-US"/>
          </a:p>
        </p:txBody>
      </p:sp>
      <p:sp>
        <p:nvSpPr>
          <p:cNvPr id="11" name="Text Box 10"/>
          <p:cNvSpPr txBox="1"/>
          <p:nvPr/>
        </p:nvSpPr>
        <p:spPr>
          <a:xfrm>
            <a:off x="7232015" y="5979795"/>
            <a:ext cx="2843530" cy="368300"/>
          </a:xfrm>
          <a:prstGeom prst="rect">
            <a:avLst/>
          </a:prstGeom>
          <a:noFill/>
        </p:spPr>
        <p:txBody>
          <a:bodyPr wrap="square" rtlCol="0">
            <a:spAutoFit/>
          </a:bodyPr>
          <a:p>
            <a:r>
              <a:rPr lang="en-US"/>
              <a:t>……</a:t>
            </a:r>
            <a:endParaRPr lang="en-US"/>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t>ndarray</a:t>
            </a:r>
            <a:r>
              <a:rPr lang="zh-CN" altLang="en-US"/>
              <a:t>：访问越界问题</a:t>
            </a:r>
            <a:endParaRPr lang="zh-CN" altLang="en-US"/>
          </a:p>
        </p:txBody>
      </p:sp>
      <p:sp>
        <p:nvSpPr>
          <p:cNvPr id="3" name="Content Placeholder 2"/>
          <p:cNvSpPr>
            <a:spLocks noGrp="1"/>
          </p:cNvSpPr>
          <p:nvPr>
            <p:ph sz="half" idx="1"/>
          </p:nvPr>
        </p:nvSpPr>
        <p:spPr>
          <a:xfrm>
            <a:off x="167640" y="1130935"/>
            <a:ext cx="6682740" cy="5570855"/>
          </a:xfrm>
        </p:spPr>
        <p:txBody>
          <a:bodyPr>
            <a:normAutofit fontScale="90000"/>
          </a:bodyPr>
          <a:p>
            <a:r>
              <a:rPr lang="zh-CN" altLang="en-US"/>
              <a:t>在物理仿真中，常常需要</a:t>
            </a:r>
            <a:r>
              <a:rPr lang="zh-CN" altLang="en-US">
                <a:sym typeface="+mn-ea"/>
              </a:rPr>
              <a:t>访问</a:t>
            </a:r>
            <a:r>
              <a:rPr lang="zh-CN" altLang="en-US"/>
              <a:t>在一个元素附近的几个元素。图像处理中用到的模糊操作，也需要向上下左右扩散</a:t>
            </a:r>
            <a:r>
              <a:rPr lang="en-US" altLang="zh-CN"/>
              <a:t>w</a:t>
            </a:r>
            <a:r>
              <a:rPr lang="zh-CN" altLang="en-US"/>
              <a:t>个单位。</a:t>
            </a:r>
            <a:endParaRPr lang="zh-CN" altLang="en-US"/>
          </a:p>
          <a:p>
            <a:r>
              <a:rPr lang="zh-CN" altLang="en-US"/>
              <a:t>这样假如当前元素正好在二维网格的边界上，那再往外索引</a:t>
            </a:r>
            <a:r>
              <a:rPr lang="en-US" altLang="zh-CN"/>
              <a:t>w</a:t>
            </a:r>
            <a:r>
              <a:rPr lang="zh-CN" altLang="en-US"/>
              <a:t>个单位就会超出数组的界限，导致出错。对此有多种解决办法：</a:t>
            </a:r>
            <a:endParaRPr lang="zh-CN" altLang="en-US"/>
          </a:p>
          <a:p>
            <a:pPr marL="342900" indent="-342900">
              <a:buAutoNum type="arabicPeriod"/>
            </a:pPr>
            <a:r>
              <a:rPr lang="zh-CN" altLang="en-US"/>
              <a:t>使用</a:t>
            </a:r>
            <a:r>
              <a:rPr lang="en-US" altLang="zh-CN"/>
              <a:t> std::max(n, std::min(0, i)) </a:t>
            </a:r>
            <a:r>
              <a:rPr lang="zh-CN" altLang="en-US"/>
              <a:t>限制索引不要超出二维网格的大小，但会导致难以</a:t>
            </a:r>
            <a:r>
              <a:rPr lang="en-US" altLang="zh-CN"/>
              <a:t> SIMD </a:t>
            </a:r>
            <a:r>
              <a:rPr lang="zh-CN" altLang="en-US"/>
              <a:t>矢量化。</a:t>
            </a:r>
            <a:endParaRPr lang="zh-CN" altLang="en-US"/>
          </a:p>
          <a:p>
            <a:pPr marL="342900" indent="-342900">
              <a:buAutoNum type="arabicPeriod"/>
            </a:pPr>
            <a:r>
              <a:rPr lang="zh-CN" altLang="en-US"/>
              <a:t>使用</a:t>
            </a:r>
            <a:r>
              <a:rPr lang="en-US" altLang="zh-CN"/>
              <a:t> (i + n) % n </a:t>
            </a:r>
            <a:r>
              <a:rPr lang="zh-CN" altLang="en-US"/>
              <a:t>让索引在边界产生回绕，但是更加低效也</a:t>
            </a:r>
            <a:r>
              <a:rPr lang="zh-CN" altLang="en-US">
                <a:sym typeface="+mn-ea"/>
              </a:rPr>
              <a:t>难以</a:t>
            </a:r>
            <a:r>
              <a:rPr lang="en-US" altLang="zh-CN">
                <a:sym typeface="+mn-ea"/>
              </a:rPr>
              <a:t> SIMD </a:t>
            </a:r>
            <a:r>
              <a:rPr lang="zh-CN" altLang="en-US">
                <a:sym typeface="+mn-ea"/>
              </a:rPr>
              <a:t>矢量化。</a:t>
            </a:r>
            <a:endParaRPr lang="zh-CN" altLang="en-US">
              <a:sym typeface="+mn-ea"/>
            </a:endParaRPr>
          </a:p>
          <a:p>
            <a:pPr marL="342900" indent="-342900">
              <a:buAutoNum type="arabicPeriod"/>
            </a:pPr>
            <a:r>
              <a:rPr lang="zh-CN" altLang="en-US">
                <a:sym typeface="+mn-ea"/>
              </a:rPr>
              <a:t>修改循环体的遍历区间，使他变成</a:t>
            </a:r>
            <a:r>
              <a:rPr lang="en-US" altLang="zh-CN">
                <a:sym typeface="+mn-ea"/>
              </a:rPr>
              <a:t> [w</a:t>
            </a:r>
            <a:r>
              <a:rPr lang="en-US">
                <a:sym typeface="+mn-ea"/>
              </a:rPr>
              <a:t>,</a:t>
            </a:r>
            <a:r>
              <a:rPr lang="en-US" altLang="zh-CN">
                <a:sym typeface="+mn-ea"/>
              </a:rPr>
              <a:t> n - w)</a:t>
            </a:r>
            <a:r>
              <a:rPr lang="zh-CN" altLang="en-US">
                <a:sym typeface="+mn-ea"/>
              </a:rPr>
              <a:t>。</a:t>
            </a:r>
            <a:endParaRPr lang="zh-CN" altLang="en-US">
              <a:sym typeface="+mn-ea"/>
            </a:endParaRPr>
          </a:p>
          <a:p>
            <a:pPr marL="342900" indent="-342900">
              <a:buAutoNum type="arabicPeriod"/>
            </a:pPr>
            <a:r>
              <a:rPr lang="zh-CN" altLang="en-US"/>
              <a:t>索性分配</a:t>
            </a:r>
            <a:r>
              <a:rPr lang="en-US" altLang="zh-CN"/>
              <a:t> (n+2w)*(n+2w) </a:t>
            </a:r>
            <a:r>
              <a:rPr lang="zh-CN" altLang="en-US"/>
              <a:t>大小的数组，访问时额外偏移</a:t>
            </a:r>
            <a:r>
              <a:rPr lang="en-US" altLang="zh-CN"/>
              <a:t>w</a:t>
            </a:r>
            <a:r>
              <a:rPr lang="zh-CN" altLang="en-US"/>
              <a:t>的大小，这样即使索引小于</a:t>
            </a:r>
            <a:r>
              <a:rPr lang="en-US" altLang="zh-CN"/>
              <a:t>0</a:t>
            </a:r>
            <a:r>
              <a:rPr lang="zh-CN" altLang="en-US"/>
              <a:t>或大于</a:t>
            </a:r>
            <a:r>
              <a:rPr lang="en-US" altLang="zh-CN"/>
              <a:t>n</a:t>
            </a:r>
            <a:r>
              <a:rPr lang="zh-CN" altLang="en-US"/>
              <a:t>也不会越界。</a:t>
            </a:r>
            <a:endParaRPr lang="zh-CN" altLang="en-US"/>
          </a:p>
        </p:txBody>
      </p:sp>
      <p:pic>
        <p:nvPicPr>
          <p:cNvPr id="7" name="Content Placeholder 6"/>
          <p:cNvPicPr>
            <a:picLocks noChangeAspect="1"/>
          </p:cNvPicPr>
          <p:nvPr>
            <p:ph sz="half" idx="2"/>
          </p:nvPr>
        </p:nvPicPr>
        <p:blipFill>
          <a:blip r:embed="rId1"/>
          <a:stretch>
            <a:fillRect/>
          </a:stretch>
        </p:blipFill>
        <p:spPr>
          <a:xfrm>
            <a:off x="6850380" y="1727835"/>
            <a:ext cx="5181600" cy="4292600"/>
          </a:xfrm>
          <a:prstGeom prst="rect">
            <a:avLst/>
          </a:prstGeom>
        </p:spPr>
      </p:pic>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sym typeface="+mn-ea"/>
              </a:rPr>
              <a:t>ndarray</a:t>
            </a:r>
            <a:r>
              <a:rPr lang="zh-CN" altLang="en-US">
                <a:sym typeface="+mn-ea"/>
              </a:rPr>
              <a:t>：解决访问越界问题</a:t>
            </a:r>
            <a:endParaRPr lang="en-US"/>
          </a:p>
        </p:txBody>
      </p:sp>
      <p:sp>
        <p:nvSpPr>
          <p:cNvPr id="7" name="Content Placeholder 6"/>
          <p:cNvSpPr/>
          <p:nvPr>
            <p:ph sz="half" idx="1"/>
          </p:nvPr>
        </p:nvSpPr>
        <p:spPr/>
        <p:txBody>
          <a:bodyPr/>
          <a:p>
            <a:r>
              <a:rPr lang="zh-CN" altLang="en-US"/>
              <a:t>我们采用了“索性分配更大数组”的办法。</a:t>
            </a:r>
            <a:endParaRPr lang="zh-CN" altLang="en-US"/>
          </a:p>
          <a:p>
            <a:r>
              <a:rPr lang="zh-CN" altLang="en-US"/>
              <a:t>因此我们现在给</a:t>
            </a:r>
            <a:r>
              <a:rPr lang="en-US" altLang="zh-CN"/>
              <a:t> ndarray </a:t>
            </a:r>
            <a:r>
              <a:rPr lang="zh-CN" altLang="en-US"/>
              <a:t>的模板加了一个额外参数，用来控制边界层的大小。</a:t>
            </a:r>
            <a:endParaRPr lang="zh-CN" altLang="en-US"/>
          </a:p>
          <a:p>
            <a:r>
              <a:rPr lang="zh-CN" altLang="en-US"/>
              <a:t>这里我们的图像模糊操作需要向外扩张访问</a:t>
            </a:r>
            <a:r>
              <a:rPr lang="en-US" altLang="zh-CN"/>
              <a:t>8</a:t>
            </a:r>
            <a:r>
              <a:rPr lang="zh-CN" altLang="en-US"/>
              <a:t>个元素，因此需要把</a:t>
            </a:r>
            <a:r>
              <a:rPr lang="en-US" altLang="zh-CN"/>
              <a:t>a</a:t>
            </a:r>
            <a:r>
              <a:rPr lang="zh-CN" altLang="en-US"/>
              <a:t>的边界层大小声明为</a:t>
            </a:r>
            <a:r>
              <a:rPr lang="en-US" altLang="zh-CN"/>
              <a:t>8</a:t>
            </a:r>
            <a:r>
              <a:rPr lang="zh-CN" altLang="en-US"/>
              <a:t>，即</a:t>
            </a:r>
            <a:r>
              <a:rPr lang="en-US" altLang="zh-CN"/>
              <a:t>ndarray&lt;2, float, 8&gt;</a:t>
            </a:r>
            <a:r>
              <a:rPr lang="zh-CN" altLang="en-US"/>
              <a:t>。</a:t>
            </a:r>
            <a:endParaRPr lang="zh-CN" altLang="en-US"/>
          </a:p>
        </p:txBody>
      </p:sp>
      <p:pic>
        <p:nvPicPr>
          <p:cNvPr id="11" name="Picture 10"/>
          <p:cNvPicPr>
            <a:picLocks noChangeAspect="1"/>
          </p:cNvPicPr>
          <p:nvPr/>
        </p:nvPicPr>
        <p:blipFill>
          <a:blip r:embed="rId1"/>
          <a:stretch>
            <a:fillRect/>
          </a:stretch>
        </p:blipFill>
        <p:spPr>
          <a:xfrm>
            <a:off x="6313805" y="102870"/>
            <a:ext cx="5068570" cy="2122805"/>
          </a:xfrm>
          <a:prstGeom prst="rect">
            <a:avLst/>
          </a:prstGeom>
        </p:spPr>
      </p:pic>
      <p:pic>
        <p:nvPicPr>
          <p:cNvPr id="13" name="Content Placeholder 12"/>
          <p:cNvPicPr>
            <a:picLocks noChangeAspect="1"/>
          </p:cNvPicPr>
          <p:nvPr>
            <p:ph sz="half" idx="2"/>
          </p:nvPr>
        </p:nvPicPr>
        <p:blipFill>
          <a:blip r:embed="rId2"/>
          <a:stretch>
            <a:fillRect/>
          </a:stretch>
        </p:blipFill>
        <p:spPr>
          <a:xfrm>
            <a:off x="6257290" y="2359025"/>
            <a:ext cx="5181600" cy="4158615"/>
          </a:xfrm>
          <a:prstGeom prst="rect">
            <a:avLst/>
          </a:prstGeom>
        </p:spPr>
      </p:pic>
      <p:pic>
        <p:nvPicPr>
          <p:cNvPr id="14" name="Picture 13"/>
          <p:cNvPicPr>
            <a:picLocks noChangeAspect="1"/>
          </p:cNvPicPr>
          <p:nvPr/>
        </p:nvPicPr>
        <p:blipFill>
          <a:blip r:embed="rId3"/>
          <a:stretch>
            <a:fillRect/>
          </a:stretch>
        </p:blipFill>
        <p:spPr>
          <a:xfrm>
            <a:off x="245745" y="5035550"/>
            <a:ext cx="5829300" cy="1400175"/>
          </a:xfrm>
          <a:prstGeom prst="rect">
            <a:avLst/>
          </a:prstGeom>
        </p:spPr>
      </p:pic>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 name="Content Placeholder 29"/>
          <p:cNvPicPr>
            <a:picLocks noChangeAspect="1"/>
          </p:cNvPicPr>
          <p:nvPr>
            <p:ph sz="half" idx="2"/>
          </p:nvPr>
        </p:nvPicPr>
        <p:blipFill>
          <a:blip r:embed="rId1"/>
          <a:stretch>
            <a:fillRect/>
          </a:stretch>
        </p:blipFill>
        <p:spPr>
          <a:xfrm>
            <a:off x="5431790" y="1886585"/>
            <a:ext cx="6760210" cy="3497580"/>
          </a:xfrm>
          <a:prstGeom prst="rect">
            <a:avLst/>
          </a:prstGeom>
        </p:spPr>
      </p:pic>
      <p:sp>
        <p:nvSpPr>
          <p:cNvPr id="2" name="Title 1"/>
          <p:cNvSpPr>
            <a:spLocks noGrp="1"/>
          </p:cNvSpPr>
          <p:nvPr>
            <p:ph type="title"/>
          </p:nvPr>
        </p:nvSpPr>
        <p:spPr/>
        <p:txBody>
          <a:bodyPr/>
          <a:p>
            <a:r>
              <a:rPr lang="en-US"/>
              <a:t>ndarray</a:t>
            </a:r>
            <a:r>
              <a:rPr lang="zh-CN" altLang="en-US"/>
              <a:t>：</a:t>
            </a:r>
            <a:r>
              <a:rPr lang="zh-CN" altLang="en-US"/>
              <a:t>解决起始地址对齐问题</a:t>
            </a:r>
            <a:endParaRPr lang="zh-CN" altLang="en-US"/>
          </a:p>
        </p:txBody>
      </p:sp>
      <p:pic>
        <p:nvPicPr>
          <p:cNvPr id="22" name="Picture 21"/>
          <p:cNvPicPr>
            <a:picLocks noChangeAspect="1"/>
          </p:cNvPicPr>
          <p:nvPr/>
        </p:nvPicPr>
        <p:blipFill>
          <a:blip r:embed="rId2"/>
          <a:stretch>
            <a:fillRect/>
          </a:stretch>
        </p:blipFill>
        <p:spPr>
          <a:xfrm>
            <a:off x="50165" y="4778375"/>
            <a:ext cx="5251450" cy="1322705"/>
          </a:xfrm>
          <a:prstGeom prst="rect">
            <a:avLst/>
          </a:prstGeom>
        </p:spPr>
      </p:pic>
      <p:sp>
        <p:nvSpPr>
          <p:cNvPr id="23" name="Text Box 22"/>
          <p:cNvSpPr txBox="1"/>
          <p:nvPr/>
        </p:nvSpPr>
        <p:spPr>
          <a:xfrm>
            <a:off x="6059805" y="410210"/>
            <a:ext cx="5785485" cy="1198880"/>
          </a:xfrm>
          <a:prstGeom prst="rect">
            <a:avLst/>
          </a:prstGeom>
          <a:noFill/>
        </p:spPr>
        <p:txBody>
          <a:bodyPr wrap="square" rtlCol="0">
            <a:spAutoFit/>
          </a:bodyPr>
          <a:p>
            <a:r>
              <a:rPr lang="zh-CN" altLang="en-US"/>
              <a:t>有些</a:t>
            </a:r>
            <a:r>
              <a:rPr lang="en-US" altLang="zh-CN"/>
              <a:t> SIMD </a:t>
            </a:r>
            <a:r>
              <a:rPr lang="zh-CN" altLang="en-US"/>
              <a:t>指令要求地址对齐到一定字节数，否则会</a:t>
            </a:r>
            <a:r>
              <a:rPr lang="en-US" altLang="zh-CN"/>
              <a:t> segfault</a:t>
            </a:r>
            <a:r>
              <a:rPr lang="zh-CN" altLang="en-US"/>
              <a:t>，如</a:t>
            </a:r>
            <a:r>
              <a:rPr lang="en-US" altLang="zh-CN"/>
              <a:t> _mm256_stream_ps </a:t>
            </a:r>
            <a:r>
              <a:rPr lang="zh-CN" altLang="en-US"/>
              <a:t>需要对齐到</a:t>
            </a:r>
            <a:r>
              <a:rPr lang="en-US" altLang="zh-CN"/>
              <a:t> 32 </a:t>
            </a:r>
            <a:r>
              <a:rPr lang="zh-CN" altLang="en-US"/>
              <a:t>字节。</a:t>
            </a:r>
            <a:endParaRPr lang="zh-CN" altLang="en-US"/>
          </a:p>
          <a:p>
            <a:r>
              <a:rPr lang="zh-CN" altLang="en-US"/>
              <a:t>因此，我们用</a:t>
            </a:r>
            <a:r>
              <a:rPr lang="zh-CN"/>
              <a:t>刚刚的</a:t>
            </a:r>
            <a:r>
              <a:rPr lang="en-US" altLang="zh-CN"/>
              <a:t> AlignedAllocator </a:t>
            </a:r>
            <a:r>
              <a:rPr lang="zh-CN" altLang="en-US"/>
              <a:t>让</a:t>
            </a:r>
            <a:r>
              <a:rPr lang="en-US" altLang="zh-CN"/>
              <a:t> vector </a:t>
            </a:r>
            <a:r>
              <a:rPr lang="zh-CN" altLang="en-US"/>
              <a:t>的内存分配，始终对齐到</a:t>
            </a:r>
            <a:r>
              <a:rPr lang="en-US" altLang="zh-CN"/>
              <a:t> 64 </a:t>
            </a:r>
            <a:r>
              <a:rPr lang="zh-CN" altLang="en-US"/>
              <a:t>字节（缓存行）。</a:t>
            </a:r>
            <a:endParaRPr lang="zh-CN" altLang="en-US">
              <a:sym typeface="+mn-ea"/>
            </a:endParaRPr>
          </a:p>
        </p:txBody>
      </p:sp>
      <p:pic>
        <p:nvPicPr>
          <p:cNvPr id="26" name="Picture 25"/>
          <p:cNvPicPr>
            <a:picLocks noChangeAspect="1"/>
          </p:cNvPicPr>
          <p:nvPr/>
        </p:nvPicPr>
        <p:blipFill>
          <a:blip r:embed="rId3"/>
          <a:stretch>
            <a:fillRect/>
          </a:stretch>
        </p:blipFill>
        <p:spPr>
          <a:xfrm>
            <a:off x="8425815" y="4305300"/>
            <a:ext cx="3766185" cy="2552700"/>
          </a:xfrm>
          <a:prstGeom prst="rect">
            <a:avLst/>
          </a:prstGeom>
        </p:spPr>
      </p:pic>
      <p:pic>
        <p:nvPicPr>
          <p:cNvPr id="28" name="Content Placeholder 27"/>
          <p:cNvPicPr>
            <a:picLocks noChangeAspect="1"/>
          </p:cNvPicPr>
          <p:nvPr>
            <p:ph sz="half" idx="1"/>
          </p:nvPr>
        </p:nvPicPr>
        <p:blipFill>
          <a:blip r:embed="rId4"/>
          <a:stretch>
            <a:fillRect/>
          </a:stretch>
        </p:blipFill>
        <p:spPr>
          <a:xfrm>
            <a:off x="120015" y="1952625"/>
            <a:ext cx="5181600" cy="2628265"/>
          </a:xfrm>
          <a:prstGeom prst="rect">
            <a:avLst/>
          </a:prstGeom>
        </p:spPr>
      </p:pic>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zh-CN" altLang="en-US"/>
              <a:t>第</a:t>
            </a:r>
            <a:r>
              <a:rPr lang="en-US" altLang="zh-CN"/>
              <a:t>7</a:t>
            </a:r>
            <a:r>
              <a:rPr lang="zh-CN" altLang="en-US"/>
              <a:t>章：插桩与循环分块</a:t>
            </a:r>
            <a:endParaRPr lang="zh-CN" altLang="en-US"/>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什么是</a:t>
            </a:r>
            <a:r>
              <a:rPr lang="zh-CN"/>
              <a:t>插桩（</a:t>
            </a:r>
            <a:r>
              <a:rPr lang="en-US" altLang="zh-CN"/>
              <a:t>stencil</a:t>
            </a:r>
            <a:r>
              <a:rPr lang="zh-CN"/>
              <a:t>）</a:t>
            </a:r>
            <a:endParaRPr lang="zh-CN"/>
          </a:p>
        </p:txBody>
      </p:sp>
      <p:sp>
        <p:nvSpPr>
          <p:cNvPr id="3" name="Content Placeholder 2"/>
          <p:cNvSpPr>
            <a:spLocks noGrp="1"/>
          </p:cNvSpPr>
          <p:nvPr>
            <p:ph sz="half" idx="1"/>
          </p:nvPr>
        </p:nvSpPr>
        <p:spPr>
          <a:xfrm>
            <a:off x="647700" y="1825625"/>
            <a:ext cx="7248525" cy="4351655"/>
          </a:xfrm>
        </p:spPr>
        <p:txBody>
          <a:bodyPr>
            <a:normAutofit fontScale="90000" lnSpcReduction="20000"/>
          </a:bodyPr>
          <a:p>
            <a:r>
              <a:rPr lang="zh-CN">
                <a:sym typeface="+mn-ea"/>
              </a:rPr>
              <a:t>插桩这个操作，就是说在结构网格中，从一个点往周围固定范围读取值，并根据一定权重累加，然后用于修改自身的值。</a:t>
            </a:r>
            <a:endParaRPr lang="zh-CN">
              <a:sym typeface="+mn-ea"/>
            </a:endParaRPr>
          </a:p>
          <a:p>
            <a:r>
              <a:rPr lang="zh-CN" altLang="en-US">
                <a:sym typeface="+mn-ea"/>
              </a:rPr>
              <a:t>比如求一个场的梯度、散度、旋度、拉普拉斯。如果场是用结构网格（</a:t>
            </a:r>
            <a:r>
              <a:rPr lang="en-US" altLang="zh-CN">
                <a:sym typeface="+mn-ea"/>
              </a:rPr>
              <a:t>structured grid</a:t>
            </a:r>
            <a:r>
              <a:rPr lang="zh-CN" altLang="en-US">
                <a:sym typeface="+mn-ea"/>
              </a:rPr>
              <a:t>）表示，那就是一个插桩操作。</a:t>
            </a:r>
            <a:endParaRPr lang="zh-CN" altLang="en-US">
              <a:sym typeface="+mn-ea"/>
            </a:endParaRPr>
          </a:p>
          <a:p>
            <a:r>
              <a:rPr lang="zh-CN" altLang="en-US">
                <a:sym typeface="+mn-ea"/>
              </a:rPr>
              <a:t>插桩的内核（</a:t>
            </a:r>
            <a:r>
              <a:rPr lang="en-US" altLang="zh-CN">
                <a:sym typeface="+mn-ea"/>
              </a:rPr>
              <a:t>kernel</a:t>
            </a:r>
            <a:r>
              <a:rPr lang="zh-CN" altLang="en-US">
                <a:sym typeface="+mn-ea"/>
              </a:rPr>
              <a:t>）</a:t>
            </a:r>
            <a:r>
              <a:rPr lang="zh-CN" altLang="en-US">
                <a:sym typeface="+mn-ea"/>
              </a:rPr>
              <a:t>指的就是这个“周围范围”的形状（如右图三个例子）和每个地方读取到值对修改自身值的权重等信息。</a:t>
            </a:r>
            <a:endParaRPr lang="zh-CN" altLang="en-US">
              <a:sym typeface="+mn-ea"/>
            </a:endParaRPr>
          </a:p>
          <a:p>
            <a:r>
              <a:rPr lang="zh-CN" altLang="en-US">
                <a:sym typeface="+mn-ea"/>
              </a:rPr>
              <a:t>个人认为，图像处理中的模糊操作，或者是滤波操作，就属于插桩。有的插桩内核各轴向是对称的（比如高斯模糊），有的是单单往一个方向延伸很长（比如径向模糊），有的内核是正方形（箱滤波）。</a:t>
            </a:r>
            <a:endParaRPr lang="zh-CN" altLang="en-US">
              <a:sym typeface="+mn-ea"/>
            </a:endParaRPr>
          </a:p>
          <a:p>
            <a:r>
              <a:rPr lang="zh-CN" altLang="en-US">
                <a:sym typeface="+mn-ea"/>
              </a:rPr>
              <a:t>人工智障圈子里好像管这个叫卷积（</a:t>
            </a:r>
            <a:r>
              <a:rPr lang="en-US" altLang="zh-CN">
                <a:sym typeface="+mn-ea"/>
              </a:rPr>
              <a:t>convolution</a:t>
            </a:r>
            <a:r>
              <a:rPr lang="zh-CN" altLang="en-US">
                <a:sym typeface="+mn-ea"/>
              </a:rPr>
              <a:t>）什么的。</a:t>
            </a:r>
            <a:endParaRPr lang="zh-CN" altLang="en-US">
              <a:sym typeface="+mn-ea"/>
            </a:endParaRPr>
          </a:p>
        </p:txBody>
      </p:sp>
      <p:pic>
        <p:nvPicPr>
          <p:cNvPr id="5" name="Content Placeholder 4"/>
          <p:cNvPicPr>
            <a:picLocks noChangeAspect="1"/>
          </p:cNvPicPr>
          <p:nvPr>
            <p:ph sz="half" idx="2"/>
          </p:nvPr>
        </p:nvPicPr>
        <p:blipFill>
          <a:blip r:embed="rId1"/>
          <a:stretch>
            <a:fillRect/>
          </a:stretch>
        </p:blipFill>
        <p:spPr>
          <a:xfrm>
            <a:off x="8522335" y="1763395"/>
            <a:ext cx="2979420" cy="4363085"/>
          </a:xfrm>
          <a:prstGeom prst="rect">
            <a:avLst/>
          </a:prstGeom>
        </p:spPr>
      </p:pic>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p:txBody>
          <a:bodyPr/>
          <a:p>
            <a:r>
              <a:rPr lang="en-US"/>
              <a:t>X </a:t>
            </a:r>
            <a:r>
              <a:rPr lang="zh-CN" altLang="en-US"/>
              <a:t>方向插桩：手动预取下一缓存行</a:t>
            </a:r>
            <a:endParaRPr lang="zh-CN" altLang="en-US"/>
          </a:p>
        </p:txBody>
      </p:sp>
      <p:sp>
        <p:nvSpPr>
          <p:cNvPr id="4" name="Content Placeholder 3"/>
          <p:cNvSpPr>
            <a:spLocks noGrp="1"/>
          </p:cNvSpPr>
          <p:nvPr>
            <p:ph sz="half" idx="1"/>
          </p:nvPr>
        </p:nvSpPr>
        <p:spPr>
          <a:xfrm>
            <a:off x="281305" y="1479550"/>
            <a:ext cx="6321425" cy="4351655"/>
          </a:xfrm>
        </p:spPr>
        <p:txBody>
          <a:bodyPr/>
          <a:p>
            <a:r>
              <a:rPr lang="en-US" altLang="zh-CN"/>
              <a:t>X </a:t>
            </a:r>
            <a:r>
              <a:rPr lang="zh-CN" altLang="en-US"/>
              <a:t>方向的插桩，因为最内层有另一个长度仅为</a:t>
            </a:r>
            <a:r>
              <a:rPr lang="en-US" altLang="zh-CN"/>
              <a:t> nblur*2+1 </a:t>
            </a:r>
            <a:r>
              <a:rPr lang="zh-CN" altLang="en-US"/>
              <a:t>的顺序读取，让</a:t>
            </a:r>
            <a:r>
              <a:rPr lang="en-US" altLang="zh-CN"/>
              <a:t> CPU </a:t>
            </a:r>
            <a:r>
              <a:rPr lang="zh-CN" altLang="en-US"/>
              <a:t>误以为</a:t>
            </a:r>
            <a:r>
              <a:rPr lang="en-US" altLang="zh-CN"/>
              <a:t> t++ </a:t>
            </a:r>
            <a:r>
              <a:rPr lang="zh-CN" altLang="en-US"/>
              <a:t>是我们想要的顺序读取，然而</a:t>
            </a:r>
            <a:r>
              <a:rPr lang="en-US" altLang="zh-CN"/>
              <a:t> </a:t>
            </a:r>
            <a:r>
              <a:rPr lang="en-US" altLang="zh-CN">
                <a:sym typeface="+mn-ea"/>
              </a:rPr>
              <a:t>nblur*2+1 </a:t>
            </a:r>
            <a:r>
              <a:rPr lang="zh-CN" altLang="en-US">
                <a:sym typeface="+mn-ea"/>
              </a:rPr>
              <a:t>很快就执行完毕，</a:t>
            </a:r>
            <a:r>
              <a:rPr lang="zh-CN" altLang="en-US"/>
              <a:t>顺序被打破，</a:t>
            </a:r>
            <a:r>
              <a:rPr lang="en-US" altLang="zh-CN"/>
              <a:t>CPU </a:t>
            </a:r>
            <a:r>
              <a:rPr lang="zh-CN" altLang="en-US"/>
              <a:t>无法预判我们下一步要读哪里了。</a:t>
            </a:r>
            <a:endParaRPr lang="zh-CN" altLang="en-US"/>
          </a:p>
          <a:p>
            <a:r>
              <a:rPr lang="zh-CN" altLang="en-US"/>
              <a:t>因此我想要用</a:t>
            </a:r>
            <a:r>
              <a:rPr lang="en-US" altLang="zh-CN"/>
              <a:t> _mm_prefetch </a:t>
            </a:r>
            <a:r>
              <a:rPr lang="zh-CN" altLang="en-US"/>
              <a:t>指令手动提示</a:t>
            </a:r>
            <a:r>
              <a:rPr lang="en-US" altLang="zh-CN"/>
              <a:t> CPU</a:t>
            </a:r>
            <a:r>
              <a:rPr lang="zh-CN" altLang="en-US"/>
              <a:t>，让他预取出下一个缓存行，不要被内部</a:t>
            </a:r>
            <a:r>
              <a:rPr lang="en-US" altLang="zh-CN"/>
              <a:t> t</a:t>
            </a:r>
            <a:r>
              <a:rPr lang="en-US"/>
              <a:t>++ </a:t>
            </a:r>
            <a:r>
              <a:rPr lang="zh-CN" altLang="en-US"/>
              <a:t>的循环迷惑住了，告诉他我们还是要顺序读取下去的。</a:t>
            </a:r>
            <a:endParaRPr lang="zh-CN" altLang="en-US"/>
          </a:p>
          <a:p>
            <a:r>
              <a:rPr lang="zh-CN" altLang="en-US"/>
              <a:t>结果这一提示反而还变慢了。怎么回事？</a:t>
            </a:r>
            <a:endParaRPr lang="zh-CN" altLang="en-US"/>
          </a:p>
        </p:txBody>
      </p:sp>
      <p:pic>
        <p:nvPicPr>
          <p:cNvPr id="7" name="Content Placeholder 6"/>
          <p:cNvPicPr>
            <a:picLocks noChangeAspect="1"/>
          </p:cNvPicPr>
          <p:nvPr>
            <p:ph sz="half" idx="2"/>
          </p:nvPr>
        </p:nvPicPr>
        <p:blipFill>
          <a:blip r:embed="rId1"/>
          <a:stretch>
            <a:fillRect/>
          </a:stretch>
        </p:blipFill>
        <p:spPr>
          <a:xfrm>
            <a:off x="6743700" y="2268855"/>
            <a:ext cx="5181600" cy="3478530"/>
          </a:xfrm>
          <a:prstGeom prst="rect">
            <a:avLst/>
          </a:prstGeom>
        </p:spPr>
      </p:pic>
      <p:pic>
        <p:nvPicPr>
          <p:cNvPr id="8" name="Picture 7"/>
          <p:cNvPicPr>
            <a:picLocks noChangeAspect="1"/>
          </p:cNvPicPr>
          <p:nvPr/>
        </p:nvPicPr>
        <p:blipFill>
          <a:blip r:embed="rId2"/>
          <a:stretch>
            <a:fillRect/>
          </a:stretch>
        </p:blipFill>
        <p:spPr>
          <a:xfrm>
            <a:off x="281305" y="5768340"/>
            <a:ext cx="6094730" cy="972185"/>
          </a:xfrm>
          <a:prstGeom prst="rect">
            <a:avLst/>
          </a:prstGeom>
        </p:spPr>
      </p:pic>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p:txBody>
          <a:bodyPr/>
          <a:p>
            <a:r>
              <a:rPr lang="en-US"/>
              <a:t>X </a:t>
            </a:r>
            <a:r>
              <a:rPr lang="zh-CN" altLang="en-US"/>
              <a:t>方向插桩：手动预取下一缓存行，配合循环分块</a:t>
            </a:r>
            <a:endParaRPr lang="zh-CN" altLang="en-US"/>
          </a:p>
        </p:txBody>
      </p:sp>
      <p:sp>
        <p:nvSpPr>
          <p:cNvPr id="4" name="Content Placeholder 3"/>
          <p:cNvSpPr>
            <a:spLocks noGrp="1"/>
          </p:cNvSpPr>
          <p:nvPr>
            <p:ph sz="half" idx="1"/>
          </p:nvPr>
        </p:nvSpPr>
        <p:spPr>
          <a:xfrm>
            <a:off x="281305" y="1338580"/>
            <a:ext cx="7124700" cy="5226050"/>
          </a:xfrm>
        </p:spPr>
        <p:txBody>
          <a:bodyPr>
            <a:normAutofit lnSpcReduction="10000"/>
          </a:bodyPr>
          <a:p>
            <a:r>
              <a:rPr lang="zh-CN" altLang="en-US"/>
              <a:t>原来</a:t>
            </a:r>
            <a:r>
              <a:rPr lang="en-US" altLang="zh-CN"/>
              <a:t> _mm_prefetch </a:t>
            </a:r>
            <a:r>
              <a:rPr lang="zh-CN" altLang="en-US"/>
              <a:t>指令本身的执行也要花费不少时间。我们给</a:t>
            </a:r>
            <a:r>
              <a:rPr lang="zh-CN" altLang="en-US">
                <a:sym typeface="+mn-ea"/>
              </a:rPr>
              <a:t>预取</a:t>
            </a:r>
            <a:r>
              <a:rPr lang="zh-CN" altLang="en-US"/>
              <a:t>提示给太频繁了，反而浪费了时间。</a:t>
            </a:r>
            <a:endParaRPr lang="zh-CN" altLang="en-US"/>
          </a:p>
          <a:p>
            <a:r>
              <a:rPr lang="zh-CN" altLang="en-US"/>
              <a:t>实际上只需要每隔</a:t>
            </a:r>
            <a:r>
              <a:rPr lang="en-US" altLang="zh-CN"/>
              <a:t> 16 </a:t>
            </a:r>
            <a:r>
              <a:rPr lang="zh-CN" altLang="en-US"/>
              <a:t>次</a:t>
            </a:r>
            <a:r>
              <a:rPr lang="en-US" altLang="zh-CN"/>
              <a:t> x++ </a:t>
            </a:r>
            <a:r>
              <a:rPr lang="zh-CN" altLang="en-US">
                <a:sym typeface="+mn-ea"/>
              </a:rPr>
              <a:t>预取</a:t>
            </a:r>
            <a:r>
              <a:rPr lang="zh-CN" altLang="en-US"/>
              <a:t>一次即可，因为</a:t>
            </a:r>
            <a:r>
              <a:rPr lang="en-US" altLang="zh-CN"/>
              <a:t> 16 </a:t>
            </a:r>
            <a:r>
              <a:rPr lang="zh-CN" altLang="en-US"/>
              <a:t>个</a:t>
            </a:r>
            <a:r>
              <a:rPr lang="en-US" altLang="zh-CN"/>
              <a:t> float = 64 </a:t>
            </a:r>
            <a:r>
              <a:rPr lang="zh-CN" altLang="en-US"/>
              <a:t>字节（缓存行大小），一个缓存行</a:t>
            </a:r>
            <a:r>
              <a:rPr lang="zh-CN" altLang="en-US">
                <a:sym typeface="+mn-ea"/>
              </a:rPr>
              <a:t>预取</a:t>
            </a:r>
            <a:r>
              <a:rPr lang="zh-CN" altLang="en-US"/>
              <a:t>一遍就够了。</a:t>
            </a:r>
            <a:endParaRPr lang="zh-CN" altLang="en-US"/>
          </a:p>
          <a:p>
            <a:r>
              <a:rPr lang="zh-CN" altLang="en-US"/>
              <a:t>如何每隔</a:t>
            </a:r>
            <a:r>
              <a:rPr lang="en-US" altLang="zh-CN"/>
              <a:t> 16 </a:t>
            </a:r>
            <a:r>
              <a:rPr lang="zh-CN" altLang="en-US"/>
              <a:t>次</a:t>
            </a:r>
            <a:r>
              <a:rPr lang="en-US" altLang="zh-CN"/>
              <a:t> x++ </a:t>
            </a:r>
            <a:r>
              <a:rPr lang="zh-CN" altLang="en-US"/>
              <a:t>才执行</a:t>
            </a:r>
            <a:r>
              <a:rPr lang="en-US" altLang="zh-CN"/>
              <a:t> _mm_prefetch </a:t>
            </a:r>
            <a:r>
              <a:rPr lang="zh-CN" altLang="en-US"/>
              <a:t>一次呢？暴力通过</a:t>
            </a:r>
            <a:r>
              <a:rPr lang="en-US" altLang="zh-CN"/>
              <a:t> if (x % 16) </a:t>
            </a:r>
            <a:r>
              <a:rPr lang="zh-CN" altLang="en-US"/>
              <a:t>判断吗？不行，涉及到分支也太低效了！</a:t>
            </a:r>
            <a:endParaRPr lang="zh-CN" altLang="en-US"/>
          </a:p>
          <a:p>
            <a:r>
              <a:rPr lang="zh-CN" altLang="en-US"/>
              <a:t>这时可以先将外层循环改为针对另一个变量，</a:t>
            </a:r>
            <a:r>
              <a:rPr lang="en-US" altLang="zh-CN"/>
              <a:t> xBase </a:t>
            </a:r>
            <a:r>
              <a:rPr lang="zh-CN" altLang="en-US"/>
              <a:t>的跨步为</a:t>
            </a:r>
            <a:r>
              <a:rPr lang="en-US" altLang="zh-CN"/>
              <a:t> 16 </a:t>
            </a:r>
            <a:r>
              <a:rPr lang="zh-CN" altLang="en-US"/>
              <a:t>的循环，即</a:t>
            </a:r>
            <a:r>
              <a:rPr lang="en-US" altLang="zh-CN"/>
              <a:t> xBase += 16</a:t>
            </a:r>
            <a:r>
              <a:rPr lang="zh-CN" altLang="en-US"/>
              <a:t>。然后内部先执行一次</a:t>
            </a:r>
            <a:r>
              <a:rPr lang="en-US" altLang="zh-CN"/>
              <a:t> _mm_prefetch</a:t>
            </a:r>
            <a:r>
              <a:rPr lang="zh-CN" altLang="en-US"/>
              <a:t>，再弄一个小循环遍历</a:t>
            </a:r>
            <a:r>
              <a:rPr lang="en-US" altLang="zh-CN"/>
              <a:t> [xBase, xBase + 16) </a:t>
            </a:r>
            <a:r>
              <a:rPr lang="zh-CN" altLang="en-US"/>
              <a:t>这个区间，从而内部的循环体依然执行了</a:t>
            </a:r>
            <a:r>
              <a:rPr lang="en-US" altLang="zh-CN"/>
              <a:t> 16 </a:t>
            </a:r>
            <a:r>
              <a:rPr lang="zh-CN" altLang="en-US"/>
              <a:t>次没变，而</a:t>
            </a:r>
            <a:r>
              <a:rPr lang="en-US" altLang="zh-CN"/>
              <a:t> _mm_prefetch </a:t>
            </a:r>
            <a:r>
              <a:rPr lang="zh-CN" altLang="en-US"/>
              <a:t>就只执行了</a:t>
            </a:r>
            <a:r>
              <a:rPr lang="en-US" altLang="zh-CN"/>
              <a:t> 1 </a:t>
            </a:r>
            <a:r>
              <a:rPr lang="zh-CN" altLang="en-US"/>
              <a:t>次，实现</a:t>
            </a:r>
            <a:r>
              <a:rPr lang="en-US" altLang="zh-CN"/>
              <a:t> if (x % 16) </a:t>
            </a:r>
            <a:r>
              <a:rPr lang="zh-CN" altLang="en-US"/>
              <a:t>一样效果。</a:t>
            </a:r>
            <a:endParaRPr lang="zh-CN" altLang="en-US"/>
          </a:p>
        </p:txBody>
      </p:sp>
      <p:pic>
        <p:nvPicPr>
          <p:cNvPr id="10" name="Content Placeholder 9"/>
          <p:cNvPicPr>
            <a:picLocks noChangeAspect="1"/>
          </p:cNvPicPr>
          <p:nvPr>
            <p:ph sz="half" idx="2"/>
          </p:nvPr>
        </p:nvPicPr>
        <p:blipFill>
          <a:blip r:embed="rId1"/>
          <a:stretch>
            <a:fillRect/>
          </a:stretch>
        </p:blipFill>
        <p:spPr>
          <a:xfrm>
            <a:off x="7547610" y="554990"/>
            <a:ext cx="4644390" cy="6303010"/>
          </a:xfrm>
          <a:prstGeom prst="rect">
            <a:avLst/>
          </a:prstGeom>
        </p:spPr>
      </p:pic>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sym typeface="+mn-ea"/>
              </a:rPr>
              <a:t>X </a:t>
            </a:r>
            <a:r>
              <a:rPr lang="zh-CN" altLang="en-US">
                <a:sym typeface="+mn-ea"/>
              </a:rPr>
              <a:t>方向插桩：</a:t>
            </a:r>
            <a:r>
              <a:rPr lang="zh-CN" altLang="en-US"/>
              <a:t>测试结果</a:t>
            </a:r>
            <a:endParaRPr lang="zh-CN" altLang="en-US"/>
          </a:p>
        </p:txBody>
      </p:sp>
      <p:sp>
        <p:nvSpPr>
          <p:cNvPr id="3" name="Content Placeholder 2"/>
          <p:cNvSpPr>
            <a:spLocks noGrp="1"/>
          </p:cNvSpPr>
          <p:nvPr>
            <p:ph sz="half" idx="1"/>
          </p:nvPr>
        </p:nvSpPr>
        <p:spPr>
          <a:xfrm>
            <a:off x="647700" y="1584325"/>
            <a:ext cx="10818495" cy="4351655"/>
          </a:xfrm>
        </p:spPr>
        <p:txBody>
          <a:bodyPr/>
          <a:p>
            <a:r>
              <a:rPr lang="zh-CN" altLang="en-US"/>
              <a:t>可以看到手动预取</a:t>
            </a:r>
            <a:r>
              <a:rPr lang="en-US" altLang="zh-CN"/>
              <a:t>+</a:t>
            </a:r>
            <a:r>
              <a:rPr lang="zh-CN" altLang="en-US"/>
              <a:t>循环分块后的</a:t>
            </a:r>
            <a:r>
              <a:rPr lang="en-US" altLang="zh-CN"/>
              <a:t> </a:t>
            </a:r>
            <a:r>
              <a:rPr lang="en-US">
                <a:sym typeface="+mn-ea"/>
              </a:rPr>
              <a:t>X </a:t>
            </a:r>
            <a:r>
              <a:rPr lang="zh-CN" altLang="en-US">
                <a:sym typeface="+mn-ea"/>
              </a:rPr>
              <a:t>方向插桩变得和简单的内存拷贝一样快了，不能更快了，毕竟</a:t>
            </a:r>
            <a:r>
              <a:rPr lang="en-US" altLang="zh-CN">
                <a:sym typeface="+mn-ea"/>
              </a:rPr>
              <a:t> 16 </a:t>
            </a:r>
            <a:r>
              <a:rPr lang="zh-CN" altLang="en-US">
                <a:sym typeface="+mn-ea"/>
              </a:rPr>
              <a:t>次加法远远没有超过</a:t>
            </a:r>
            <a:r>
              <a:rPr lang="en-US" altLang="zh-CN">
                <a:sym typeface="+mn-ea"/>
              </a:rPr>
              <a:t> membound </a:t>
            </a:r>
            <a:r>
              <a:rPr lang="zh-CN" altLang="en-US">
                <a:sym typeface="+mn-ea"/>
              </a:rPr>
              <a:t>的范畴，</a:t>
            </a:r>
            <a:r>
              <a:rPr lang="en-US" altLang="zh-CN">
                <a:sym typeface="+mn-ea"/>
              </a:rPr>
              <a:t>cpubound </a:t>
            </a:r>
            <a:r>
              <a:rPr lang="zh-CN" altLang="en-US">
                <a:sym typeface="+mn-ea"/>
              </a:rPr>
              <a:t>我们已经仁至义尽地尽量消除了。</a:t>
            </a:r>
            <a:endParaRPr lang="zh-CN" altLang="en-US">
              <a:sym typeface="+mn-ea"/>
            </a:endParaRPr>
          </a:p>
          <a:p>
            <a:r>
              <a:rPr lang="zh-CN" altLang="en-US">
                <a:sym typeface="+mn-ea"/>
              </a:rPr>
              <a:t>如果单单采用</a:t>
            </a:r>
            <a:r>
              <a:rPr lang="zh-CN" altLang="en-US">
                <a:sym typeface="+mn-ea"/>
              </a:rPr>
              <a:t>手动预取，或者</a:t>
            </a:r>
            <a:r>
              <a:rPr lang="zh-CN" altLang="en-US">
                <a:sym typeface="+mn-ea"/>
              </a:rPr>
              <a:t>单单采用</a:t>
            </a:r>
            <a:r>
              <a:rPr lang="zh-CN" altLang="en-US">
                <a:sym typeface="+mn-ea"/>
              </a:rPr>
              <a:t>循环分块，那反而还会变慢。这就是性能调优中的一大难点：某个改动可能对性能没有效果，甚至反而产生负面效果。然而有经验的优化人员会知道，这不一定意味着这项改动是错的：有可能要配合多个改动一起上，才能有正面效果。</a:t>
            </a:r>
            <a:endParaRPr lang="zh-CN" altLang="en-US">
              <a:sym typeface="+mn-ea"/>
            </a:endParaRPr>
          </a:p>
          <a:p>
            <a:r>
              <a:rPr lang="zh-CN" altLang="en-US">
                <a:sym typeface="+mn-ea"/>
              </a:rPr>
              <a:t>性能优化我们需要尝试所有的排列组合，而不能使用控制变量法，否则无法发现这种组合拳。</a:t>
            </a:r>
            <a:endParaRPr lang="zh-CN" altLang="en-US">
              <a:sym typeface="+mn-ea"/>
            </a:endParaRPr>
          </a:p>
        </p:txBody>
      </p:sp>
      <p:pic>
        <p:nvPicPr>
          <p:cNvPr id="7" name="Content Placeholder 6"/>
          <p:cNvPicPr>
            <a:picLocks noChangeAspect="1"/>
          </p:cNvPicPr>
          <p:nvPr>
            <p:ph sz="half" idx="2"/>
          </p:nvPr>
        </p:nvPicPr>
        <p:blipFill>
          <a:blip r:embed="rId1"/>
          <a:stretch>
            <a:fillRect/>
          </a:stretch>
        </p:blipFill>
        <p:spPr>
          <a:xfrm>
            <a:off x="1953260" y="4745990"/>
            <a:ext cx="8636000" cy="1920875"/>
          </a:xfrm>
          <a:prstGeom prst="rect">
            <a:avLst/>
          </a:prstGeom>
        </p:spPr>
      </p:pic>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用</a:t>
            </a:r>
            <a:r>
              <a:rPr lang="en-US" altLang="zh-CN"/>
              <a:t> stream </a:t>
            </a:r>
            <a:r>
              <a:rPr lang="zh-CN" altLang="en-US"/>
              <a:t>直写，</a:t>
            </a:r>
            <a:r>
              <a:rPr lang="zh-CN" altLang="en-US">
                <a:sym typeface="+mn-ea"/>
              </a:rPr>
              <a:t>进一步</a:t>
            </a:r>
            <a:r>
              <a:rPr lang="zh-CN" altLang="en-US"/>
              <a:t>优化写入带宽</a:t>
            </a:r>
            <a:endParaRPr lang="zh-CN" altLang="en-US"/>
          </a:p>
        </p:txBody>
      </p:sp>
      <p:pic>
        <p:nvPicPr>
          <p:cNvPr id="6" name="Content Placeholder 5"/>
          <p:cNvPicPr>
            <a:picLocks noChangeAspect="1"/>
          </p:cNvPicPr>
          <p:nvPr>
            <p:ph sz="half" idx="1"/>
          </p:nvPr>
        </p:nvPicPr>
        <p:blipFill>
          <a:blip r:embed="rId1"/>
          <a:stretch>
            <a:fillRect/>
          </a:stretch>
        </p:blipFill>
        <p:spPr>
          <a:xfrm>
            <a:off x="647700" y="2089785"/>
            <a:ext cx="5181600" cy="2202815"/>
          </a:xfrm>
          <a:prstGeom prst="rect">
            <a:avLst/>
          </a:prstGeom>
        </p:spPr>
      </p:pic>
      <p:pic>
        <p:nvPicPr>
          <p:cNvPr id="8" name="Picture 7"/>
          <p:cNvPicPr>
            <a:picLocks noChangeAspect="1"/>
          </p:cNvPicPr>
          <p:nvPr/>
        </p:nvPicPr>
        <p:blipFill>
          <a:blip r:embed="rId2"/>
          <a:stretch>
            <a:fillRect/>
          </a:stretch>
        </p:blipFill>
        <p:spPr>
          <a:xfrm>
            <a:off x="647700" y="4438015"/>
            <a:ext cx="5181600" cy="1353820"/>
          </a:xfrm>
          <a:prstGeom prst="rect">
            <a:avLst/>
          </a:prstGeom>
        </p:spPr>
      </p:pic>
      <p:pic>
        <p:nvPicPr>
          <p:cNvPr id="10" name="Content Placeholder 9"/>
          <p:cNvPicPr>
            <a:picLocks noChangeAspect="1"/>
          </p:cNvPicPr>
          <p:nvPr>
            <p:ph sz="half" idx="2"/>
          </p:nvPr>
        </p:nvPicPr>
        <p:blipFill>
          <a:blip r:embed="rId3"/>
          <a:stretch>
            <a:fillRect/>
          </a:stretch>
        </p:blipFill>
        <p:spPr>
          <a:xfrm>
            <a:off x="5944870" y="2158365"/>
            <a:ext cx="6247130" cy="3633470"/>
          </a:xfrm>
          <a:prstGeom prst="rect">
            <a:avLst/>
          </a:prstGeom>
        </p:spPr>
      </p:pic>
      <p:sp>
        <p:nvSpPr>
          <p:cNvPr id="11" name="Text Box 10"/>
          <p:cNvSpPr txBox="1"/>
          <p:nvPr/>
        </p:nvSpPr>
        <p:spPr>
          <a:xfrm>
            <a:off x="2814955" y="1124585"/>
            <a:ext cx="8035925" cy="922020"/>
          </a:xfrm>
          <a:prstGeom prst="rect">
            <a:avLst/>
          </a:prstGeom>
          <a:noFill/>
        </p:spPr>
        <p:txBody>
          <a:bodyPr wrap="square" rtlCol="0">
            <a:spAutoFit/>
          </a:bodyPr>
          <a:p>
            <a:r>
              <a:rPr lang="zh-CN" altLang="en-US"/>
              <a:t>可以看到应用了分块</a:t>
            </a:r>
            <a:r>
              <a:rPr lang="en-US" altLang="zh-CN"/>
              <a:t>+</a:t>
            </a:r>
            <a:r>
              <a:rPr lang="zh-CN" altLang="en-US"/>
              <a:t>预取</a:t>
            </a:r>
            <a:r>
              <a:rPr lang="en-US" altLang="zh-CN"/>
              <a:t>+</a:t>
            </a:r>
            <a:r>
              <a:rPr lang="zh-CN" altLang="en-US"/>
              <a:t>直写的</a:t>
            </a:r>
            <a:r>
              <a:rPr lang="en-US" altLang="zh-CN"/>
              <a:t> x_blur</a:t>
            </a:r>
            <a:r>
              <a:rPr lang="zh-CN" altLang="en-US"/>
              <a:t>，和</a:t>
            </a:r>
            <a:r>
              <a:rPr lang="zh-CN" altLang="en-US">
                <a:sym typeface="+mn-ea"/>
              </a:rPr>
              <a:t>直写</a:t>
            </a:r>
            <a:r>
              <a:rPr lang="zh-CN" altLang="en-US"/>
              <a:t>的拷贝一样快了。虽然这里</a:t>
            </a:r>
            <a:r>
              <a:rPr lang="en-US" altLang="zh-CN"/>
              <a:t> </a:t>
            </a:r>
            <a:r>
              <a:rPr lang="en-US" altLang="zh-CN">
                <a:sym typeface="+mn-ea"/>
              </a:rPr>
              <a:t>  loadu </a:t>
            </a:r>
            <a:r>
              <a:rPr lang="zh-CN" altLang="en-US"/>
              <a:t>重复加载了同样的地址可能还有可优化之处</a:t>
            </a:r>
            <a:r>
              <a:rPr lang="zh-CN" altLang="en-US">
                <a:sym typeface="+mn-ea"/>
              </a:rPr>
              <a:t>，但既然</a:t>
            </a:r>
            <a:r>
              <a:rPr lang="zh-CN">
                <a:sym typeface="+mn-ea"/>
              </a:rPr>
              <a:t>唯一的瓶颈已经变成了内存带宽</a:t>
            </a:r>
            <a:r>
              <a:rPr lang="zh-CN" altLang="en-US"/>
              <a:t>，那我们的缓存优化任务应该是完成了。</a:t>
            </a: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zh-CN"/>
              <a:t>浮点加法的计算量</a:t>
            </a:r>
            <a:endParaRPr lang="zh-CN"/>
          </a:p>
        </p:txBody>
      </p:sp>
      <p:sp>
        <p:nvSpPr>
          <p:cNvPr id="7" name="Content Placeholder 6"/>
          <p:cNvSpPr/>
          <p:nvPr>
            <p:ph sz="half" idx="1"/>
          </p:nvPr>
        </p:nvSpPr>
        <p:spPr>
          <a:xfrm>
            <a:off x="647700" y="1825625"/>
            <a:ext cx="7630160" cy="4351655"/>
          </a:xfrm>
        </p:spPr>
        <p:txBody>
          <a:bodyPr/>
          <a:p>
            <a:r>
              <a:rPr lang="zh-CN"/>
              <a:t>冷知识：并行地给浮点数组每个元素做一次加法</a:t>
            </a:r>
            <a:r>
              <a:rPr lang="zh-CN" altLang="en-US"/>
              <a:t>反而更慢。</a:t>
            </a:r>
            <a:endParaRPr lang="zh-CN" altLang="en-US"/>
          </a:p>
          <a:p>
            <a:r>
              <a:rPr lang="zh-CN" altLang="en-US"/>
              <a:t>因为一次</a:t>
            </a:r>
            <a:r>
              <a:rPr lang="zh-CN" b="1">
                <a:sym typeface="+mn-ea"/>
              </a:rPr>
              <a:t>浮点</a:t>
            </a:r>
            <a:r>
              <a:rPr lang="zh-CN" altLang="en-US" b="1"/>
              <a:t>加法的计算量</a:t>
            </a:r>
            <a:r>
              <a:rPr lang="zh-CN" altLang="en-US"/>
              <a:t>和</a:t>
            </a:r>
            <a:r>
              <a:rPr lang="zh-CN" altLang="en-US" b="1"/>
              <a:t>访存的超高延迟</a:t>
            </a:r>
            <a:r>
              <a:rPr lang="zh-CN" altLang="en-US"/>
              <a:t>相比实在太少了。</a:t>
            </a:r>
            <a:endParaRPr lang="zh-CN" altLang="en-US"/>
          </a:p>
          <a:p>
            <a:r>
              <a:rPr lang="zh-CN" altLang="en-US"/>
              <a:t>计算太简单，数据量又大，并行只带来了多线程调度的额外开销。</a:t>
            </a:r>
            <a:endParaRPr lang="zh-CN" altLang="en-US"/>
          </a:p>
          <a:p>
            <a:r>
              <a:rPr lang="zh-CN" altLang="en-US">
                <a:sym typeface="+mn-ea"/>
              </a:rPr>
              <a:t>小彭老师经验公式：</a:t>
            </a:r>
            <a:r>
              <a:rPr lang="en-US" altLang="zh-CN">
                <a:sym typeface="+mn-ea"/>
              </a:rPr>
              <a:t>1</a:t>
            </a:r>
            <a:r>
              <a:rPr lang="zh-CN" altLang="en-US">
                <a:sym typeface="+mn-ea"/>
              </a:rPr>
              <a:t>次浮点读写</a:t>
            </a:r>
            <a:r>
              <a:rPr lang="en-US" altLang="zh-CN">
                <a:sym typeface="+mn-ea"/>
              </a:rPr>
              <a:t> ≈ 8</a:t>
            </a:r>
            <a:r>
              <a:rPr lang="zh-CN" altLang="en-US"/>
              <a:t>次浮点加法</a:t>
            </a:r>
            <a:endParaRPr lang="zh-CN" altLang="en-US"/>
          </a:p>
          <a:p>
            <a:r>
              <a:rPr lang="zh-CN" altLang="en-US">
                <a:sym typeface="+mn-ea"/>
              </a:rPr>
              <a:t>如果矢量化成功（</a:t>
            </a:r>
            <a:r>
              <a:rPr lang="en-US" altLang="zh-CN">
                <a:sym typeface="+mn-ea"/>
              </a:rPr>
              <a:t>SSE</a:t>
            </a:r>
            <a:r>
              <a:rPr lang="zh-CN" altLang="en-US">
                <a:sym typeface="+mn-ea"/>
              </a:rPr>
              <a:t>）：</a:t>
            </a:r>
            <a:r>
              <a:rPr lang="en-US" altLang="zh-CN">
                <a:sym typeface="+mn-ea"/>
              </a:rPr>
              <a:t>1</a:t>
            </a:r>
            <a:r>
              <a:rPr lang="zh-CN" altLang="en-US">
                <a:sym typeface="+mn-ea"/>
              </a:rPr>
              <a:t>次浮点读写</a:t>
            </a:r>
            <a:r>
              <a:rPr lang="en-US" altLang="zh-CN">
                <a:sym typeface="+mn-ea"/>
              </a:rPr>
              <a:t> ≈ 32</a:t>
            </a:r>
            <a:r>
              <a:rPr lang="zh-CN" altLang="en-US">
                <a:sym typeface="+mn-ea"/>
              </a:rPr>
              <a:t>次浮点加法</a:t>
            </a:r>
            <a:endParaRPr lang="zh-CN" altLang="en-US"/>
          </a:p>
          <a:p>
            <a:r>
              <a:rPr lang="zh-CN" altLang="en-US">
                <a:sym typeface="+mn-ea"/>
              </a:rPr>
              <a:t>如果</a:t>
            </a:r>
            <a:r>
              <a:rPr lang="en-US" altLang="zh-CN">
                <a:sym typeface="+mn-ea"/>
              </a:rPr>
              <a:t>CPU</a:t>
            </a:r>
            <a:r>
              <a:rPr lang="zh-CN" altLang="en-US">
                <a:sym typeface="+mn-ea"/>
              </a:rPr>
              <a:t>有</a:t>
            </a:r>
            <a:r>
              <a:rPr lang="en-US" altLang="zh-CN">
                <a:sym typeface="+mn-ea"/>
              </a:rPr>
              <a:t>4</a:t>
            </a:r>
            <a:r>
              <a:rPr lang="zh-CN" altLang="en-US">
                <a:sym typeface="+mn-ea"/>
              </a:rPr>
              <a:t>核且</a:t>
            </a:r>
            <a:r>
              <a:rPr lang="zh-CN" altLang="en-US">
                <a:sym typeface="+mn-ea"/>
              </a:rPr>
              <a:t>矢量化</a:t>
            </a:r>
            <a:r>
              <a:rPr lang="zh-CN" altLang="en-US">
                <a:sym typeface="+mn-ea"/>
              </a:rPr>
              <a:t>成功：</a:t>
            </a:r>
            <a:r>
              <a:rPr lang="en-US" altLang="zh-CN">
                <a:sym typeface="+mn-ea"/>
              </a:rPr>
              <a:t>1</a:t>
            </a:r>
            <a:r>
              <a:rPr lang="zh-CN" altLang="en-US">
                <a:sym typeface="+mn-ea"/>
              </a:rPr>
              <a:t>次浮点读写</a:t>
            </a:r>
            <a:r>
              <a:rPr lang="en-US" altLang="zh-CN">
                <a:sym typeface="+mn-ea"/>
              </a:rPr>
              <a:t> ≈ 128</a:t>
            </a:r>
            <a:r>
              <a:rPr lang="zh-CN" altLang="en-US">
                <a:sym typeface="+mn-ea"/>
              </a:rPr>
              <a:t>次浮点加法</a:t>
            </a:r>
            <a:endParaRPr lang="zh-CN" altLang="en-US">
              <a:sym typeface="+mn-ea"/>
            </a:endParaRPr>
          </a:p>
          <a:p>
            <a:endParaRPr lang="zh-CN" altLang="en-US">
              <a:sym typeface="+mn-ea"/>
            </a:endParaRPr>
          </a:p>
        </p:txBody>
      </p:sp>
      <p:pic>
        <p:nvPicPr>
          <p:cNvPr id="6" name="Content Placeholder 5"/>
          <p:cNvPicPr>
            <a:picLocks noChangeAspect="1"/>
          </p:cNvPicPr>
          <p:nvPr>
            <p:ph sz="half" idx="2"/>
          </p:nvPr>
        </p:nvPicPr>
        <p:blipFill>
          <a:blip r:embed="rId1"/>
          <a:stretch>
            <a:fillRect/>
          </a:stretch>
        </p:blipFill>
        <p:spPr>
          <a:xfrm>
            <a:off x="8277860" y="1374140"/>
            <a:ext cx="3517265" cy="4351655"/>
          </a:xfrm>
          <a:prstGeom prst="rect">
            <a:avLst/>
          </a:prstGeom>
        </p:spPr>
      </p:pic>
      <p:pic>
        <p:nvPicPr>
          <p:cNvPr id="8" name="Picture 7"/>
          <p:cNvPicPr>
            <a:picLocks noChangeAspect="1"/>
          </p:cNvPicPr>
          <p:nvPr/>
        </p:nvPicPr>
        <p:blipFill>
          <a:blip r:embed="rId2"/>
          <a:stretch>
            <a:fillRect/>
          </a:stretch>
        </p:blipFill>
        <p:spPr>
          <a:xfrm>
            <a:off x="1138555" y="5380355"/>
            <a:ext cx="6162675" cy="1219200"/>
          </a:xfrm>
          <a:prstGeom prst="rect">
            <a:avLst/>
          </a:prstGeom>
        </p:spPr>
      </p:pic>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Title 5"/>
          <p:cNvSpPr>
            <a:spLocks noGrp="1"/>
          </p:cNvSpPr>
          <p:nvPr>
            <p:ph type="title"/>
          </p:nvPr>
        </p:nvSpPr>
        <p:spPr/>
        <p:txBody>
          <a:bodyPr/>
          <a:p>
            <a:r>
              <a:rPr lang="en-US"/>
              <a:t>Y </a:t>
            </a:r>
            <a:r>
              <a:rPr lang="zh-CN" altLang="en-US"/>
              <a:t>方向的</a:t>
            </a:r>
            <a:r>
              <a:rPr lang="zh-CN">
                <a:sym typeface="+mn-ea"/>
              </a:rPr>
              <a:t>插桩</a:t>
            </a:r>
            <a:r>
              <a:rPr lang="zh-CN" altLang="en-US"/>
              <a:t>比</a:t>
            </a:r>
            <a:r>
              <a:rPr lang="en-US" altLang="zh-CN"/>
              <a:t> X </a:t>
            </a:r>
            <a:r>
              <a:rPr lang="zh-CN" altLang="en-US"/>
              <a:t>方向慢好多</a:t>
            </a:r>
            <a:endParaRPr lang="zh-CN" altLang="en-US"/>
          </a:p>
        </p:txBody>
      </p:sp>
      <p:sp>
        <p:nvSpPr>
          <p:cNvPr id="8" name="Content Placeholder 7"/>
          <p:cNvSpPr/>
          <p:nvPr>
            <p:ph sz="half" idx="1"/>
          </p:nvPr>
        </p:nvSpPr>
        <p:spPr>
          <a:xfrm>
            <a:off x="647700" y="1825625"/>
            <a:ext cx="7840980" cy="4351655"/>
          </a:xfrm>
        </p:spPr>
        <p:txBody>
          <a:bodyPr/>
          <a:p>
            <a:r>
              <a:rPr lang="zh-CN" altLang="en-US"/>
              <a:t>为什么会这样？</a:t>
            </a:r>
            <a:endParaRPr lang="zh-CN" altLang="en-US"/>
          </a:p>
          <a:p>
            <a:r>
              <a:rPr lang="zh-CN" altLang="en-US"/>
              <a:t>因为</a:t>
            </a:r>
            <a:r>
              <a:rPr lang="en-US" altLang="zh-CN"/>
              <a:t> X </a:t>
            </a:r>
            <a:r>
              <a:rPr lang="zh-CN" altLang="en-US"/>
              <a:t>方向的插桩所读取的数据，在内存中是连续的。</a:t>
            </a:r>
            <a:endParaRPr lang="zh-CN" altLang="en-US"/>
          </a:p>
          <a:p>
            <a:r>
              <a:rPr lang="zh-CN" altLang="en-US"/>
              <a:t>而</a:t>
            </a:r>
            <a:r>
              <a:rPr lang="en-US" altLang="zh-CN"/>
              <a:t> Y </a:t>
            </a:r>
            <a:r>
              <a:rPr lang="zh-CN" altLang="en-US"/>
              <a:t>方向的</a:t>
            </a:r>
            <a:r>
              <a:rPr lang="zh-CN" altLang="en-US">
                <a:sym typeface="+mn-ea"/>
              </a:rPr>
              <a:t>插桩所读取的数据，在内存看来表现为跳跃</a:t>
            </a:r>
            <a:r>
              <a:rPr lang="en-US" altLang="zh-CN">
                <a:sym typeface="+mn-ea"/>
              </a:rPr>
              <a:t> nx </a:t>
            </a:r>
            <a:r>
              <a:rPr lang="zh-CN" altLang="en-US">
                <a:sym typeface="+mn-ea"/>
              </a:rPr>
              <a:t>大小来访问，是不连续的。</a:t>
            </a:r>
            <a:endParaRPr lang="zh-CN" altLang="en-US">
              <a:sym typeface="+mn-ea"/>
            </a:endParaRPr>
          </a:p>
        </p:txBody>
      </p:sp>
      <p:pic>
        <p:nvPicPr>
          <p:cNvPr id="9" name="Content Placeholder 4"/>
          <p:cNvPicPr>
            <a:picLocks noChangeAspect="1"/>
          </p:cNvPicPr>
          <p:nvPr>
            <p:ph sz="half" idx="2"/>
          </p:nvPr>
        </p:nvPicPr>
        <p:blipFill>
          <a:blip r:embed="rId1"/>
          <a:stretch>
            <a:fillRect/>
          </a:stretch>
        </p:blipFill>
        <p:spPr>
          <a:xfrm>
            <a:off x="8999855" y="-17145"/>
            <a:ext cx="3192145" cy="6875145"/>
          </a:xfrm>
          <a:prstGeom prst="rect">
            <a:avLst/>
          </a:prstGeom>
        </p:spPr>
      </p:pic>
      <p:pic>
        <p:nvPicPr>
          <p:cNvPr id="2" name="Picture 1"/>
          <p:cNvPicPr>
            <a:picLocks noChangeAspect="1"/>
          </p:cNvPicPr>
          <p:nvPr/>
        </p:nvPicPr>
        <p:blipFill>
          <a:blip r:embed="rId2"/>
          <a:stretch>
            <a:fillRect/>
          </a:stretch>
        </p:blipFill>
        <p:spPr>
          <a:xfrm>
            <a:off x="1366520" y="4871720"/>
            <a:ext cx="6443345" cy="1594485"/>
          </a:xfrm>
          <a:prstGeom prst="rect">
            <a:avLst/>
          </a:prstGeom>
        </p:spPr>
      </p:pic>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en-US"/>
              <a:t>X </a:t>
            </a:r>
            <a:r>
              <a:rPr lang="zh-CN" altLang="en-US"/>
              <a:t>方向插桩：除了第一次读取的部分，全部都能命中</a:t>
            </a:r>
            <a:endParaRPr lang="en-US" altLang="zh-CN"/>
          </a:p>
        </p:txBody>
      </p:sp>
      <p:pic>
        <p:nvPicPr>
          <p:cNvPr id="3" name="Content Placeholder 2"/>
          <p:cNvPicPr>
            <a:picLocks noChangeAspect="1"/>
          </p:cNvPicPr>
          <p:nvPr>
            <p:ph idx="1"/>
          </p:nvPr>
        </p:nvPicPr>
        <p:blipFill>
          <a:blip r:embed="rId1"/>
          <a:stretch>
            <a:fillRect/>
          </a:stretch>
        </p:blipFill>
        <p:spPr>
          <a:xfrm>
            <a:off x="2772410" y="1825625"/>
            <a:ext cx="6264910" cy="4351655"/>
          </a:xfrm>
          <a:prstGeom prst="rect">
            <a:avLst/>
          </a:prstGeom>
        </p:spPr>
      </p:pic>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en-US"/>
              <a:t>Y </a:t>
            </a:r>
            <a:r>
              <a:rPr lang="zh-CN" altLang="en-US"/>
              <a:t>方向插桩：只要缓存容量小于</a:t>
            </a:r>
            <a:r>
              <a:rPr lang="en-US" altLang="zh-CN"/>
              <a:t> nx*3</a:t>
            </a:r>
            <a:r>
              <a:rPr lang="zh-CN" altLang="en-US"/>
              <a:t>，就永远无法命中</a:t>
            </a:r>
            <a:endParaRPr lang="zh-CN" altLang="en-US"/>
          </a:p>
        </p:txBody>
      </p:sp>
      <p:pic>
        <p:nvPicPr>
          <p:cNvPr id="7" name="Content Placeholder 6"/>
          <p:cNvPicPr>
            <a:picLocks noChangeAspect="1"/>
          </p:cNvPicPr>
          <p:nvPr>
            <p:ph idx="1"/>
          </p:nvPr>
        </p:nvPicPr>
        <p:blipFill>
          <a:blip r:embed="rId1"/>
          <a:stretch>
            <a:fillRect/>
          </a:stretch>
        </p:blipFill>
        <p:spPr>
          <a:xfrm>
            <a:off x="2757170" y="1825625"/>
            <a:ext cx="6295390" cy="4351655"/>
          </a:xfrm>
          <a:prstGeom prst="rect">
            <a:avLst/>
          </a:prstGeom>
        </p:spPr>
      </p:pic>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循环分块，降低命中所需的缓存容量</a:t>
            </a:r>
            <a:endParaRPr lang="zh-CN" altLang="en-US"/>
          </a:p>
        </p:txBody>
      </p:sp>
      <p:sp>
        <p:nvSpPr>
          <p:cNvPr id="4" name="Content Placeholder 3"/>
          <p:cNvSpPr>
            <a:spLocks noGrp="1"/>
          </p:cNvSpPr>
          <p:nvPr>
            <p:ph sz="half" idx="1"/>
          </p:nvPr>
        </p:nvSpPr>
        <p:spPr>
          <a:xfrm>
            <a:off x="647700" y="1423670"/>
            <a:ext cx="5583555" cy="4351655"/>
          </a:xfrm>
        </p:spPr>
        <p:txBody>
          <a:bodyPr/>
          <a:p>
            <a:r>
              <a:rPr lang="zh-CN" altLang="en-US"/>
              <a:t>刚才说由于</a:t>
            </a:r>
            <a:r>
              <a:rPr lang="en-US" altLang="zh-CN"/>
              <a:t> Y </a:t>
            </a:r>
            <a:r>
              <a:rPr lang="zh-CN" altLang="en-US"/>
              <a:t>方向插桩的内存读取模式，有</a:t>
            </a:r>
            <a:r>
              <a:rPr lang="en-US" altLang="zh-CN"/>
              <a:t> nblur </a:t>
            </a:r>
            <a:r>
              <a:rPr lang="zh-CN" altLang="en-US"/>
              <a:t>次跳跃，每次跳跃的距离是</a:t>
            </a:r>
            <a:r>
              <a:rPr lang="en-US" altLang="zh-CN"/>
              <a:t> nx</a:t>
            </a:r>
            <a:r>
              <a:rPr lang="zh-CN" altLang="en-US"/>
              <a:t>，从而缓存容量需要有</a:t>
            </a:r>
            <a:r>
              <a:rPr lang="en-US" altLang="zh-CN"/>
              <a:t> nx*nblur </a:t>
            </a:r>
            <a:r>
              <a:rPr lang="zh-CN" altLang="en-US"/>
              <a:t>那么大，才能利用全部的缓存，</a:t>
            </a:r>
            <a:r>
              <a:rPr lang="zh-CN"/>
              <a:t>而小彭老师的一级缓存只有</a:t>
            </a:r>
            <a:r>
              <a:rPr lang="en-US" altLang="zh-CN"/>
              <a:t> 32KB </a:t>
            </a:r>
            <a:r>
              <a:rPr lang="zh-CN" altLang="en-US"/>
              <a:t>大。</a:t>
            </a:r>
            <a:endParaRPr lang="zh-CN" altLang="en-US"/>
          </a:p>
          <a:p>
            <a:r>
              <a:rPr lang="zh-CN" altLang="en-US"/>
              <a:t>因此可以用循环分块（</a:t>
            </a:r>
            <a:r>
              <a:rPr lang="en-US" altLang="zh-CN"/>
              <a:t>loop tiling</a:t>
            </a:r>
            <a:r>
              <a:rPr lang="zh-CN" altLang="en-US"/>
              <a:t>），将外部两层循环变为</a:t>
            </a:r>
            <a:r>
              <a:rPr lang="en-US" altLang="zh-CN"/>
              <a:t> blockSize </a:t>
            </a:r>
            <a:r>
              <a:rPr lang="zh-CN" altLang="en-US"/>
              <a:t>为跨步的，而内部则在区间</a:t>
            </a:r>
            <a:r>
              <a:rPr lang="en-US" altLang="zh-CN"/>
              <a:t> [xBase, xBase + blockSize) </a:t>
            </a:r>
            <a:r>
              <a:rPr lang="zh-CN" altLang="en-US"/>
              <a:t>上循环</a:t>
            </a:r>
            <a:r>
              <a:rPr lang="zh-CN" altLang="en-US"/>
              <a:t>。</a:t>
            </a:r>
            <a:endParaRPr lang="zh-CN" altLang="en-US"/>
          </a:p>
        </p:txBody>
      </p:sp>
      <p:pic>
        <p:nvPicPr>
          <p:cNvPr id="8" name="Content Placeholder 7"/>
          <p:cNvPicPr>
            <a:picLocks noChangeAspect="1"/>
          </p:cNvPicPr>
          <p:nvPr>
            <p:ph sz="half" idx="2"/>
          </p:nvPr>
        </p:nvPicPr>
        <p:blipFill>
          <a:blip r:embed="rId1"/>
          <a:stretch>
            <a:fillRect/>
          </a:stretch>
        </p:blipFill>
        <p:spPr>
          <a:xfrm>
            <a:off x="6628130" y="3810"/>
            <a:ext cx="5563870" cy="6854190"/>
          </a:xfrm>
          <a:prstGeom prst="rect">
            <a:avLst/>
          </a:prstGeom>
        </p:spPr>
      </p:pic>
      <p:pic>
        <p:nvPicPr>
          <p:cNvPr id="9" name="Picture 8"/>
          <p:cNvPicPr>
            <a:picLocks noChangeAspect="1"/>
          </p:cNvPicPr>
          <p:nvPr/>
        </p:nvPicPr>
        <p:blipFill>
          <a:blip r:embed="rId2"/>
          <a:stretch>
            <a:fillRect/>
          </a:stretch>
        </p:blipFill>
        <p:spPr>
          <a:xfrm>
            <a:off x="396240" y="5228590"/>
            <a:ext cx="6086475" cy="1143000"/>
          </a:xfrm>
          <a:prstGeom prst="rect">
            <a:avLst/>
          </a:prstGeom>
        </p:spPr>
      </p:pic>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循环分块：用图片来直观感受</a:t>
            </a:r>
            <a:endParaRPr lang="zh-CN" altLang="en-US"/>
          </a:p>
        </p:txBody>
      </p:sp>
      <p:pic>
        <p:nvPicPr>
          <p:cNvPr id="5" name="Content Placeholder 4"/>
          <p:cNvPicPr>
            <a:picLocks noChangeAspect="1"/>
          </p:cNvPicPr>
          <p:nvPr>
            <p:ph sz="half" idx="2"/>
          </p:nvPr>
        </p:nvPicPr>
        <p:blipFill>
          <a:blip r:embed="rId1"/>
          <a:stretch>
            <a:fillRect/>
          </a:stretch>
        </p:blipFill>
        <p:spPr>
          <a:xfrm>
            <a:off x="6064250" y="1825625"/>
            <a:ext cx="5015865" cy="4351655"/>
          </a:xfrm>
          <a:prstGeom prst="rect">
            <a:avLst/>
          </a:prstGeom>
        </p:spPr>
      </p:pic>
      <p:pic>
        <p:nvPicPr>
          <p:cNvPr id="6" name="Content Placeholder 5"/>
          <p:cNvPicPr>
            <a:picLocks noChangeAspect="1"/>
          </p:cNvPicPr>
          <p:nvPr>
            <p:ph sz="half" idx="1"/>
          </p:nvPr>
        </p:nvPicPr>
        <p:blipFill>
          <a:blip r:embed="rId2"/>
          <a:stretch>
            <a:fillRect/>
          </a:stretch>
        </p:blipFill>
        <p:spPr>
          <a:xfrm>
            <a:off x="818515" y="1825625"/>
            <a:ext cx="4838700" cy="4351655"/>
          </a:xfrm>
          <a:prstGeom prst="rect">
            <a:avLst/>
          </a:prstGeom>
        </p:spPr>
      </p:pic>
      <p:sp>
        <p:nvSpPr>
          <p:cNvPr id="7" name="Text Box 6"/>
          <p:cNvSpPr txBox="1"/>
          <p:nvPr/>
        </p:nvSpPr>
        <p:spPr>
          <a:xfrm>
            <a:off x="2574925" y="1510665"/>
            <a:ext cx="1325880" cy="368300"/>
          </a:xfrm>
          <a:prstGeom prst="rect">
            <a:avLst/>
          </a:prstGeom>
          <a:noFill/>
        </p:spPr>
        <p:txBody>
          <a:bodyPr wrap="square" rtlCol="0">
            <a:spAutoFit/>
          </a:bodyPr>
          <a:p>
            <a:r>
              <a:rPr lang="en-US" altLang="zh-CN"/>
              <a:t>BM_y_blur</a:t>
            </a:r>
            <a:endParaRPr lang="en-US" altLang="zh-CN"/>
          </a:p>
        </p:txBody>
      </p:sp>
      <p:sp>
        <p:nvSpPr>
          <p:cNvPr id="10" name="Text Box 9"/>
          <p:cNvSpPr txBox="1"/>
          <p:nvPr/>
        </p:nvSpPr>
        <p:spPr>
          <a:xfrm>
            <a:off x="7656195" y="1457325"/>
            <a:ext cx="1831340" cy="368300"/>
          </a:xfrm>
          <a:prstGeom prst="rect">
            <a:avLst/>
          </a:prstGeom>
          <a:noFill/>
        </p:spPr>
        <p:txBody>
          <a:bodyPr wrap="square" rtlCol="0">
            <a:spAutoFit/>
          </a:bodyPr>
          <a:p>
            <a:r>
              <a:rPr lang="en-US" altLang="zh-CN"/>
              <a:t>BM_y_blur_tiled</a:t>
            </a:r>
            <a:endParaRPr lang="en-US" altLang="zh-CN"/>
          </a:p>
        </p:txBody>
      </p:sp>
      <p:sp>
        <p:nvSpPr>
          <p:cNvPr id="12" name="Text Box 11"/>
          <p:cNvSpPr txBox="1"/>
          <p:nvPr/>
        </p:nvSpPr>
        <p:spPr>
          <a:xfrm>
            <a:off x="5008880" y="539750"/>
            <a:ext cx="6998970" cy="645160"/>
          </a:xfrm>
          <a:prstGeom prst="rect">
            <a:avLst/>
          </a:prstGeom>
          <a:noFill/>
        </p:spPr>
        <p:txBody>
          <a:bodyPr wrap="square" rtlCol="0">
            <a:spAutoFit/>
          </a:bodyPr>
          <a:p>
            <a:r>
              <a:rPr lang="zh-CN" altLang="en-US"/>
              <a:t>这种分块的循环，可以称之为</a:t>
            </a:r>
            <a:r>
              <a:rPr lang="en-US" altLang="zh-CN"/>
              <a:t> YXyx </a:t>
            </a:r>
            <a:r>
              <a:rPr lang="zh-CN" altLang="en-US"/>
              <a:t>序，前两个大写</a:t>
            </a:r>
            <a:r>
              <a:rPr lang="en-US" altLang="zh-CN"/>
              <a:t> YX </a:t>
            </a:r>
            <a:r>
              <a:rPr lang="zh-CN" altLang="en-US"/>
              <a:t>表示外层大循环，后两个小写</a:t>
            </a:r>
            <a:r>
              <a:rPr lang="en-US" altLang="zh-CN"/>
              <a:t> yx </a:t>
            </a:r>
            <a:r>
              <a:rPr lang="zh-CN" altLang="en-US"/>
              <a:t>表示区间大小为</a:t>
            </a:r>
            <a:r>
              <a:rPr lang="en-US" altLang="zh-CN"/>
              <a:t> blockSize </a:t>
            </a:r>
            <a:r>
              <a:rPr lang="zh-CN" altLang="en-US"/>
              <a:t>的内层小循环。</a:t>
            </a:r>
            <a:endParaRPr lang="zh-CN" altLang="en-US"/>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循环分块：用图片来直观感受</a:t>
            </a:r>
            <a:endParaRPr lang="zh-CN" altLang="en-US"/>
          </a:p>
        </p:txBody>
      </p:sp>
      <p:sp>
        <p:nvSpPr>
          <p:cNvPr id="7" name="Text Box 6"/>
          <p:cNvSpPr txBox="1"/>
          <p:nvPr/>
        </p:nvSpPr>
        <p:spPr>
          <a:xfrm>
            <a:off x="2575560" y="1510665"/>
            <a:ext cx="1325880" cy="368300"/>
          </a:xfrm>
          <a:prstGeom prst="rect">
            <a:avLst/>
          </a:prstGeom>
          <a:noFill/>
        </p:spPr>
        <p:txBody>
          <a:bodyPr wrap="square" rtlCol="0">
            <a:spAutoFit/>
          </a:bodyPr>
          <a:p>
            <a:r>
              <a:rPr lang="en-US" altLang="zh-CN"/>
              <a:t>BM_y_blur</a:t>
            </a:r>
            <a:endParaRPr lang="en-US" altLang="zh-CN"/>
          </a:p>
        </p:txBody>
      </p:sp>
      <p:sp>
        <p:nvSpPr>
          <p:cNvPr id="10" name="Text Box 9"/>
          <p:cNvSpPr txBox="1"/>
          <p:nvPr/>
        </p:nvSpPr>
        <p:spPr>
          <a:xfrm>
            <a:off x="7656195" y="1457325"/>
            <a:ext cx="1831340" cy="368300"/>
          </a:xfrm>
          <a:prstGeom prst="rect">
            <a:avLst/>
          </a:prstGeom>
          <a:noFill/>
        </p:spPr>
        <p:txBody>
          <a:bodyPr wrap="square" rtlCol="0">
            <a:spAutoFit/>
          </a:bodyPr>
          <a:p>
            <a:r>
              <a:rPr lang="en-US" altLang="zh-CN"/>
              <a:t>BM_y_blur_tiled</a:t>
            </a:r>
            <a:endParaRPr lang="en-US" altLang="zh-CN"/>
          </a:p>
        </p:txBody>
      </p:sp>
      <p:sp>
        <p:nvSpPr>
          <p:cNvPr id="11" name="Text Box 10"/>
          <p:cNvSpPr txBox="1"/>
          <p:nvPr/>
        </p:nvSpPr>
        <p:spPr>
          <a:xfrm>
            <a:off x="5206365" y="588645"/>
            <a:ext cx="6666865" cy="922020"/>
          </a:xfrm>
          <a:prstGeom prst="rect">
            <a:avLst/>
          </a:prstGeom>
          <a:noFill/>
        </p:spPr>
        <p:txBody>
          <a:bodyPr wrap="square" rtlCol="0">
            <a:spAutoFit/>
          </a:bodyPr>
          <a:p>
            <a:r>
              <a:rPr lang="zh-CN" altLang="en-US"/>
              <a:t>分块以后，在</a:t>
            </a:r>
            <a:r>
              <a:rPr lang="en-US" altLang="zh-CN"/>
              <a:t> block </a:t>
            </a:r>
            <a:r>
              <a:rPr lang="zh-CN" altLang="en-US"/>
              <a:t>内部，即使是</a:t>
            </a:r>
            <a:r>
              <a:rPr lang="en-US" altLang="zh-CN"/>
              <a:t> Y </a:t>
            </a:r>
            <a:r>
              <a:rPr lang="zh-CN" altLang="en-US"/>
              <a:t>方向的跳跃访问，也是在刚刚访问过的范围内，所以，只需缓存容量大于</a:t>
            </a:r>
            <a:r>
              <a:rPr lang="en-US" altLang="zh-CN"/>
              <a:t> blockSize*nblur </a:t>
            </a:r>
            <a:r>
              <a:rPr lang="zh-CN" altLang="en-US"/>
              <a:t>即可避免</a:t>
            </a:r>
            <a:r>
              <a:rPr lang="en-US" altLang="zh-CN"/>
              <a:t> cache miss</a:t>
            </a:r>
            <a:r>
              <a:rPr lang="zh-CN" altLang="en-US"/>
              <a:t>。</a:t>
            </a:r>
            <a:endParaRPr lang="zh-CN" altLang="en-US"/>
          </a:p>
        </p:txBody>
      </p:sp>
      <p:pic>
        <p:nvPicPr>
          <p:cNvPr id="4" name="Content Placeholder 3"/>
          <p:cNvPicPr>
            <a:picLocks noChangeAspect="1"/>
          </p:cNvPicPr>
          <p:nvPr>
            <p:ph sz="half" idx="2"/>
          </p:nvPr>
        </p:nvPicPr>
        <p:blipFill>
          <a:blip r:embed="rId1"/>
          <a:stretch>
            <a:fillRect/>
          </a:stretch>
        </p:blipFill>
        <p:spPr>
          <a:xfrm>
            <a:off x="6122670" y="1825625"/>
            <a:ext cx="4899025" cy="4351655"/>
          </a:xfrm>
          <a:prstGeom prst="rect">
            <a:avLst/>
          </a:prstGeom>
        </p:spPr>
      </p:pic>
      <p:pic>
        <p:nvPicPr>
          <p:cNvPr id="12" name="Content Placeholder 11"/>
          <p:cNvPicPr>
            <a:picLocks noChangeAspect="1"/>
          </p:cNvPicPr>
          <p:nvPr>
            <p:ph sz="half" idx="1"/>
          </p:nvPr>
        </p:nvPicPr>
        <p:blipFill>
          <a:blip r:embed="rId2"/>
          <a:stretch>
            <a:fillRect/>
          </a:stretch>
        </p:blipFill>
        <p:spPr>
          <a:xfrm>
            <a:off x="828040" y="1825625"/>
            <a:ext cx="4820285" cy="4351655"/>
          </a:xfrm>
          <a:prstGeom prst="rect">
            <a:avLst/>
          </a:prstGeom>
        </p:spPr>
      </p:pic>
      <p:sp>
        <p:nvSpPr>
          <p:cNvPr id="13" name="Text Box 12"/>
          <p:cNvSpPr txBox="1"/>
          <p:nvPr/>
        </p:nvSpPr>
        <p:spPr>
          <a:xfrm>
            <a:off x="2123440" y="6177280"/>
            <a:ext cx="2230120" cy="368300"/>
          </a:xfrm>
          <a:prstGeom prst="rect">
            <a:avLst/>
          </a:prstGeom>
          <a:noFill/>
        </p:spPr>
        <p:txBody>
          <a:bodyPr wrap="square" rtlCol="0">
            <a:spAutoFit/>
          </a:bodyPr>
          <a:p>
            <a:r>
              <a:rPr lang="zh-CN" altLang="en-US"/>
              <a:t>需要缓存：</a:t>
            </a:r>
            <a:r>
              <a:rPr lang="en-US" altLang="zh-CN"/>
              <a:t>nx*nblur</a:t>
            </a:r>
            <a:endParaRPr lang="en-US" altLang="zh-CN"/>
          </a:p>
        </p:txBody>
      </p:sp>
      <p:sp>
        <p:nvSpPr>
          <p:cNvPr id="14" name="Text Box 13"/>
          <p:cNvSpPr txBox="1"/>
          <p:nvPr/>
        </p:nvSpPr>
        <p:spPr>
          <a:xfrm>
            <a:off x="7001510" y="6177280"/>
            <a:ext cx="3075940" cy="368300"/>
          </a:xfrm>
          <a:prstGeom prst="rect">
            <a:avLst/>
          </a:prstGeom>
          <a:noFill/>
        </p:spPr>
        <p:txBody>
          <a:bodyPr wrap="square" rtlCol="0">
            <a:spAutoFit/>
          </a:bodyPr>
          <a:p>
            <a:r>
              <a:rPr lang="zh-CN" altLang="en-US"/>
              <a:t>需要缓存：</a:t>
            </a:r>
            <a:r>
              <a:rPr lang="en-US" altLang="zh-CN"/>
              <a:t>blockSize</a:t>
            </a:r>
            <a:r>
              <a:rPr lang="en-US" altLang="zh-CN"/>
              <a:t>*nblur</a:t>
            </a:r>
            <a:endParaRPr lang="en-US" altLang="zh-CN"/>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循环分块：用图片来直观感受</a:t>
            </a:r>
            <a:endParaRPr lang="zh-CN" altLang="en-US"/>
          </a:p>
        </p:txBody>
      </p:sp>
      <p:sp>
        <p:nvSpPr>
          <p:cNvPr id="7" name="Text Box 6"/>
          <p:cNvSpPr txBox="1"/>
          <p:nvPr/>
        </p:nvSpPr>
        <p:spPr>
          <a:xfrm>
            <a:off x="2575560" y="1510665"/>
            <a:ext cx="1325880" cy="368300"/>
          </a:xfrm>
          <a:prstGeom prst="rect">
            <a:avLst/>
          </a:prstGeom>
          <a:noFill/>
        </p:spPr>
        <p:txBody>
          <a:bodyPr wrap="square" rtlCol="0">
            <a:spAutoFit/>
          </a:bodyPr>
          <a:p>
            <a:r>
              <a:rPr lang="en-US" altLang="zh-CN"/>
              <a:t>BM_y_blur</a:t>
            </a:r>
            <a:endParaRPr lang="en-US" altLang="zh-CN"/>
          </a:p>
        </p:txBody>
      </p:sp>
      <p:sp>
        <p:nvSpPr>
          <p:cNvPr id="10" name="Text Box 9"/>
          <p:cNvSpPr txBox="1"/>
          <p:nvPr/>
        </p:nvSpPr>
        <p:spPr>
          <a:xfrm>
            <a:off x="7656195" y="1457325"/>
            <a:ext cx="1831340" cy="368300"/>
          </a:xfrm>
          <a:prstGeom prst="rect">
            <a:avLst/>
          </a:prstGeom>
          <a:noFill/>
        </p:spPr>
        <p:txBody>
          <a:bodyPr wrap="square" rtlCol="0">
            <a:spAutoFit/>
          </a:bodyPr>
          <a:p>
            <a:r>
              <a:rPr lang="en-US" altLang="zh-CN"/>
              <a:t>BM_y_blur_tiled</a:t>
            </a:r>
            <a:endParaRPr lang="en-US" altLang="zh-CN"/>
          </a:p>
        </p:txBody>
      </p:sp>
      <p:sp>
        <p:nvSpPr>
          <p:cNvPr id="11" name="Text Box 10"/>
          <p:cNvSpPr txBox="1"/>
          <p:nvPr/>
        </p:nvSpPr>
        <p:spPr>
          <a:xfrm>
            <a:off x="5206365" y="588645"/>
            <a:ext cx="6666865" cy="645160"/>
          </a:xfrm>
          <a:prstGeom prst="rect">
            <a:avLst/>
          </a:prstGeom>
          <a:noFill/>
        </p:spPr>
        <p:txBody>
          <a:bodyPr wrap="square" rtlCol="0">
            <a:spAutoFit/>
          </a:bodyPr>
          <a:p>
            <a:r>
              <a:rPr lang="zh-CN" altLang="en-US"/>
              <a:t>但是这样有一个很大的问题，如果插桩的读取范围跨越了</a:t>
            </a:r>
            <a:r>
              <a:rPr lang="en-US" altLang="zh-CN"/>
              <a:t> block </a:t>
            </a:r>
            <a:r>
              <a:rPr lang="zh-CN" altLang="en-US"/>
              <a:t>的边界，反而会变得跨度更大，导致缓存彻底失效。</a:t>
            </a:r>
            <a:endParaRPr lang="zh-CN" altLang="en-US"/>
          </a:p>
        </p:txBody>
      </p:sp>
      <p:sp>
        <p:nvSpPr>
          <p:cNvPr id="13" name="Text Box 12"/>
          <p:cNvSpPr txBox="1"/>
          <p:nvPr/>
        </p:nvSpPr>
        <p:spPr>
          <a:xfrm>
            <a:off x="2123440" y="6177280"/>
            <a:ext cx="2230120" cy="368300"/>
          </a:xfrm>
          <a:prstGeom prst="rect">
            <a:avLst/>
          </a:prstGeom>
          <a:noFill/>
        </p:spPr>
        <p:txBody>
          <a:bodyPr wrap="square" rtlCol="0">
            <a:spAutoFit/>
          </a:bodyPr>
          <a:p>
            <a:r>
              <a:rPr lang="zh-CN" altLang="en-US"/>
              <a:t>需要缓存：</a:t>
            </a:r>
            <a:r>
              <a:rPr lang="en-US" altLang="zh-CN"/>
              <a:t>nx*nblur</a:t>
            </a:r>
            <a:endParaRPr lang="en-US" altLang="zh-CN"/>
          </a:p>
        </p:txBody>
      </p:sp>
      <p:sp>
        <p:nvSpPr>
          <p:cNvPr id="14" name="Text Box 13"/>
          <p:cNvSpPr txBox="1"/>
          <p:nvPr/>
        </p:nvSpPr>
        <p:spPr>
          <a:xfrm>
            <a:off x="6924040" y="6177280"/>
            <a:ext cx="3230880" cy="368300"/>
          </a:xfrm>
          <a:prstGeom prst="rect">
            <a:avLst/>
          </a:prstGeom>
          <a:noFill/>
        </p:spPr>
        <p:txBody>
          <a:bodyPr wrap="square" rtlCol="0">
            <a:spAutoFit/>
          </a:bodyPr>
          <a:p>
            <a:r>
              <a:rPr lang="zh-CN" altLang="en-US"/>
              <a:t>需要缓存：</a:t>
            </a:r>
            <a:r>
              <a:rPr lang="en-US" altLang="zh-CN"/>
              <a:t>blockSize*nx*nblur</a:t>
            </a:r>
            <a:endParaRPr lang="en-US" altLang="zh-CN"/>
          </a:p>
        </p:txBody>
      </p:sp>
      <p:pic>
        <p:nvPicPr>
          <p:cNvPr id="5" name="Content Placeholder 4"/>
          <p:cNvPicPr>
            <a:picLocks noChangeAspect="1"/>
          </p:cNvPicPr>
          <p:nvPr>
            <p:ph sz="half" idx="2"/>
          </p:nvPr>
        </p:nvPicPr>
        <p:blipFill>
          <a:blip r:embed="rId1"/>
          <a:stretch>
            <a:fillRect/>
          </a:stretch>
        </p:blipFill>
        <p:spPr>
          <a:xfrm>
            <a:off x="6171565" y="1825625"/>
            <a:ext cx="4801235" cy="4351655"/>
          </a:xfrm>
          <a:prstGeom prst="rect">
            <a:avLst/>
          </a:prstGeom>
        </p:spPr>
      </p:pic>
      <p:pic>
        <p:nvPicPr>
          <p:cNvPr id="8" name="Content Placeholder 7"/>
          <p:cNvPicPr>
            <a:picLocks noChangeAspect="1"/>
          </p:cNvPicPr>
          <p:nvPr>
            <p:ph sz="half" idx="1"/>
          </p:nvPr>
        </p:nvPicPr>
        <p:blipFill>
          <a:blip r:embed="rId2"/>
          <a:stretch>
            <a:fillRect/>
          </a:stretch>
        </p:blipFill>
        <p:spPr>
          <a:xfrm>
            <a:off x="812165" y="1825625"/>
            <a:ext cx="4851400" cy="4351655"/>
          </a:xfrm>
          <a:prstGeom prst="rect">
            <a:avLst/>
          </a:prstGeom>
        </p:spPr>
      </p:pic>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sym typeface="+mn-ea"/>
              </a:rPr>
              <a:t>改进：只对</a:t>
            </a:r>
            <a:r>
              <a:rPr lang="en-US" altLang="zh-CN">
                <a:sym typeface="+mn-ea"/>
              </a:rPr>
              <a:t> X </a:t>
            </a:r>
            <a:r>
              <a:rPr lang="zh-CN" altLang="en-US">
                <a:sym typeface="+mn-ea"/>
              </a:rPr>
              <a:t>循环做分块</a:t>
            </a:r>
            <a:endParaRPr lang="zh-CN" altLang="en-US"/>
          </a:p>
        </p:txBody>
      </p:sp>
      <p:sp>
        <p:nvSpPr>
          <p:cNvPr id="7" name="Text Box 6"/>
          <p:cNvSpPr txBox="1"/>
          <p:nvPr/>
        </p:nvSpPr>
        <p:spPr>
          <a:xfrm>
            <a:off x="2258695" y="1510665"/>
            <a:ext cx="1959610" cy="368300"/>
          </a:xfrm>
          <a:prstGeom prst="rect">
            <a:avLst/>
          </a:prstGeom>
          <a:noFill/>
        </p:spPr>
        <p:txBody>
          <a:bodyPr wrap="square" rtlCol="0">
            <a:spAutoFit/>
          </a:bodyPr>
          <a:p>
            <a:r>
              <a:rPr lang="en-US" altLang="zh-CN"/>
              <a:t>BM_y_blur_tiled</a:t>
            </a:r>
            <a:endParaRPr lang="en-US" altLang="zh-CN"/>
          </a:p>
        </p:txBody>
      </p:sp>
      <p:sp>
        <p:nvSpPr>
          <p:cNvPr id="10" name="Text Box 9"/>
          <p:cNvSpPr txBox="1"/>
          <p:nvPr/>
        </p:nvSpPr>
        <p:spPr>
          <a:xfrm>
            <a:off x="7226300" y="1457325"/>
            <a:ext cx="2691130" cy="368300"/>
          </a:xfrm>
          <a:prstGeom prst="rect">
            <a:avLst/>
          </a:prstGeom>
          <a:noFill/>
        </p:spPr>
        <p:txBody>
          <a:bodyPr wrap="square" rtlCol="0">
            <a:spAutoFit/>
          </a:bodyPr>
          <a:p>
            <a:r>
              <a:rPr lang="en-US" altLang="zh-CN"/>
              <a:t>BM_y_blur_tiled_only_x</a:t>
            </a:r>
            <a:endParaRPr lang="en-US" altLang="zh-CN"/>
          </a:p>
        </p:txBody>
      </p:sp>
      <p:sp>
        <p:nvSpPr>
          <p:cNvPr id="11" name="Text Box 10"/>
          <p:cNvSpPr txBox="1"/>
          <p:nvPr/>
        </p:nvSpPr>
        <p:spPr>
          <a:xfrm>
            <a:off x="6739890" y="598805"/>
            <a:ext cx="4423410" cy="645160"/>
          </a:xfrm>
          <a:prstGeom prst="rect">
            <a:avLst/>
          </a:prstGeom>
          <a:noFill/>
        </p:spPr>
        <p:txBody>
          <a:bodyPr wrap="square" rtlCol="0">
            <a:spAutoFit/>
          </a:bodyPr>
          <a:p>
            <a:r>
              <a:rPr lang="zh-CN" altLang="en-US"/>
              <a:t>因此，可以只对</a:t>
            </a:r>
            <a:r>
              <a:rPr lang="en-US" altLang="zh-CN"/>
              <a:t> X </a:t>
            </a:r>
            <a:r>
              <a:rPr lang="zh-CN" altLang="en-US"/>
              <a:t>循环分块，并且把外层改成</a:t>
            </a:r>
            <a:r>
              <a:rPr lang="en-US" altLang="zh-CN"/>
              <a:t> XY </a:t>
            </a:r>
            <a:r>
              <a:rPr lang="zh-CN" altLang="en-US"/>
              <a:t>序，形成</a:t>
            </a:r>
            <a:r>
              <a:rPr lang="en-US" altLang="zh-CN"/>
              <a:t> XYx </a:t>
            </a:r>
            <a:r>
              <a:rPr lang="zh-CN" altLang="en-US"/>
              <a:t>序。</a:t>
            </a:r>
            <a:endParaRPr lang="zh-CN" altLang="en-US"/>
          </a:p>
        </p:txBody>
      </p:sp>
      <p:sp>
        <p:nvSpPr>
          <p:cNvPr id="13" name="Text Box 12"/>
          <p:cNvSpPr txBox="1"/>
          <p:nvPr/>
        </p:nvSpPr>
        <p:spPr>
          <a:xfrm>
            <a:off x="1510665" y="6177280"/>
            <a:ext cx="3455670" cy="368300"/>
          </a:xfrm>
          <a:prstGeom prst="rect">
            <a:avLst/>
          </a:prstGeom>
          <a:noFill/>
        </p:spPr>
        <p:txBody>
          <a:bodyPr wrap="square" rtlCol="0">
            <a:spAutoFit/>
          </a:bodyPr>
          <a:p>
            <a:r>
              <a:rPr lang="zh-CN" altLang="en-US">
                <a:sym typeface="+mn-ea"/>
              </a:rPr>
              <a:t>需要缓存：</a:t>
            </a:r>
            <a:r>
              <a:rPr lang="en-US" altLang="zh-CN">
                <a:sym typeface="+mn-ea"/>
              </a:rPr>
              <a:t>blockSize*nx*nblur</a:t>
            </a:r>
            <a:endParaRPr lang="en-US" altLang="zh-CN"/>
          </a:p>
        </p:txBody>
      </p:sp>
      <p:sp>
        <p:nvSpPr>
          <p:cNvPr id="14" name="Text Box 13"/>
          <p:cNvSpPr txBox="1"/>
          <p:nvPr/>
        </p:nvSpPr>
        <p:spPr>
          <a:xfrm>
            <a:off x="7014845" y="6177280"/>
            <a:ext cx="3049270" cy="368300"/>
          </a:xfrm>
          <a:prstGeom prst="rect">
            <a:avLst/>
          </a:prstGeom>
          <a:noFill/>
        </p:spPr>
        <p:txBody>
          <a:bodyPr wrap="square" rtlCol="0">
            <a:spAutoFit/>
          </a:bodyPr>
          <a:p>
            <a:r>
              <a:rPr lang="zh-CN" altLang="en-US"/>
              <a:t>需要缓存：</a:t>
            </a:r>
            <a:r>
              <a:rPr lang="en-US" altLang="zh-CN"/>
              <a:t>blockSize*nblur</a:t>
            </a:r>
            <a:endParaRPr lang="en-US" altLang="zh-CN"/>
          </a:p>
        </p:txBody>
      </p:sp>
      <p:pic>
        <p:nvPicPr>
          <p:cNvPr id="4" name="Content Placeholder 3"/>
          <p:cNvPicPr>
            <a:picLocks noChangeAspect="1"/>
          </p:cNvPicPr>
          <p:nvPr>
            <p:ph sz="half" idx="2"/>
          </p:nvPr>
        </p:nvPicPr>
        <p:blipFill>
          <a:blip r:embed="rId1"/>
          <a:stretch>
            <a:fillRect/>
          </a:stretch>
        </p:blipFill>
        <p:spPr>
          <a:xfrm>
            <a:off x="6142355" y="1825625"/>
            <a:ext cx="4859020" cy="4351655"/>
          </a:xfrm>
          <a:prstGeom prst="rect">
            <a:avLst/>
          </a:prstGeom>
        </p:spPr>
      </p:pic>
      <p:pic>
        <p:nvPicPr>
          <p:cNvPr id="9" name="Content Placeholder 4"/>
          <p:cNvPicPr>
            <a:picLocks noChangeAspect="1"/>
          </p:cNvPicPr>
          <p:nvPr>
            <p:ph sz="half" idx="1"/>
          </p:nvPr>
        </p:nvPicPr>
        <p:blipFill>
          <a:blip r:embed="rId2"/>
          <a:stretch>
            <a:fillRect/>
          </a:stretch>
        </p:blipFill>
        <p:spPr>
          <a:xfrm>
            <a:off x="837565" y="1825625"/>
            <a:ext cx="4801235" cy="4351655"/>
          </a:xfrm>
          <a:prstGeom prst="rect">
            <a:avLst/>
          </a:prstGeom>
        </p:spPr>
      </p:pic>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sym typeface="+mn-ea"/>
              </a:rPr>
              <a:t>改进：只对</a:t>
            </a:r>
            <a:r>
              <a:rPr lang="en-US" altLang="zh-CN">
                <a:sym typeface="+mn-ea"/>
              </a:rPr>
              <a:t> X </a:t>
            </a:r>
            <a:r>
              <a:rPr lang="zh-CN" altLang="en-US">
                <a:sym typeface="+mn-ea"/>
              </a:rPr>
              <a:t>循环做分块</a:t>
            </a:r>
            <a:endParaRPr lang="zh-CN" altLang="en-US"/>
          </a:p>
        </p:txBody>
      </p:sp>
      <p:sp>
        <p:nvSpPr>
          <p:cNvPr id="4" name="Content Placeholder 3"/>
          <p:cNvSpPr>
            <a:spLocks noGrp="1"/>
          </p:cNvSpPr>
          <p:nvPr>
            <p:ph sz="half" idx="1"/>
          </p:nvPr>
        </p:nvSpPr>
        <p:spPr>
          <a:xfrm>
            <a:off x="647700" y="1423670"/>
            <a:ext cx="6140450" cy="4351655"/>
          </a:xfrm>
        </p:spPr>
        <p:txBody>
          <a:bodyPr/>
          <a:p>
            <a:r>
              <a:rPr lang="zh-CN" altLang="en-US"/>
              <a:t>反而变慢了，是怎么回事？</a:t>
            </a:r>
            <a:endParaRPr lang="zh-CN" altLang="en-US"/>
          </a:p>
          <a:p>
            <a:r>
              <a:rPr lang="zh-CN" altLang="en-US"/>
              <a:t>记得小彭老师说过，性能优化讲究组合拳，光看一个改动有没有提升是不科学的。</a:t>
            </a:r>
            <a:endParaRPr lang="zh-CN" altLang="en-US"/>
          </a:p>
          <a:p>
            <a:r>
              <a:rPr lang="zh-CN" altLang="en-US"/>
              <a:t>所以我们再尝试配合一下其他优化手段，看看有没有效果吧。</a:t>
            </a:r>
            <a:endParaRPr lang="zh-CN" altLang="en-US"/>
          </a:p>
        </p:txBody>
      </p:sp>
      <p:pic>
        <p:nvPicPr>
          <p:cNvPr id="11" name="Content Placeholder 10"/>
          <p:cNvPicPr>
            <a:picLocks noChangeAspect="1"/>
          </p:cNvPicPr>
          <p:nvPr>
            <p:ph sz="half" idx="2"/>
          </p:nvPr>
        </p:nvPicPr>
        <p:blipFill>
          <a:blip r:embed="rId1"/>
          <a:stretch>
            <a:fillRect/>
          </a:stretch>
        </p:blipFill>
        <p:spPr>
          <a:xfrm>
            <a:off x="7383780" y="362585"/>
            <a:ext cx="4808220" cy="6495415"/>
          </a:xfrm>
          <a:prstGeom prst="rect">
            <a:avLst/>
          </a:prstGeom>
        </p:spPr>
      </p:pic>
      <p:pic>
        <p:nvPicPr>
          <p:cNvPr id="12" name="Picture 11"/>
          <p:cNvPicPr>
            <a:picLocks noChangeAspect="1"/>
          </p:cNvPicPr>
          <p:nvPr/>
        </p:nvPicPr>
        <p:blipFill>
          <a:blip r:embed="rId2"/>
          <a:stretch>
            <a:fillRect/>
          </a:stretch>
        </p:blipFill>
        <p:spPr>
          <a:xfrm>
            <a:off x="325120" y="5216525"/>
            <a:ext cx="6858000" cy="1419225"/>
          </a:xfrm>
          <a:prstGeom prst="rect">
            <a:avLst/>
          </a:prstGeom>
        </p:spPr>
      </p:pic>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使用预取指令</a:t>
            </a:r>
            <a:endParaRPr lang="zh-CN" altLang="en-US"/>
          </a:p>
        </p:txBody>
      </p:sp>
      <p:sp>
        <p:nvSpPr>
          <p:cNvPr id="3" name="Content Placeholder 2"/>
          <p:cNvSpPr>
            <a:spLocks noGrp="1"/>
          </p:cNvSpPr>
          <p:nvPr>
            <p:ph sz="half" idx="1"/>
          </p:nvPr>
        </p:nvSpPr>
        <p:spPr>
          <a:xfrm>
            <a:off x="174625" y="1755140"/>
            <a:ext cx="5181600" cy="4351338"/>
          </a:xfrm>
        </p:spPr>
        <p:txBody>
          <a:bodyPr/>
          <a:p>
            <a:r>
              <a:rPr lang="zh-CN" altLang="en-US"/>
              <a:t>反而更加慢了？</a:t>
            </a:r>
            <a:endParaRPr lang="zh-CN" altLang="en-US"/>
          </a:p>
          <a:p>
            <a:r>
              <a:rPr lang="zh-CN" altLang="en-US"/>
              <a:t>可能是因为写入了</a:t>
            </a:r>
            <a:r>
              <a:rPr lang="en-US" altLang="zh-CN"/>
              <a:t> b </a:t>
            </a:r>
            <a:r>
              <a:rPr lang="zh-CN" altLang="en-US"/>
              <a:t>污染了一级缓存，导致预取效果不好，我们用直写指令试试看。</a:t>
            </a:r>
            <a:endParaRPr lang="zh-CN" altLang="en-US"/>
          </a:p>
        </p:txBody>
      </p:sp>
      <p:pic>
        <p:nvPicPr>
          <p:cNvPr id="6" name="Content Placeholder 5"/>
          <p:cNvPicPr>
            <a:picLocks noChangeAspect="1"/>
          </p:cNvPicPr>
          <p:nvPr>
            <p:ph sz="half" idx="2"/>
          </p:nvPr>
        </p:nvPicPr>
        <p:blipFill>
          <a:blip r:embed="rId1"/>
          <a:stretch>
            <a:fillRect/>
          </a:stretch>
        </p:blipFill>
        <p:spPr>
          <a:xfrm>
            <a:off x="5553710" y="1147445"/>
            <a:ext cx="6583680" cy="4241165"/>
          </a:xfrm>
          <a:prstGeom prst="rect">
            <a:avLst/>
          </a:prstGeom>
        </p:spPr>
      </p:pic>
      <p:pic>
        <p:nvPicPr>
          <p:cNvPr id="7" name="Picture 6"/>
          <p:cNvPicPr>
            <a:picLocks noChangeAspect="1"/>
          </p:cNvPicPr>
          <p:nvPr/>
        </p:nvPicPr>
        <p:blipFill>
          <a:blip r:embed="rId2"/>
          <a:stretch>
            <a:fillRect/>
          </a:stretch>
        </p:blipFill>
        <p:spPr>
          <a:xfrm>
            <a:off x="2983230" y="5655945"/>
            <a:ext cx="6225540" cy="92202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常见操作所花费的时间</a:t>
            </a:r>
            <a:endParaRPr lang="zh-CN" altLang="en-US"/>
          </a:p>
        </p:txBody>
      </p:sp>
      <p:sp>
        <p:nvSpPr>
          <p:cNvPr id="3" name="Content Placeholder 2"/>
          <p:cNvSpPr>
            <a:spLocks noGrp="1"/>
          </p:cNvSpPr>
          <p:nvPr>
            <p:ph sz="half" idx="1"/>
          </p:nvPr>
        </p:nvSpPr>
        <p:spPr/>
        <p:txBody>
          <a:bodyPr>
            <a:normAutofit lnSpcReduction="10000"/>
          </a:bodyPr>
          <a:p>
            <a:r>
              <a:rPr lang="zh-CN" altLang="en-US"/>
              <a:t>图中加法</a:t>
            </a:r>
            <a:r>
              <a:rPr lang="en-US" altLang="zh-CN"/>
              <a:t>(add)</a:t>
            </a:r>
            <a:r>
              <a:rPr lang="zh-CN" altLang="en-US"/>
              <a:t>和乘法</a:t>
            </a:r>
            <a:r>
              <a:rPr lang="en-US" altLang="zh-CN"/>
              <a:t>(mul)</a:t>
            </a:r>
            <a:r>
              <a:rPr lang="zh-CN" altLang="en-US"/>
              <a:t>都指的整数。</a:t>
            </a:r>
            <a:endParaRPr lang="zh-CN" altLang="en-US"/>
          </a:p>
          <a:p>
            <a:r>
              <a:rPr lang="zh-CN" altLang="en-US"/>
              <a:t>区别是浮点的乘法和加法基本是一样速度。</a:t>
            </a:r>
            <a:endParaRPr lang="zh-CN" altLang="en-US"/>
          </a:p>
          <a:p>
            <a:r>
              <a:rPr lang="en-US" altLang="zh-CN"/>
              <a:t>L1/2/3 read</a:t>
            </a:r>
            <a:r>
              <a:rPr lang="zh-CN" altLang="en-US"/>
              <a:t>和</a:t>
            </a:r>
            <a:r>
              <a:rPr lang="en-US" altLang="zh-CN"/>
              <a:t>Main RAM read</a:t>
            </a:r>
            <a:r>
              <a:rPr lang="zh-CN" altLang="en-US"/>
              <a:t>的时间指的是读一个缓存行（</a:t>
            </a:r>
            <a:r>
              <a:rPr lang="en-US" altLang="zh-CN"/>
              <a:t>64</a:t>
            </a:r>
            <a:r>
              <a:rPr lang="zh-CN" altLang="en-US"/>
              <a:t>字节）所花费的时间。</a:t>
            </a:r>
            <a:endParaRPr lang="zh-CN" altLang="en-US"/>
          </a:p>
          <a:p>
            <a:r>
              <a:rPr lang="zh-CN" altLang="en-US"/>
              <a:t>根据计算：</a:t>
            </a:r>
            <a:r>
              <a:rPr lang="en-US"/>
              <a:t>125/64*4≈8</a:t>
            </a:r>
            <a:endParaRPr lang="en-US"/>
          </a:p>
          <a:p>
            <a:r>
              <a:rPr lang="zh-CN" altLang="en-US"/>
              <a:t>即从主内存读取一次</a:t>
            </a:r>
            <a:r>
              <a:rPr lang="en-US" altLang="zh-CN"/>
              <a:t>float</a:t>
            </a:r>
            <a:r>
              <a:rPr lang="zh-CN" altLang="en-US"/>
              <a:t>花费</a:t>
            </a:r>
            <a:r>
              <a:rPr lang="en-US" altLang="zh-CN"/>
              <a:t>8</a:t>
            </a:r>
            <a:r>
              <a:rPr lang="zh-CN" altLang="en-US"/>
              <a:t>个</a:t>
            </a:r>
            <a:r>
              <a:rPr lang="en-US" altLang="zh-CN"/>
              <a:t>cycle</a:t>
            </a:r>
            <a:r>
              <a:rPr lang="zh-CN" altLang="en-US"/>
              <a:t>，符合小彭老师的经验公式。</a:t>
            </a:r>
            <a:endParaRPr lang="zh-CN" altLang="en-US"/>
          </a:p>
          <a:p>
            <a:r>
              <a:rPr lang="en-US">
                <a:sym typeface="+mn-ea"/>
              </a:rPr>
              <a:t>“right”</a:t>
            </a:r>
            <a:r>
              <a:rPr lang="zh-CN" altLang="en-US">
                <a:sym typeface="+mn-ea"/>
              </a:rPr>
              <a:t>和</a:t>
            </a:r>
            <a:r>
              <a:rPr lang="en-US">
                <a:sym typeface="+mn-ea"/>
              </a:rPr>
              <a:t>“</a:t>
            </a:r>
            <a:r>
              <a:rPr lang="en-US">
                <a:sym typeface="+mn-ea"/>
              </a:rPr>
              <a:t>wrong”</a:t>
            </a:r>
            <a:r>
              <a:rPr lang="zh-CN" altLang="en-US">
                <a:sym typeface="+mn-ea"/>
              </a:rPr>
              <a:t>指的是分支预测是否成功。</a:t>
            </a:r>
            <a:endParaRPr lang="zh-CN" altLang="en-US"/>
          </a:p>
        </p:txBody>
      </p:sp>
      <p:pic>
        <p:nvPicPr>
          <p:cNvPr id="7" name="Content Placeholder 6"/>
          <p:cNvPicPr>
            <a:picLocks noChangeAspect="1"/>
          </p:cNvPicPr>
          <p:nvPr>
            <p:ph sz="half" idx="2"/>
          </p:nvPr>
        </p:nvPicPr>
        <p:blipFill>
          <a:blip r:embed="rId1"/>
          <a:stretch>
            <a:fillRect/>
          </a:stretch>
        </p:blipFill>
        <p:spPr>
          <a:xfrm>
            <a:off x="6004560" y="1825625"/>
            <a:ext cx="5134610" cy="4351655"/>
          </a:xfrm>
          <a:prstGeom prst="rect">
            <a:avLst/>
          </a:prstGeom>
        </p:spPr>
      </p:pic>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使用直写指令</a:t>
            </a:r>
            <a:endParaRPr lang="zh-CN" altLang="en-US"/>
          </a:p>
        </p:txBody>
      </p:sp>
      <p:sp>
        <p:nvSpPr>
          <p:cNvPr id="3" name="Content Placeholder 2"/>
          <p:cNvSpPr>
            <a:spLocks noGrp="1"/>
          </p:cNvSpPr>
          <p:nvPr>
            <p:ph sz="half" idx="1"/>
          </p:nvPr>
        </p:nvSpPr>
        <p:spPr/>
        <p:txBody>
          <a:bodyPr/>
          <a:p>
            <a:r>
              <a:rPr lang="zh-CN" altLang="en-US"/>
              <a:t>反而更加更加慢了？</a:t>
            </a:r>
            <a:endParaRPr lang="zh-CN" altLang="en-US"/>
          </a:p>
          <a:p>
            <a:r>
              <a:rPr lang="zh-CN" altLang="en-US"/>
              <a:t>可能是因为直写的时间点</a:t>
            </a:r>
            <a:r>
              <a:rPr lang="zh-CN" altLang="en-US">
                <a:sym typeface="+mn-ea"/>
              </a:rPr>
              <a:t>过于分散了</a:t>
            </a:r>
            <a:r>
              <a:rPr lang="zh-CN" altLang="en-US"/>
              <a:t>，因为中间还夹杂着加法的运算，导致写入挂起队列指令太长，</a:t>
            </a:r>
            <a:r>
              <a:rPr lang="en-US" altLang="zh-CN"/>
              <a:t>CPU</a:t>
            </a:r>
            <a:r>
              <a:rPr lang="zh-CN" altLang="en-US"/>
              <a:t>放弃了合并的直写。</a:t>
            </a:r>
            <a:endParaRPr lang="zh-CN" altLang="en-US"/>
          </a:p>
          <a:p>
            <a:r>
              <a:rPr lang="zh-CN" altLang="en-US"/>
              <a:t>我们把</a:t>
            </a:r>
            <a:r>
              <a:rPr lang="en-US" altLang="zh-CN"/>
              <a:t> stream </a:t>
            </a:r>
            <a:r>
              <a:rPr lang="zh-CN" altLang="en-US"/>
              <a:t>指令全部合并到一个时间点附近看看。</a:t>
            </a:r>
            <a:endParaRPr lang="zh-CN" altLang="en-US"/>
          </a:p>
        </p:txBody>
      </p:sp>
      <p:pic>
        <p:nvPicPr>
          <p:cNvPr id="8" name="Picture 7"/>
          <p:cNvPicPr>
            <a:picLocks noChangeAspect="1"/>
          </p:cNvPicPr>
          <p:nvPr/>
        </p:nvPicPr>
        <p:blipFill>
          <a:blip r:embed="rId1"/>
          <a:stretch>
            <a:fillRect/>
          </a:stretch>
        </p:blipFill>
        <p:spPr>
          <a:xfrm>
            <a:off x="2589530" y="5601335"/>
            <a:ext cx="6729730" cy="1078865"/>
          </a:xfrm>
          <a:prstGeom prst="rect">
            <a:avLst/>
          </a:prstGeom>
        </p:spPr>
      </p:pic>
      <p:pic>
        <p:nvPicPr>
          <p:cNvPr id="12" name="Content Placeholder 11"/>
          <p:cNvPicPr>
            <a:picLocks noChangeAspect="1"/>
          </p:cNvPicPr>
          <p:nvPr>
            <p:ph sz="half" idx="2"/>
          </p:nvPr>
        </p:nvPicPr>
        <p:blipFill>
          <a:blip r:embed="rId2"/>
          <a:stretch>
            <a:fillRect/>
          </a:stretch>
        </p:blipFill>
        <p:spPr>
          <a:xfrm>
            <a:off x="5974080" y="1482725"/>
            <a:ext cx="6217920" cy="3893185"/>
          </a:xfrm>
          <a:prstGeom prst="rect">
            <a:avLst/>
          </a:prstGeom>
        </p:spPr>
      </p:pic>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让直写指令在时空上尽可能靠拢</a:t>
            </a:r>
            <a:endParaRPr lang="zh-CN" altLang="en-US"/>
          </a:p>
        </p:txBody>
      </p:sp>
      <p:sp>
        <p:nvSpPr>
          <p:cNvPr id="3" name="Content Placeholder 2"/>
          <p:cNvSpPr>
            <a:spLocks noGrp="1"/>
          </p:cNvSpPr>
          <p:nvPr>
            <p:ph sz="half" idx="1"/>
          </p:nvPr>
        </p:nvSpPr>
        <p:spPr/>
        <p:txBody>
          <a:bodyPr/>
          <a:p>
            <a:r>
              <a:rPr lang="zh-CN"/>
              <a:t>把</a:t>
            </a:r>
            <a:r>
              <a:rPr lang="en-US" altLang="zh-CN"/>
              <a:t> res </a:t>
            </a:r>
            <a:r>
              <a:rPr lang="zh-CN" altLang="en-US"/>
              <a:t>变成数组暂时存一下，最后再一次性用</a:t>
            </a:r>
            <a:r>
              <a:rPr lang="en-US" altLang="zh-CN"/>
              <a:t> stream </a:t>
            </a:r>
            <a:r>
              <a:rPr lang="zh-CN" altLang="en-US"/>
              <a:t>写入。</a:t>
            </a:r>
            <a:r>
              <a:rPr lang="zh-CN"/>
              <a:t>的确有正面效果！看来</a:t>
            </a:r>
            <a:r>
              <a:rPr lang="en-US" altLang="zh-CN"/>
              <a:t> stream </a:t>
            </a:r>
            <a:r>
              <a:rPr lang="zh-CN" altLang="en-US"/>
              <a:t>需要时空上集中一起效果才比较好。</a:t>
            </a:r>
            <a:endParaRPr lang="zh-CN" altLang="en-US"/>
          </a:p>
          <a:p>
            <a:r>
              <a:rPr lang="zh-CN" altLang="en-US"/>
              <a:t>之前说到预取的</a:t>
            </a:r>
            <a:r>
              <a:rPr lang="en-US" altLang="zh-CN"/>
              <a:t> _MM_HINT_NTA </a:t>
            </a:r>
            <a:r>
              <a:rPr lang="zh-CN" altLang="en-US"/>
              <a:t>是临时缓冲结构需要快点用上。其实直写的</a:t>
            </a:r>
            <a:r>
              <a:rPr lang="en-US" altLang="zh-CN"/>
              <a:t> stream </a:t>
            </a:r>
            <a:r>
              <a:rPr lang="zh-CN" altLang="en-US"/>
              <a:t>也是写入到这个</a:t>
            </a:r>
            <a:r>
              <a:rPr lang="en-US" altLang="zh-CN"/>
              <a:t> non-temporal </a:t>
            </a:r>
            <a:r>
              <a:rPr lang="zh-CN" altLang="en-US"/>
              <a:t>的缓冲结构上，所以不能让他等太久，否则会放弃合并写入，反而浪费了等待的时间。</a:t>
            </a:r>
            <a:endParaRPr lang="en-US" altLang="zh-CN"/>
          </a:p>
        </p:txBody>
      </p:sp>
      <p:pic>
        <p:nvPicPr>
          <p:cNvPr id="4" name="Picture 3"/>
          <p:cNvPicPr>
            <a:picLocks noChangeAspect="1"/>
          </p:cNvPicPr>
          <p:nvPr/>
        </p:nvPicPr>
        <p:blipFill>
          <a:blip r:embed="rId1"/>
          <a:stretch>
            <a:fillRect/>
          </a:stretch>
        </p:blipFill>
        <p:spPr>
          <a:xfrm>
            <a:off x="2360930" y="5635625"/>
            <a:ext cx="7089140" cy="1158240"/>
          </a:xfrm>
          <a:prstGeom prst="rect">
            <a:avLst/>
          </a:prstGeom>
        </p:spPr>
      </p:pic>
      <p:pic>
        <p:nvPicPr>
          <p:cNvPr id="6" name="Content Placeholder 5"/>
          <p:cNvPicPr>
            <a:picLocks noChangeAspect="1"/>
          </p:cNvPicPr>
          <p:nvPr>
            <p:ph sz="half" idx="2"/>
          </p:nvPr>
        </p:nvPicPr>
        <p:blipFill>
          <a:blip r:embed="rId2"/>
          <a:stretch>
            <a:fillRect/>
          </a:stretch>
        </p:blipFill>
        <p:spPr>
          <a:xfrm>
            <a:off x="5770880" y="948055"/>
            <a:ext cx="6421120" cy="4635500"/>
          </a:xfrm>
          <a:prstGeom prst="rect">
            <a:avLst/>
          </a:prstGeom>
        </p:spPr>
      </p:pic>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使用</a:t>
            </a:r>
            <a:r>
              <a:rPr lang="en-US" altLang="zh-CN"/>
              <a:t> _mm_stream_ps </a:t>
            </a:r>
            <a:r>
              <a:rPr lang="zh-CN" altLang="en-US"/>
              <a:t>和</a:t>
            </a:r>
            <a:r>
              <a:rPr lang="en-US" altLang="zh-CN"/>
              <a:t> SIMD </a:t>
            </a:r>
            <a:r>
              <a:rPr lang="zh-CN" altLang="en-US"/>
              <a:t>指令，加速计算和直写</a:t>
            </a:r>
            <a:endParaRPr lang="zh-CN" altLang="en-US"/>
          </a:p>
        </p:txBody>
      </p:sp>
      <p:sp>
        <p:nvSpPr>
          <p:cNvPr id="3" name="Content Placeholder 2"/>
          <p:cNvSpPr>
            <a:spLocks noGrp="1"/>
          </p:cNvSpPr>
          <p:nvPr>
            <p:ph sz="half" idx="1"/>
          </p:nvPr>
        </p:nvSpPr>
        <p:spPr>
          <a:xfrm>
            <a:off x="647700" y="1253490"/>
            <a:ext cx="5181600" cy="4351338"/>
          </a:xfrm>
        </p:spPr>
        <p:txBody>
          <a:bodyPr/>
          <a:p>
            <a:r>
              <a:rPr lang="zh-CN"/>
              <a:t>把一次写入</a:t>
            </a:r>
            <a:r>
              <a:rPr lang="en-US" altLang="zh-CN"/>
              <a:t>4</a:t>
            </a:r>
            <a:r>
              <a:rPr lang="zh-CN" altLang="en-US"/>
              <a:t>字节的</a:t>
            </a:r>
            <a:r>
              <a:rPr lang="en-US" altLang="zh-CN"/>
              <a:t> _mm_stream_si32 </a:t>
            </a:r>
            <a:r>
              <a:rPr lang="zh-CN" altLang="en-US"/>
              <a:t>换成了一次写入</a:t>
            </a:r>
            <a:r>
              <a:rPr lang="en-US" altLang="zh-CN"/>
              <a:t>16</a:t>
            </a:r>
            <a:r>
              <a:rPr lang="zh-CN" altLang="en-US"/>
              <a:t>字节的</a:t>
            </a:r>
            <a:r>
              <a:rPr lang="en-US" altLang="zh-CN"/>
              <a:t> _mm_stream_ps</a:t>
            </a:r>
            <a:r>
              <a:rPr lang="zh-CN" altLang="en-US"/>
              <a:t>。</a:t>
            </a:r>
            <a:endParaRPr lang="zh-CN" altLang="en-US"/>
          </a:p>
          <a:p>
            <a:r>
              <a:rPr lang="zh-CN" altLang="en-US"/>
              <a:t>顺便也把</a:t>
            </a:r>
            <a:r>
              <a:rPr lang="en-US" altLang="zh-CN"/>
              <a:t> res </a:t>
            </a:r>
            <a:r>
              <a:rPr lang="zh-CN" altLang="en-US"/>
              <a:t>换成了</a:t>
            </a:r>
            <a:r>
              <a:rPr lang="en-US" altLang="zh-CN"/>
              <a:t> __m128 </a:t>
            </a:r>
            <a:r>
              <a:rPr lang="zh-CN" altLang="en-US"/>
              <a:t>的数组，并用</a:t>
            </a:r>
            <a:r>
              <a:rPr lang="en-US" altLang="zh-CN"/>
              <a:t> _mm </a:t>
            </a:r>
            <a:r>
              <a:rPr lang="zh-CN" altLang="en-US"/>
              <a:t>系列指令读取</a:t>
            </a:r>
            <a:r>
              <a:rPr lang="en-US" altLang="zh-CN"/>
              <a:t> a </a:t>
            </a:r>
            <a:r>
              <a:rPr lang="zh-CN" altLang="en-US"/>
              <a:t>和</a:t>
            </a:r>
            <a:r>
              <a:rPr lang="zh-CN" altLang="en-US"/>
              <a:t>计算加法。</a:t>
            </a:r>
            <a:endParaRPr lang="zh-CN" altLang="en-US"/>
          </a:p>
          <a:p>
            <a:r>
              <a:rPr lang="zh-CN" altLang="en-US"/>
              <a:t>漫长的优化之路，终于有了戏剧性的回报。</a:t>
            </a:r>
            <a:endParaRPr lang="zh-CN" altLang="en-US"/>
          </a:p>
          <a:p>
            <a:r>
              <a:rPr lang="zh-CN" altLang="en-US"/>
              <a:t>但是注意到这里</a:t>
            </a:r>
            <a:r>
              <a:rPr lang="en-US" altLang="zh-CN"/>
              <a:t> res[offset] </a:t>
            </a:r>
            <a:r>
              <a:rPr lang="zh-CN" altLang="en-US"/>
              <a:t>的访问，一次只有其中一个被用上，不能很好的利用寄存器资源。</a:t>
            </a:r>
            <a:endParaRPr lang="zh-CN" altLang="en-US"/>
          </a:p>
        </p:txBody>
      </p:sp>
      <p:pic>
        <p:nvPicPr>
          <p:cNvPr id="7" name="Content Placeholder 6"/>
          <p:cNvPicPr>
            <a:picLocks noChangeAspect="1"/>
          </p:cNvPicPr>
          <p:nvPr>
            <p:ph sz="half" idx="2"/>
          </p:nvPr>
        </p:nvPicPr>
        <p:blipFill>
          <a:blip r:embed="rId1"/>
          <a:stretch>
            <a:fillRect/>
          </a:stretch>
        </p:blipFill>
        <p:spPr>
          <a:xfrm>
            <a:off x="5915660" y="1212850"/>
            <a:ext cx="6276340" cy="4123055"/>
          </a:xfrm>
          <a:prstGeom prst="rect">
            <a:avLst/>
          </a:prstGeom>
        </p:spPr>
      </p:pic>
      <p:pic>
        <p:nvPicPr>
          <p:cNvPr id="8" name="Picture 7"/>
          <p:cNvPicPr>
            <a:picLocks noChangeAspect="1"/>
          </p:cNvPicPr>
          <p:nvPr/>
        </p:nvPicPr>
        <p:blipFill>
          <a:blip r:embed="rId2"/>
          <a:stretch>
            <a:fillRect/>
          </a:stretch>
        </p:blipFill>
        <p:spPr>
          <a:xfrm>
            <a:off x="1998345" y="5404485"/>
            <a:ext cx="8195945" cy="1453515"/>
          </a:xfrm>
          <a:prstGeom prst="rect">
            <a:avLst/>
          </a:prstGeom>
        </p:spPr>
      </p:pic>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使用</a:t>
            </a:r>
            <a:r>
              <a:rPr lang="en-US" altLang="zh-CN"/>
              <a:t> _mm_stream_ps </a:t>
            </a:r>
            <a:r>
              <a:rPr lang="zh-CN" altLang="en-US"/>
              <a:t>和</a:t>
            </a:r>
            <a:r>
              <a:rPr lang="en-US" altLang="zh-CN"/>
              <a:t> SIMD </a:t>
            </a:r>
            <a:r>
              <a:rPr lang="zh-CN" altLang="en-US"/>
              <a:t>指令，加速计算和直写</a:t>
            </a:r>
            <a:endParaRPr lang="zh-CN" altLang="en-US"/>
          </a:p>
        </p:txBody>
      </p:sp>
      <p:sp>
        <p:nvSpPr>
          <p:cNvPr id="3" name="Content Placeholder 2"/>
          <p:cNvSpPr>
            <a:spLocks noGrp="1"/>
          </p:cNvSpPr>
          <p:nvPr>
            <p:ph sz="half" idx="1"/>
          </p:nvPr>
        </p:nvSpPr>
        <p:spPr>
          <a:xfrm>
            <a:off x="295275" y="1790700"/>
            <a:ext cx="5293995" cy="4351655"/>
          </a:xfrm>
        </p:spPr>
        <p:txBody>
          <a:bodyPr/>
          <a:p>
            <a:r>
              <a:rPr lang="zh-CN" altLang="en-US"/>
              <a:t>为了充分填满寄存器，我们把</a:t>
            </a:r>
            <a:r>
              <a:rPr lang="en-US" altLang="zh-CN"/>
              <a:t> t </a:t>
            </a:r>
            <a:r>
              <a:rPr lang="zh-CN" altLang="en-US"/>
              <a:t>循环和</a:t>
            </a:r>
            <a:r>
              <a:rPr lang="en-US" altLang="zh-CN"/>
              <a:t> offset </a:t>
            </a:r>
            <a:r>
              <a:rPr lang="zh-CN" altLang="en-US"/>
              <a:t>循环交换一下（</a:t>
            </a:r>
            <a:r>
              <a:rPr lang="en-US" altLang="zh-CN"/>
              <a:t>loop-interchange</a:t>
            </a:r>
            <a:r>
              <a:rPr lang="zh-CN" altLang="en-US"/>
              <a:t>），把</a:t>
            </a:r>
            <a:r>
              <a:rPr lang="en-US" altLang="zh-CN"/>
              <a:t> offset </a:t>
            </a:r>
            <a:r>
              <a:rPr lang="zh-CN" altLang="en-US"/>
              <a:t>换到内层循环去。这样至少能让四个寄存器同时在进行加法运算（</a:t>
            </a:r>
            <a:r>
              <a:rPr lang="en-US" altLang="zh-CN"/>
              <a:t>xmm</a:t>
            </a:r>
            <a:r>
              <a:rPr lang="zh-CN" altLang="en-US"/>
              <a:t>寄存器最多有几个来着？总之也不能太多，不然被编译器</a:t>
            </a:r>
            <a:r>
              <a:rPr lang="en-US" altLang="zh-CN"/>
              <a:t> spill </a:t>
            </a:r>
            <a:r>
              <a:rPr lang="zh-CN" altLang="en-US"/>
              <a:t>到内存就不好了），从而让</a:t>
            </a:r>
            <a:r>
              <a:rPr lang="en-US" altLang="zh-CN"/>
              <a:t>CPU</a:t>
            </a:r>
            <a:r>
              <a:rPr lang="zh-CN" altLang="en-US"/>
              <a:t>能够发现并启动指令级并行（</a:t>
            </a:r>
            <a:r>
              <a:rPr lang="en-US" altLang="zh-CN"/>
              <a:t>ILP</a:t>
            </a:r>
            <a:r>
              <a:rPr lang="zh-CN" altLang="en-US"/>
              <a:t>）。</a:t>
            </a:r>
            <a:endParaRPr lang="zh-CN" altLang="en-US"/>
          </a:p>
        </p:txBody>
      </p:sp>
      <p:pic>
        <p:nvPicPr>
          <p:cNvPr id="4" name="Picture 3"/>
          <p:cNvPicPr>
            <a:picLocks noChangeAspect="1"/>
          </p:cNvPicPr>
          <p:nvPr/>
        </p:nvPicPr>
        <p:blipFill>
          <a:blip r:embed="rId1"/>
          <a:stretch>
            <a:fillRect/>
          </a:stretch>
        </p:blipFill>
        <p:spPr>
          <a:xfrm>
            <a:off x="2165350" y="5423535"/>
            <a:ext cx="8208010" cy="1434465"/>
          </a:xfrm>
          <a:prstGeom prst="rect">
            <a:avLst/>
          </a:prstGeom>
        </p:spPr>
      </p:pic>
      <p:pic>
        <p:nvPicPr>
          <p:cNvPr id="6" name="Content Placeholder 5"/>
          <p:cNvPicPr>
            <a:picLocks noChangeAspect="1"/>
          </p:cNvPicPr>
          <p:nvPr>
            <p:ph sz="half" idx="2"/>
          </p:nvPr>
        </p:nvPicPr>
        <p:blipFill>
          <a:blip r:embed="rId2"/>
          <a:stretch>
            <a:fillRect/>
          </a:stretch>
        </p:blipFill>
        <p:spPr>
          <a:xfrm>
            <a:off x="5692140" y="1310640"/>
            <a:ext cx="6499860" cy="4060190"/>
          </a:xfrm>
          <a:prstGeom prst="rect">
            <a:avLst/>
          </a:prstGeom>
        </p:spPr>
      </p:pic>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ltLang="zh-CN"/>
              <a:t>offset </a:t>
            </a:r>
            <a:r>
              <a:rPr lang="zh-CN"/>
              <a:t>循环展开</a:t>
            </a:r>
            <a:endParaRPr lang="zh-CN"/>
          </a:p>
        </p:txBody>
      </p:sp>
      <p:sp>
        <p:nvSpPr>
          <p:cNvPr id="3" name="Content Placeholder 2"/>
          <p:cNvSpPr>
            <a:spLocks noGrp="1"/>
          </p:cNvSpPr>
          <p:nvPr>
            <p:ph sz="half" idx="1"/>
          </p:nvPr>
        </p:nvSpPr>
        <p:spPr>
          <a:xfrm>
            <a:off x="295275" y="1790700"/>
            <a:ext cx="5293995" cy="4351655"/>
          </a:xfrm>
        </p:spPr>
        <p:txBody>
          <a:bodyPr/>
          <a:p>
            <a:r>
              <a:rPr lang="zh-CN"/>
              <a:t>注意到</a:t>
            </a:r>
            <a:r>
              <a:rPr lang="en-US" altLang="zh-CN"/>
              <a:t> offset </a:t>
            </a:r>
            <a:r>
              <a:rPr lang="zh-CN" altLang="en-US"/>
              <a:t>循环只有</a:t>
            </a:r>
            <a:r>
              <a:rPr lang="en-US" altLang="zh-CN"/>
              <a:t> 4 </a:t>
            </a:r>
            <a:r>
              <a:rPr lang="zh-CN" altLang="en-US"/>
              <a:t>的大小，所以</a:t>
            </a:r>
            <a:r>
              <a:rPr lang="zh-CN"/>
              <a:t>加一下</a:t>
            </a:r>
            <a:r>
              <a:rPr lang="en-US" altLang="zh-CN"/>
              <a:t> unroll </a:t>
            </a:r>
            <a:r>
              <a:rPr lang="zh-CN" altLang="en-US"/>
              <a:t>指令让编译器自动循环展开吧。</a:t>
            </a:r>
            <a:endParaRPr lang="zh-CN" altLang="en-US"/>
          </a:p>
          <a:p>
            <a:r>
              <a:rPr lang="zh-CN" altLang="en-US"/>
              <a:t>微软编译器可能是用</a:t>
            </a:r>
            <a:r>
              <a:rPr lang="en-US" altLang="zh-CN"/>
              <a:t> #pragma unroll 4</a:t>
            </a:r>
            <a:endParaRPr lang="zh-CN" altLang="en-US"/>
          </a:p>
        </p:txBody>
      </p:sp>
      <p:pic>
        <p:nvPicPr>
          <p:cNvPr id="9" name="Picture 8"/>
          <p:cNvPicPr>
            <a:picLocks noChangeAspect="1"/>
          </p:cNvPicPr>
          <p:nvPr/>
        </p:nvPicPr>
        <p:blipFill>
          <a:blip r:embed="rId1"/>
          <a:stretch>
            <a:fillRect/>
          </a:stretch>
        </p:blipFill>
        <p:spPr>
          <a:xfrm>
            <a:off x="1522730" y="5320665"/>
            <a:ext cx="8667115" cy="1537335"/>
          </a:xfrm>
          <a:prstGeom prst="rect">
            <a:avLst/>
          </a:prstGeom>
        </p:spPr>
      </p:pic>
      <p:pic>
        <p:nvPicPr>
          <p:cNvPr id="11" name="Content Placeholder 10"/>
          <p:cNvPicPr>
            <a:picLocks noChangeAspect="1"/>
          </p:cNvPicPr>
          <p:nvPr>
            <p:ph sz="half" idx="2"/>
          </p:nvPr>
        </p:nvPicPr>
        <p:blipFill>
          <a:blip r:embed="rId2"/>
          <a:stretch>
            <a:fillRect/>
          </a:stretch>
        </p:blipFill>
        <p:spPr>
          <a:xfrm>
            <a:off x="5466715" y="901700"/>
            <a:ext cx="6725285" cy="4272280"/>
          </a:xfrm>
          <a:prstGeom prst="rect">
            <a:avLst/>
          </a:prstGeom>
        </p:spPr>
      </p:pic>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t>AVX </a:t>
            </a:r>
            <a:r>
              <a:rPr lang="zh-CN" altLang="en-US"/>
              <a:t>指令：宽度为</a:t>
            </a:r>
            <a:r>
              <a:rPr lang="en-US" altLang="zh-CN"/>
              <a:t> 8 </a:t>
            </a:r>
            <a:r>
              <a:rPr lang="zh-CN" altLang="en-US"/>
              <a:t>的浮点矢量</a:t>
            </a:r>
            <a:endParaRPr lang="zh-CN" altLang="en-US"/>
          </a:p>
        </p:txBody>
      </p:sp>
      <p:sp>
        <p:nvSpPr>
          <p:cNvPr id="3" name="Content Placeholder 2"/>
          <p:cNvSpPr>
            <a:spLocks noGrp="1"/>
          </p:cNvSpPr>
          <p:nvPr>
            <p:ph sz="half" idx="1"/>
          </p:nvPr>
        </p:nvSpPr>
        <p:spPr>
          <a:xfrm>
            <a:off x="0" y="1741170"/>
            <a:ext cx="5582285" cy="4351655"/>
          </a:xfrm>
        </p:spPr>
        <p:txBody>
          <a:bodyPr/>
          <a:p>
            <a:r>
              <a:rPr lang="en-US"/>
              <a:t>__m128 </a:t>
            </a:r>
            <a:r>
              <a:rPr lang="zh-CN" altLang="en-US"/>
              <a:t>一次处理四个</a:t>
            </a:r>
            <a:r>
              <a:rPr lang="en-US" altLang="zh-CN"/>
              <a:t>float</a:t>
            </a:r>
            <a:r>
              <a:rPr lang="zh-CN" altLang="en-US"/>
              <a:t>，改成</a:t>
            </a:r>
            <a:r>
              <a:rPr lang="en-US" altLang="zh-CN"/>
              <a:t> __m256 </a:t>
            </a:r>
            <a:r>
              <a:rPr lang="zh-CN" altLang="en-US"/>
              <a:t>一次处理八个</a:t>
            </a:r>
            <a:r>
              <a:rPr lang="en-US" altLang="zh-CN"/>
              <a:t>float</a:t>
            </a:r>
            <a:r>
              <a:rPr lang="zh-CN" altLang="en-US"/>
              <a:t>，应该会更快吧？的确变快了。</a:t>
            </a:r>
            <a:endParaRPr lang="zh-CN" altLang="en-US"/>
          </a:p>
          <a:p>
            <a:r>
              <a:rPr lang="zh-CN" altLang="en-US"/>
              <a:t>不过因为</a:t>
            </a:r>
            <a:r>
              <a:rPr lang="en-US" altLang="zh-CN"/>
              <a:t>res</a:t>
            </a:r>
            <a:r>
              <a:rPr lang="zh-CN" altLang="en-US"/>
              <a:t>有四个寄存器，</a:t>
            </a:r>
            <a:r>
              <a:rPr lang="en-US" altLang="zh-CN"/>
              <a:t>4*4*8=128</a:t>
            </a:r>
            <a:r>
              <a:rPr lang="zh-CN" altLang="en-US"/>
              <a:t>字节，所以</a:t>
            </a:r>
            <a:r>
              <a:rPr lang="en-US" altLang="zh-CN"/>
              <a:t> _mm_prefetch </a:t>
            </a:r>
            <a:r>
              <a:rPr lang="zh-CN" altLang="en-US"/>
              <a:t>需要预取两个缓存行才行。</a:t>
            </a:r>
            <a:endParaRPr lang="zh-CN" altLang="en-US"/>
          </a:p>
          <a:p>
            <a:r>
              <a:rPr lang="zh-CN" altLang="en-US"/>
              <a:t>顺便，这里</a:t>
            </a:r>
            <a:r>
              <a:rPr lang="en-US" altLang="zh-CN"/>
              <a:t> blockSize </a:t>
            </a:r>
            <a:r>
              <a:rPr lang="zh-CN" altLang="en-US"/>
              <a:t>和</a:t>
            </a:r>
            <a:r>
              <a:rPr lang="en-US" altLang="zh-CN"/>
              <a:t> 32 </a:t>
            </a:r>
            <a:r>
              <a:rPr lang="zh-CN" altLang="en-US"/>
              <a:t>似乎一样了，所以</a:t>
            </a:r>
            <a:r>
              <a:rPr lang="en-US" altLang="zh-CN"/>
              <a:t> xBase </a:t>
            </a:r>
            <a:r>
              <a:rPr lang="zh-CN" altLang="en-US"/>
              <a:t>也可以直接去掉了。</a:t>
            </a:r>
            <a:endParaRPr lang="zh-CN" altLang="en-US"/>
          </a:p>
        </p:txBody>
      </p:sp>
      <p:pic>
        <p:nvPicPr>
          <p:cNvPr id="10" name="Picture 9"/>
          <p:cNvPicPr>
            <a:picLocks noChangeAspect="1"/>
          </p:cNvPicPr>
          <p:nvPr/>
        </p:nvPicPr>
        <p:blipFill>
          <a:blip r:embed="rId1"/>
          <a:stretch>
            <a:fillRect/>
          </a:stretch>
        </p:blipFill>
        <p:spPr>
          <a:xfrm>
            <a:off x="1403985" y="5048250"/>
            <a:ext cx="9220835" cy="1809750"/>
          </a:xfrm>
          <a:prstGeom prst="rect">
            <a:avLst/>
          </a:prstGeom>
        </p:spPr>
      </p:pic>
      <p:pic>
        <p:nvPicPr>
          <p:cNvPr id="13" name="Content Placeholder 12"/>
          <p:cNvPicPr>
            <a:picLocks noChangeAspect="1"/>
          </p:cNvPicPr>
          <p:nvPr>
            <p:ph sz="half" idx="2"/>
          </p:nvPr>
        </p:nvPicPr>
        <p:blipFill>
          <a:blip r:embed="rId2"/>
          <a:stretch>
            <a:fillRect/>
          </a:stretch>
        </p:blipFill>
        <p:spPr>
          <a:xfrm>
            <a:off x="5530215" y="1045845"/>
            <a:ext cx="6661785" cy="3806190"/>
          </a:xfrm>
          <a:prstGeom prst="rect">
            <a:avLst/>
          </a:prstGeom>
        </p:spPr>
      </p:pic>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t>增加预取的提前量</a:t>
            </a:r>
            <a:endParaRPr lang="zh-CN"/>
          </a:p>
        </p:txBody>
      </p:sp>
      <p:sp>
        <p:nvSpPr>
          <p:cNvPr id="3" name="Content Placeholder 2"/>
          <p:cNvSpPr>
            <a:spLocks noGrp="1"/>
          </p:cNvSpPr>
          <p:nvPr>
            <p:ph sz="half" idx="1"/>
          </p:nvPr>
        </p:nvSpPr>
        <p:spPr>
          <a:xfrm>
            <a:off x="0" y="1741170"/>
            <a:ext cx="5191125" cy="4351655"/>
          </a:xfrm>
        </p:spPr>
        <p:txBody>
          <a:bodyPr/>
          <a:p>
            <a:r>
              <a:rPr lang="zh-CN"/>
              <a:t>预取的地址太靠近了，可能还是会让</a:t>
            </a:r>
            <a:r>
              <a:rPr lang="en-US" altLang="zh-CN"/>
              <a:t>CPU</a:t>
            </a:r>
            <a:r>
              <a:rPr lang="zh-CN" altLang="en-US"/>
              <a:t>陷入等待，无法隐藏计算的延迟。</a:t>
            </a:r>
            <a:endParaRPr lang="zh-CN" altLang="en-US"/>
          </a:p>
          <a:p>
            <a:r>
              <a:rPr lang="zh-CN" altLang="en-US"/>
              <a:t>再稍微往前调一点点试试看。</a:t>
            </a:r>
            <a:endParaRPr lang="zh-CN" altLang="en-US"/>
          </a:p>
          <a:p>
            <a:r>
              <a:rPr lang="zh-CN" altLang="en-US"/>
              <a:t>提前量不能太多，否则需要很大的缓存大小，否则到时候读的太多又得赶到二级缓存；也不能太少，否则等计算到那里的时候数据来不及取出，导致延迟无法隐藏。</a:t>
            </a:r>
            <a:endParaRPr lang="zh-CN" altLang="en-US"/>
          </a:p>
        </p:txBody>
      </p:sp>
      <p:pic>
        <p:nvPicPr>
          <p:cNvPr id="5" name="Content Placeholder 4"/>
          <p:cNvPicPr>
            <a:picLocks noChangeAspect="1"/>
          </p:cNvPicPr>
          <p:nvPr>
            <p:ph sz="half" idx="2"/>
          </p:nvPr>
        </p:nvPicPr>
        <p:blipFill>
          <a:blip r:embed="rId1"/>
          <a:stretch>
            <a:fillRect/>
          </a:stretch>
        </p:blipFill>
        <p:spPr>
          <a:xfrm>
            <a:off x="5191125" y="1566545"/>
            <a:ext cx="7000875" cy="3724910"/>
          </a:xfrm>
          <a:prstGeom prst="rect">
            <a:avLst/>
          </a:prstGeom>
        </p:spPr>
      </p:pic>
      <p:pic>
        <p:nvPicPr>
          <p:cNvPr id="6" name="Picture 5"/>
          <p:cNvPicPr>
            <a:picLocks noChangeAspect="1"/>
          </p:cNvPicPr>
          <p:nvPr/>
        </p:nvPicPr>
        <p:blipFill>
          <a:blip r:embed="rId2"/>
          <a:stretch>
            <a:fillRect/>
          </a:stretch>
        </p:blipFill>
        <p:spPr>
          <a:xfrm>
            <a:off x="240030" y="5981065"/>
            <a:ext cx="11550015" cy="876935"/>
          </a:xfrm>
          <a:prstGeom prst="rect">
            <a:avLst/>
          </a:prstGeom>
        </p:spPr>
      </p:pic>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Content Placeholder 6"/>
          <p:cNvPicPr>
            <a:picLocks noChangeAspect="1"/>
          </p:cNvPicPr>
          <p:nvPr>
            <p:ph sz="half" idx="2"/>
          </p:nvPr>
        </p:nvPicPr>
        <p:blipFill>
          <a:blip r:embed="rId1"/>
          <a:stretch>
            <a:fillRect/>
          </a:stretch>
        </p:blipFill>
        <p:spPr>
          <a:xfrm>
            <a:off x="270510" y="4044950"/>
            <a:ext cx="11612880" cy="2813685"/>
          </a:xfrm>
          <a:prstGeom prst="rect">
            <a:avLst/>
          </a:prstGeom>
        </p:spPr>
      </p:pic>
      <p:sp>
        <p:nvSpPr>
          <p:cNvPr id="2" name="Title 1"/>
          <p:cNvSpPr>
            <a:spLocks noGrp="1"/>
          </p:cNvSpPr>
          <p:nvPr>
            <p:ph type="title"/>
          </p:nvPr>
        </p:nvSpPr>
        <p:spPr/>
        <p:txBody>
          <a:bodyPr/>
          <a:p>
            <a:r>
              <a:rPr lang="zh-CN" altLang="en-US"/>
              <a:t>性能</a:t>
            </a:r>
            <a:r>
              <a:rPr lang="zh-CN" altLang="en-US">
                <a:sym typeface="+mn-ea"/>
              </a:rPr>
              <a:t>优化</a:t>
            </a:r>
            <a:r>
              <a:rPr lang="zh-CN" altLang="en-US"/>
              <a:t>过山车：建议改成现代桃花源记</a:t>
            </a:r>
            <a:endParaRPr lang="zh-CN" altLang="en-US"/>
          </a:p>
        </p:txBody>
      </p:sp>
      <p:sp>
        <p:nvSpPr>
          <p:cNvPr id="3" name="Content Placeholder 2"/>
          <p:cNvSpPr>
            <a:spLocks noGrp="1"/>
          </p:cNvSpPr>
          <p:nvPr>
            <p:ph sz="half" idx="1"/>
          </p:nvPr>
        </p:nvSpPr>
        <p:spPr>
          <a:xfrm>
            <a:off x="647700" y="1825625"/>
            <a:ext cx="10627995" cy="4351655"/>
          </a:xfrm>
        </p:spPr>
        <p:txBody>
          <a:bodyPr/>
          <a:p>
            <a:r>
              <a:rPr lang="zh-CN" altLang="en-US"/>
              <a:t>初极狭，才通人。复行数十步，豁然开朗。</a:t>
            </a:r>
            <a:endParaRPr lang="zh-CN" altLang="en-US"/>
          </a:p>
          <a:p>
            <a:r>
              <a:rPr lang="zh-CN" altLang="en-US"/>
              <a:t>总之，现在和没优化的</a:t>
            </a:r>
            <a:r>
              <a:rPr lang="en-US" altLang="zh-CN"/>
              <a:t> x_blur </a:t>
            </a:r>
            <a:r>
              <a:rPr lang="zh-CN" altLang="en-US"/>
              <a:t>差不多快了，应该算是优化完了。</a:t>
            </a:r>
            <a:endParaRPr lang="zh-CN" altLang="en-US"/>
          </a:p>
        </p:txBody>
      </p:sp>
      <p:sp>
        <p:nvSpPr>
          <p:cNvPr id="6" name="Rounded Rectangle 5"/>
          <p:cNvSpPr/>
          <p:nvPr/>
        </p:nvSpPr>
        <p:spPr>
          <a:xfrm>
            <a:off x="8622030" y="4919980"/>
            <a:ext cx="995045" cy="1938020"/>
          </a:xfrm>
          <a:prstGeom prst="roundRect">
            <a:avLst>
              <a:gd name="adj" fmla="val 10265"/>
            </a:avLst>
          </a:prstGeom>
          <a:noFill/>
          <a:ln>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zh-CN" altLang="en-US"/>
              <a:t>测试</a:t>
            </a:r>
            <a:endParaRPr lang="zh-CN" altLang="en-US"/>
          </a:p>
        </p:txBody>
      </p:sp>
      <p:pic>
        <p:nvPicPr>
          <p:cNvPr id="9" name="Content Placeholder 8"/>
          <p:cNvPicPr>
            <a:picLocks noChangeAspect="1"/>
          </p:cNvPicPr>
          <p:nvPr>
            <p:ph idx="1"/>
          </p:nvPr>
        </p:nvPicPr>
        <p:blipFill>
          <a:blip r:embed="rId1"/>
          <a:stretch>
            <a:fillRect/>
          </a:stretch>
        </p:blipFill>
        <p:spPr>
          <a:xfrm>
            <a:off x="1932305" y="1767840"/>
            <a:ext cx="7945120" cy="4466590"/>
          </a:xfrm>
          <a:prstGeom prst="rect">
            <a:avLst/>
          </a:prstGeom>
        </p:spPr>
      </p:pic>
      <p:sp>
        <p:nvSpPr>
          <p:cNvPr id="6" name="Text Box 5"/>
          <p:cNvSpPr txBox="1"/>
          <p:nvPr/>
        </p:nvSpPr>
        <p:spPr>
          <a:xfrm>
            <a:off x="4759325" y="0"/>
            <a:ext cx="7432675" cy="368300"/>
          </a:xfrm>
          <a:prstGeom prst="rect">
            <a:avLst/>
          </a:prstGeom>
          <a:noFill/>
        </p:spPr>
        <p:txBody>
          <a:bodyPr wrap="square" rtlCol="0" anchor="t">
            <a:spAutoFit/>
          </a:bodyPr>
          <a:p>
            <a:r>
              <a:rPr lang="zh-CN" altLang="en-US">
                <a:sym typeface="+mn-ea"/>
              </a:rPr>
              <a:t>源码在：</a:t>
            </a:r>
            <a:r>
              <a:rPr lang="en-US" altLang="zh-CN">
                <a:sym typeface="+mn-ea"/>
              </a:rPr>
              <a:t>github.com/parallel101/</a:t>
            </a:r>
            <a:r>
              <a:rPr lang="zh-CN" altLang="en-US">
                <a:sym typeface="+mn-ea"/>
              </a:rPr>
              <a:t>course/</a:t>
            </a:r>
            <a:r>
              <a:rPr lang="en-US" altLang="zh-CN">
                <a:sym typeface="+mn-ea"/>
              </a:rPr>
              <a:t>blob/master/</a:t>
            </a:r>
            <a:r>
              <a:rPr lang="zh-CN" altLang="en-US">
                <a:sym typeface="+mn-ea"/>
              </a:rPr>
              <a:t>07/0</a:t>
            </a:r>
            <a:r>
              <a:rPr lang="en-US" altLang="zh-CN">
                <a:sym typeface="+mn-ea"/>
              </a:rPr>
              <a:t>7</a:t>
            </a:r>
            <a:r>
              <a:rPr lang="zh-CN" altLang="en-US">
                <a:sym typeface="+mn-ea"/>
              </a:rPr>
              <a:t>_stencil/03</a:t>
            </a:r>
            <a:endParaRPr lang="en-US"/>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sym typeface="+mn-ea"/>
              </a:rPr>
              <a:t>测试</a:t>
            </a:r>
            <a:endParaRPr lang="en-US" altLang="zh-CN">
              <a:sym typeface="+mn-ea"/>
            </a:endParaRPr>
          </a:p>
        </p:txBody>
      </p:sp>
      <p:pic>
        <p:nvPicPr>
          <p:cNvPr id="6" name="Picture 5"/>
          <p:cNvPicPr>
            <a:picLocks noChangeAspect="1"/>
          </p:cNvPicPr>
          <p:nvPr/>
        </p:nvPicPr>
        <p:blipFill>
          <a:blip r:embed="rId1"/>
          <a:stretch>
            <a:fillRect/>
          </a:stretch>
        </p:blipFill>
        <p:spPr>
          <a:xfrm>
            <a:off x="7463790" y="1725930"/>
            <a:ext cx="2133600" cy="676275"/>
          </a:xfrm>
          <a:prstGeom prst="rect">
            <a:avLst/>
          </a:prstGeom>
        </p:spPr>
      </p:pic>
      <p:pic>
        <p:nvPicPr>
          <p:cNvPr id="10" name="Content Placeholder 9"/>
          <p:cNvPicPr>
            <a:picLocks noChangeAspect="1"/>
          </p:cNvPicPr>
          <p:nvPr>
            <p:ph sz="half" idx="2"/>
          </p:nvPr>
        </p:nvPicPr>
        <p:blipFill>
          <a:blip r:embed="rId2"/>
          <a:stretch>
            <a:fillRect/>
          </a:stretch>
        </p:blipFill>
        <p:spPr>
          <a:xfrm>
            <a:off x="5981700" y="2543810"/>
            <a:ext cx="5181600" cy="2914015"/>
          </a:xfrm>
          <a:prstGeom prst="rect">
            <a:avLst/>
          </a:prstGeom>
        </p:spPr>
      </p:pic>
      <p:pic>
        <p:nvPicPr>
          <p:cNvPr id="14" name="Content Placeholder 13"/>
          <p:cNvPicPr>
            <a:picLocks noChangeAspect="1"/>
          </p:cNvPicPr>
          <p:nvPr>
            <p:ph sz="half" idx="1"/>
          </p:nvPr>
        </p:nvPicPr>
        <p:blipFill>
          <a:blip r:embed="rId3"/>
          <a:stretch>
            <a:fillRect/>
          </a:stretch>
        </p:blipFill>
        <p:spPr>
          <a:xfrm>
            <a:off x="647700" y="2545080"/>
            <a:ext cx="5181600" cy="2911475"/>
          </a:xfrm>
          <a:prstGeom prst="rect">
            <a:avLst/>
          </a:prstGeom>
        </p:spPr>
      </p:pic>
      <p:pic>
        <p:nvPicPr>
          <p:cNvPr id="15" name="Picture 14"/>
          <p:cNvPicPr>
            <a:picLocks noChangeAspect="1"/>
          </p:cNvPicPr>
          <p:nvPr/>
        </p:nvPicPr>
        <p:blipFill>
          <a:blip r:embed="rId4"/>
          <a:stretch>
            <a:fillRect/>
          </a:stretch>
        </p:blipFill>
        <p:spPr>
          <a:xfrm>
            <a:off x="2286000" y="1725930"/>
            <a:ext cx="1905000" cy="647700"/>
          </a:xfrm>
          <a:prstGeom prst="rect">
            <a:avLst/>
          </a:prstGeom>
        </p:spPr>
      </p:pic>
      <p:sp>
        <p:nvSpPr>
          <p:cNvPr id="16" name="Text Box 15"/>
          <p:cNvSpPr txBox="1"/>
          <p:nvPr/>
        </p:nvSpPr>
        <p:spPr>
          <a:xfrm>
            <a:off x="7524750" y="5714365"/>
            <a:ext cx="2011680" cy="368300"/>
          </a:xfrm>
          <a:prstGeom prst="rect">
            <a:avLst/>
          </a:prstGeom>
          <a:noFill/>
        </p:spPr>
        <p:txBody>
          <a:bodyPr wrap="none" rtlCol="0" anchor="t">
            <a:spAutoFit/>
          </a:bodyPr>
          <a:p>
            <a:pPr algn="l"/>
            <a:r>
              <a:rPr lang="zh-CN" altLang="en-US">
                <a:sym typeface="+mn-ea"/>
              </a:rPr>
              <a:t>两步走的高斯模糊</a:t>
            </a:r>
            <a:endParaRPr lang="en-US"/>
          </a:p>
        </p:txBody>
      </p:sp>
      <p:sp>
        <p:nvSpPr>
          <p:cNvPr id="17" name="Text Box 16"/>
          <p:cNvSpPr txBox="1"/>
          <p:nvPr/>
        </p:nvSpPr>
        <p:spPr>
          <a:xfrm>
            <a:off x="2232660" y="5657850"/>
            <a:ext cx="2011680" cy="368300"/>
          </a:xfrm>
          <a:prstGeom prst="rect">
            <a:avLst/>
          </a:prstGeom>
          <a:noFill/>
        </p:spPr>
        <p:txBody>
          <a:bodyPr wrap="none" rtlCol="0" anchor="t">
            <a:spAutoFit/>
          </a:bodyPr>
          <a:p>
            <a:pPr algn="l"/>
            <a:r>
              <a:rPr lang="zh-CN" altLang="en-US">
                <a:sym typeface="+mn-ea"/>
              </a:rPr>
              <a:t>两步走的箱型滤波</a:t>
            </a:r>
            <a:endParaRPr lang="en-US" altLang="zh-CN">
              <a:sym typeface="+mn-ea"/>
            </a:endParaRPr>
          </a:p>
        </p:txBody>
      </p:sp>
      <p:sp>
        <p:nvSpPr>
          <p:cNvPr id="18" name="Text Box 17"/>
          <p:cNvSpPr txBox="1"/>
          <p:nvPr/>
        </p:nvSpPr>
        <p:spPr>
          <a:xfrm>
            <a:off x="4014470" y="0"/>
            <a:ext cx="8177530" cy="645160"/>
          </a:xfrm>
          <a:prstGeom prst="rect">
            <a:avLst/>
          </a:prstGeom>
          <a:noFill/>
        </p:spPr>
        <p:txBody>
          <a:bodyPr wrap="square" rtlCol="0">
            <a:spAutoFit/>
          </a:bodyPr>
          <a:p>
            <a:r>
              <a:rPr lang="zh-CN" altLang="en-US"/>
              <a:t>黑边是因为我们</a:t>
            </a:r>
            <a:r>
              <a:rPr lang="en-US" altLang="zh-CN"/>
              <a:t> ndarray </a:t>
            </a:r>
            <a:r>
              <a:rPr lang="zh-CN" altLang="en-US"/>
              <a:t>采用的</a:t>
            </a:r>
            <a:r>
              <a:rPr lang="en-US" altLang="zh-CN"/>
              <a:t> ghost cell </a:t>
            </a:r>
            <a:r>
              <a:rPr lang="zh-CN" altLang="en-US"/>
              <a:t>避免越界，可以手动填充一下这些</a:t>
            </a:r>
            <a:r>
              <a:rPr lang="en-US" altLang="zh-CN"/>
              <a:t> ghost cell </a:t>
            </a:r>
            <a:r>
              <a:rPr lang="zh-CN" altLang="en-US"/>
              <a:t>为</a:t>
            </a:r>
            <a:r>
              <a:rPr lang="en-US" altLang="zh-CN"/>
              <a:t> clamp </a:t>
            </a:r>
            <a:r>
              <a:rPr lang="zh-CN" altLang="en-US"/>
              <a:t>之类，不过我们是性能优化课，不是图像处理课所以不卷了</a:t>
            </a:r>
            <a:endParaRPr lang="en-US" altLang="zh-CN"/>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zh-CN"/>
              <a:t>多少计算量才算多？</a:t>
            </a:r>
            <a:endParaRPr lang="zh-CN"/>
          </a:p>
        </p:txBody>
      </p:sp>
      <p:sp>
        <p:nvSpPr>
          <p:cNvPr id="7" name="Content Placeholder 6"/>
          <p:cNvSpPr/>
          <p:nvPr>
            <p:ph sz="half" idx="1"/>
          </p:nvPr>
        </p:nvSpPr>
        <p:spPr>
          <a:xfrm>
            <a:off x="647700" y="1825625"/>
            <a:ext cx="6501765" cy="4351655"/>
          </a:xfrm>
        </p:spPr>
        <p:txBody>
          <a:bodyPr/>
          <a:p>
            <a:r>
              <a:rPr lang="zh-CN" altLang="en-US"/>
              <a:t>看右边的</a:t>
            </a:r>
            <a:r>
              <a:rPr lang="en-US" altLang="zh-CN"/>
              <a:t> func</a:t>
            </a:r>
            <a:r>
              <a:rPr lang="zh-CN" altLang="en-US"/>
              <a:t>，够复杂了吧？也只是勉勉强强超过一点内存的延迟了，但在</a:t>
            </a:r>
            <a:r>
              <a:rPr lang="en-US" altLang="zh-CN"/>
              <a:t>6</a:t>
            </a:r>
            <a:r>
              <a:rPr lang="zh-CN" altLang="en-US"/>
              <a:t>个物理核心上并行加速后，还是变成</a:t>
            </a:r>
            <a:r>
              <a:rPr lang="en-US" altLang="zh-CN"/>
              <a:t>mem-bound</a:t>
            </a:r>
            <a:r>
              <a:rPr lang="zh-CN" altLang="en-US"/>
              <a:t>了。</a:t>
            </a:r>
            <a:endParaRPr lang="zh-CN" altLang="en-US"/>
          </a:p>
          <a:p>
            <a:r>
              <a:rPr lang="zh-CN" altLang="en-US"/>
              <a:t>加速比：</a:t>
            </a:r>
            <a:r>
              <a:rPr lang="en-US" altLang="zh-CN"/>
              <a:t>1.36 </a:t>
            </a:r>
            <a:r>
              <a:rPr lang="zh-CN" altLang="en-US"/>
              <a:t>倍</a:t>
            </a:r>
            <a:endParaRPr lang="zh-CN" altLang="en-US"/>
          </a:p>
          <a:p>
            <a:r>
              <a:rPr lang="zh-CN" altLang="en-US"/>
              <a:t>应该达到</a:t>
            </a:r>
            <a:r>
              <a:rPr lang="en-US" altLang="zh-CN"/>
              <a:t> 6 </a:t>
            </a:r>
            <a:r>
              <a:rPr lang="zh-CN" altLang="en-US"/>
              <a:t>倍（物理核心数量）才算理想加速比。</a:t>
            </a:r>
            <a:endParaRPr lang="zh-CN" altLang="en-US"/>
          </a:p>
        </p:txBody>
      </p:sp>
      <p:pic>
        <p:nvPicPr>
          <p:cNvPr id="9" name="Content Placeholder 8"/>
          <p:cNvPicPr>
            <a:picLocks noChangeAspect="1"/>
          </p:cNvPicPr>
          <p:nvPr>
            <p:ph sz="half" idx="2"/>
          </p:nvPr>
        </p:nvPicPr>
        <p:blipFill>
          <a:blip r:embed="rId1"/>
          <a:stretch>
            <a:fillRect/>
          </a:stretch>
        </p:blipFill>
        <p:spPr>
          <a:xfrm>
            <a:off x="7301865" y="1155700"/>
            <a:ext cx="4754880" cy="4351655"/>
          </a:xfrm>
          <a:prstGeom prst="rect">
            <a:avLst/>
          </a:prstGeom>
        </p:spPr>
      </p:pic>
      <p:pic>
        <p:nvPicPr>
          <p:cNvPr id="10" name="Picture 9"/>
          <p:cNvPicPr>
            <a:picLocks noChangeAspect="1"/>
          </p:cNvPicPr>
          <p:nvPr/>
        </p:nvPicPr>
        <p:blipFill>
          <a:blip r:embed="rId2"/>
          <a:stretch>
            <a:fillRect/>
          </a:stretch>
        </p:blipFill>
        <p:spPr>
          <a:xfrm>
            <a:off x="499745" y="5194935"/>
            <a:ext cx="6238875" cy="1181100"/>
          </a:xfrm>
          <a:prstGeom prst="rect">
            <a:avLst/>
          </a:prstGeom>
        </p:spPr>
      </p:pic>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什么是两步走？</a:t>
            </a:r>
            <a:endParaRPr lang="zh-CN" altLang="en-US"/>
          </a:p>
        </p:txBody>
      </p:sp>
      <p:pic>
        <p:nvPicPr>
          <p:cNvPr id="5" name="Content Placeholder 4"/>
          <p:cNvPicPr>
            <a:picLocks noChangeAspect="1"/>
          </p:cNvPicPr>
          <p:nvPr>
            <p:ph sz="half" idx="1"/>
          </p:nvPr>
        </p:nvPicPr>
        <p:blipFill>
          <a:blip r:embed="rId1"/>
          <a:stretch>
            <a:fillRect/>
          </a:stretch>
        </p:blipFill>
        <p:spPr>
          <a:xfrm>
            <a:off x="704215" y="4022725"/>
            <a:ext cx="5067300" cy="1466850"/>
          </a:xfrm>
          <a:prstGeom prst="rect">
            <a:avLst/>
          </a:prstGeom>
        </p:spPr>
      </p:pic>
      <p:pic>
        <p:nvPicPr>
          <p:cNvPr id="6" name="Content Placeholder 5"/>
          <p:cNvPicPr>
            <a:picLocks noChangeAspect="1"/>
          </p:cNvPicPr>
          <p:nvPr>
            <p:ph sz="half" idx="2"/>
          </p:nvPr>
        </p:nvPicPr>
        <p:blipFill>
          <a:blip r:embed="rId2"/>
          <a:stretch>
            <a:fillRect/>
          </a:stretch>
        </p:blipFill>
        <p:spPr>
          <a:xfrm>
            <a:off x="5981700" y="3945255"/>
            <a:ext cx="5181600" cy="1621790"/>
          </a:xfrm>
          <a:prstGeom prst="rect">
            <a:avLst/>
          </a:prstGeom>
        </p:spPr>
      </p:pic>
      <p:pic>
        <p:nvPicPr>
          <p:cNvPr id="8" name="Picture 7"/>
          <p:cNvPicPr>
            <a:picLocks noChangeAspect="1"/>
          </p:cNvPicPr>
          <p:nvPr/>
        </p:nvPicPr>
        <p:blipFill>
          <a:blip r:embed="rId3"/>
          <a:stretch>
            <a:fillRect/>
          </a:stretch>
        </p:blipFill>
        <p:spPr>
          <a:xfrm>
            <a:off x="6980555" y="1815465"/>
            <a:ext cx="3455035" cy="2037080"/>
          </a:xfrm>
          <a:prstGeom prst="rect">
            <a:avLst/>
          </a:prstGeom>
        </p:spPr>
      </p:pic>
      <p:pic>
        <p:nvPicPr>
          <p:cNvPr id="9" name="Picture 8"/>
          <p:cNvPicPr>
            <a:picLocks noChangeAspect="1"/>
          </p:cNvPicPr>
          <p:nvPr/>
        </p:nvPicPr>
        <p:blipFill>
          <a:blip r:embed="rId4"/>
          <a:stretch>
            <a:fillRect/>
          </a:stretch>
        </p:blipFill>
        <p:spPr>
          <a:xfrm>
            <a:off x="1652905" y="1940560"/>
            <a:ext cx="3025140" cy="1961515"/>
          </a:xfrm>
          <a:prstGeom prst="rect">
            <a:avLst/>
          </a:prstGeom>
        </p:spPr>
      </p:pic>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zh-CN" altLang="en-US"/>
              <a:t>第</a:t>
            </a:r>
            <a:r>
              <a:rPr lang="en-US" altLang="zh-CN"/>
              <a:t>8</a:t>
            </a:r>
            <a:r>
              <a:rPr lang="zh-CN" altLang="en-US"/>
              <a:t>章：矩阵与莫顿码</a:t>
            </a:r>
            <a:endParaRPr lang="zh-CN" altLang="en-US"/>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p:txBody>
          <a:bodyPr/>
          <a:p>
            <a:r>
              <a:rPr lang="zh-CN" altLang="en-US"/>
              <a:t>案例：矩阵转置</a:t>
            </a:r>
            <a:endParaRPr lang="zh-CN" altLang="en-US"/>
          </a:p>
        </p:txBody>
      </p:sp>
      <p:sp>
        <p:nvSpPr>
          <p:cNvPr id="4" name="Content Placeholder 3"/>
          <p:cNvSpPr>
            <a:spLocks noGrp="1"/>
          </p:cNvSpPr>
          <p:nvPr>
            <p:ph sz="half" idx="1"/>
          </p:nvPr>
        </p:nvSpPr>
        <p:spPr/>
        <p:txBody>
          <a:bodyPr/>
          <a:p>
            <a:r>
              <a:rPr lang="zh-CN" altLang="en-US"/>
              <a:t>效率很低，为什么？</a:t>
            </a:r>
            <a:endParaRPr lang="zh-CN" altLang="en-US"/>
          </a:p>
          <a:p>
            <a:r>
              <a:rPr lang="zh-CN" altLang="en-US"/>
              <a:t>循环是</a:t>
            </a:r>
            <a:r>
              <a:rPr lang="en-US" altLang="zh-CN"/>
              <a:t> YX </a:t>
            </a:r>
            <a:r>
              <a:rPr lang="zh-CN" altLang="en-US"/>
              <a:t>序的，虽然</a:t>
            </a:r>
            <a:r>
              <a:rPr lang="en-US" altLang="zh-CN"/>
              <a:t> b(x, y) </a:t>
            </a:r>
            <a:r>
              <a:rPr lang="zh-CN" altLang="en-US"/>
              <a:t>也是</a:t>
            </a:r>
            <a:r>
              <a:rPr lang="en-US" altLang="zh-CN"/>
              <a:t> YX </a:t>
            </a:r>
            <a:r>
              <a:rPr lang="zh-CN" altLang="en-US"/>
              <a:t>序的没问题，但是</a:t>
            </a:r>
            <a:r>
              <a:rPr lang="en-US" altLang="zh-CN"/>
              <a:t> a(y, x) </a:t>
            </a:r>
            <a:r>
              <a:rPr lang="zh-CN" altLang="en-US"/>
              <a:t>相当于一个</a:t>
            </a:r>
            <a:r>
              <a:rPr lang="en-US" altLang="zh-CN"/>
              <a:t> XY </a:t>
            </a:r>
            <a:r>
              <a:rPr lang="zh-CN" altLang="en-US"/>
              <a:t>序的二维数组，从而在内存看来访存是跳跃的，违背了空间局域性。因为</a:t>
            </a:r>
            <a:r>
              <a:rPr lang="zh-CN" altLang="en-US">
                <a:sym typeface="+mn-ea"/>
              </a:rPr>
              <a:t>每次跳跃了</a:t>
            </a:r>
            <a:r>
              <a:rPr lang="en-US" altLang="zh-CN">
                <a:sym typeface="+mn-ea"/>
              </a:rPr>
              <a:t> nx</a:t>
            </a:r>
            <a:r>
              <a:rPr lang="zh-CN" altLang="en-US">
                <a:sym typeface="+mn-ea"/>
              </a:rPr>
              <a:t>，所以只要缓存容量小于</a:t>
            </a:r>
            <a:r>
              <a:rPr lang="en-US" altLang="zh-CN">
                <a:sym typeface="+mn-ea"/>
              </a:rPr>
              <a:t> nx </a:t>
            </a:r>
            <a:r>
              <a:rPr lang="zh-CN" altLang="en-US">
                <a:sym typeface="+mn-ea"/>
              </a:rPr>
              <a:t>就无法命中</a:t>
            </a:r>
            <a:r>
              <a:rPr lang="zh-CN" altLang="en-US"/>
              <a:t>。</a:t>
            </a:r>
            <a:endParaRPr lang="zh-CN" altLang="en-US"/>
          </a:p>
        </p:txBody>
      </p:sp>
      <p:pic>
        <p:nvPicPr>
          <p:cNvPr id="6" name="Content Placeholder 5"/>
          <p:cNvPicPr>
            <a:picLocks noChangeAspect="1"/>
          </p:cNvPicPr>
          <p:nvPr>
            <p:ph sz="half" idx="2"/>
          </p:nvPr>
        </p:nvPicPr>
        <p:blipFill>
          <a:blip r:embed="rId1"/>
          <a:stretch>
            <a:fillRect/>
          </a:stretch>
        </p:blipFill>
        <p:spPr>
          <a:xfrm>
            <a:off x="6333490" y="1852930"/>
            <a:ext cx="4476750" cy="4295775"/>
          </a:xfrm>
          <a:prstGeom prst="rect">
            <a:avLst/>
          </a:prstGeom>
        </p:spPr>
      </p:pic>
      <p:pic>
        <p:nvPicPr>
          <p:cNvPr id="8" name="Picture 7"/>
          <p:cNvPicPr>
            <a:picLocks noChangeAspect="1"/>
          </p:cNvPicPr>
          <p:nvPr/>
        </p:nvPicPr>
        <p:blipFill>
          <a:blip r:embed="rId2"/>
          <a:stretch>
            <a:fillRect/>
          </a:stretch>
        </p:blipFill>
        <p:spPr>
          <a:xfrm>
            <a:off x="358140" y="5331460"/>
            <a:ext cx="5857875" cy="1190625"/>
          </a:xfrm>
          <a:prstGeom prst="rect">
            <a:avLst/>
          </a:prstGeom>
        </p:spPr>
      </p:pic>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p:txBody>
          <a:bodyPr/>
          <a:p>
            <a:r>
              <a:rPr lang="zh-CN" altLang="en-US"/>
              <a:t>矩阵转置优化：循环分块</a:t>
            </a:r>
            <a:endParaRPr lang="en-US" altLang="zh-CN"/>
          </a:p>
        </p:txBody>
      </p:sp>
      <p:sp>
        <p:nvSpPr>
          <p:cNvPr id="4" name="Content Placeholder 3"/>
          <p:cNvSpPr>
            <a:spLocks noGrp="1"/>
          </p:cNvSpPr>
          <p:nvPr>
            <p:ph sz="half" idx="1"/>
          </p:nvPr>
        </p:nvSpPr>
        <p:spPr/>
        <p:txBody>
          <a:bodyPr/>
          <a:p>
            <a:r>
              <a:rPr lang="zh-CN" altLang="en-US"/>
              <a:t>解决方法当然还是循环分块。即</a:t>
            </a:r>
            <a:r>
              <a:rPr lang="en-US" altLang="zh-CN"/>
              <a:t> YXyx </a:t>
            </a:r>
            <a:r>
              <a:rPr lang="zh-CN" altLang="en-US"/>
              <a:t>序。</a:t>
            </a:r>
            <a:endParaRPr lang="zh-CN" altLang="en-US"/>
          </a:p>
          <a:p>
            <a:r>
              <a:rPr lang="zh-CN" altLang="en-US"/>
              <a:t>这样只需要块的大小</a:t>
            </a:r>
            <a:r>
              <a:rPr lang="en-US" altLang="zh-CN"/>
              <a:t> blockSize^2 </a:t>
            </a:r>
            <a:r>
              <a:rPr lang="zh-CN" altLang="en-US"/>
              <a:t>小于缓存容量，即可保证全部命中。</a:t>
            </a:r>
            <a:endParaRPr lang="zh-CN" altLang="en-US"/>
          </a:p>
        </p:txBody>
      </p:sp>
      <p:pic>
        <p:nvPicPr>
          <p:cNvPr id="7" name="Picture 6"/>
          <p:cNvPicPr>
            <a:picLocks noChangeAspect="1"/>
          </p:cNvPicPr>
          <p:nvPr/>
        </p:nvPicPr>
        <p:blipFill>
          <a:blip r:embed="rId1"/>
          <a:stretch>
            <a:fillRect/>
          </a:stretch>
        </p:blipFill>
        <p:spPr>
          <a:xfrm>
            <a:off x="101600" y="5250815"/>
            <a:ext cx="7626985" cy="1504950"/>
          </a:xfrm>
          <a:prstGeom prst="rect">
            <a:avLst/>
          </a:prstGeom>
        </p:spPr>
      </p:pic>
      <p:pic>
        <p:nvPicPr>
          <p:cNvPr id="10" name="Content Placeholder 9"/>
          <p:cNvPicPr>
            <a:picLocks noChangeAspect="1"/>
          </p:cNvPicPr>
          <p:nvPr>
            <p:ph sz="half" idx="2"/>
          </p:nvPr>
        </p:nvPicPr>
        <p:blipFill>
          <a:blip r:embed="rId2"/>
          <a:stretch>
            <a:fillRect/>
          </a:stretch>
        </p:blipFill>
        <p:spPr>
          <a:xfrm>
            <a:off x="6038215" y="1362710"/>
            <a:ext cx="6153785" cy="3368040"/>
          </a:xfrm>
          <a:prstGeom prst="rect">
            <a:avLst/>
          </a:prstGeom>
        </p:spPr>
      </p:pic>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Title 5"/>
          <p:cNvSpPr>
            <a:spLocks noGrp="1"/>
          </p:cNvSpPr>
          <p:nvPr>
            <p:ph type="title"/>
          </p:nvPr>
        </p:nvSpPr>
        <p:spPr/>
        <p:txBody>
          <a:bodyPr/>
          <a:p>
            <a:r>
              <a:rPr lang="zh-CN" altLang="en-US"/>
              <a:t>图片直观感受矩阵转置的循环分块</a:t>
            </a:r>
            <a:endParaRPr lang="zh-CN" altLang="en-US"/>
          </a:p>
        </p:txBody>
      </p:sp>
      <p:pic>
        <p:nvPicPr>
          <p:cNvPr id="5" name="Content Placeholder 4"/>
          <p:cNvPicPr>
            <a:picLocks noChangeAspect="1"/>
          </p:cNvPicPr>
          <p:nvPr>
            <p:ph idx="1"/>
          </p:nvPr>
        </p:nvPicPr>
        <p:blipFill>
          <a:blip r:embed="rId1"/>
          <a:stretch>
            <a:fillRect/>
          </a:stretch>
        </p:blipFill>
        <p:spPr>
          <a:xfrm>
            <a:off x="2361565" y="1612900"/>
            <a:ext cx="7087235" cy="4776470"/>
          </a:xfrm>
          <a:prstGeom prst="rect">
            <a:avLst/>
          </a:prstGeom>
        </p:spPr>
      </p:pic>
      <p:sp>
        <p:nvSpPr>
          <p:cNvPr id="8" name="Text Box 7"/>
          <p:cNvSpPr txBox="1"/>
          <p:nvPr/>
        </p:nvSpPr>
        <p:spPr>
          <a:xfrm>
            <a:off x="3477895" y="6338570"/>
            <a:ext cx="1656080" cy="368300"/>
          </a:xfrm>
          <a:prstGeom prst="rect">
            <a:avLst/>
          </a:prstGeom>
          <a:noFill/>
        </p:spPr>
        <p:txBody>
          <a:bodyPr wrap="none" rtlCol="0">
            <a:spAutoFit/>
          </a:bodyPr>
          <a:p>
            <a:r>
              <a:rPr lang="en-US"/>
              <a:t>BM_transpose</a:t>
            </a:r>
            <a:endParaRPr lang="en-US"/>
          </a:p>
        </p:txBody>
      </p:sp>
      <p:sp>
        <p:nvSpPr>
          <p:cNvPr id="10" name="Text Box 9"/>
          <p:cNvSpPr txBox="1"/>
          <p:nvPr/>
        </p:nvSpPr>
        <p:spPr>
          <a:xfrm>
            <a:off x="6448425" y="6338570"/>
            <a:ext cx="2202180" cy="368300"/>
          </a:xfrm>
          <a:prstGeom prst="rect">
            <a:avLst/>
          </a:prstGeom>
          <a:noFill/>
        </p:spPr>
        <p:txBody>
          <a:bodyPr wrap="none" rtlCol="0">
            <a:spAutoFit/>
          </a:bodyPr>
          <a:p>
            <a:r>
              <a:rPr lang="en-US"/>
              <a:t>BM_transpose_tiled</a:t>
            </a:r>
            <a:endParaRPr lang="en-US"/>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什么是莫顿码</a:t>
            </a:r>
            <a:r>
              <a:rPr lang="en-US" altLang="zh-CN"/>
              <a:t>(morton code)</a:t>
            </a:r>
            <a:r>
              <a:rPr lang="zh-CN" altLang="en-US"/>
              <a:t>？有什么用？</a:t>
            </a:r>
            <a:endParaRPr lang="zh-CN" altLang="en-US"/>
          </a:p>
        </p:txBody>
      </p:sp>
      <p:sp>
        <p:nvSpPr>
          <p:cNvPr id="6" name="Content Placeholder 5"/>
          <p:cNvSpPr/>
          <p:nvPr>
            <p:ph sz="half" idx="1"/>
          </p:nvPr>
        </p:nvSpPr>
        <p:spPr>
          <a:xfrm>
            <a:off x="106045" y="1481455"/>
            <a:ext cx="6673850" cy="5242560"/>
          </a:xfrm>
        </p:spPr>
        <p:txBody>
          <a:bodyPr>
            <a:normAutofit fontScale="90000" lnSpcReduction="20000"/>
          </a:bodyPr>
          <a:p>
            <a:r>
              <a:rPr lang="zh-CN" altLang="en-US"/>
              <a:t>如</a:t>
            </a:r>
            <a:r>
              <a:rPr lang="en-US" altLang="zh-CN"/>
              <a:t> x=x1x2x3, y=y1y2y3</a:t>
            </a:r>
            <a:endParaRPr lang="en-US" altLang="zh-CN"/>
          </a:p>
          <a:p>
            <a:r>
              <a:rPr lang="zh-CN" altLang="en-US"/>
              <a:t>则他们的莫顿码：</a:t>
            </a:r>
            <a:r>
              <a:rPr lang="en-US" altLang="zh-CN"/>
              <a:t>m(x,y)=y1x1y2x2y3x3</a:t>
            </a:r>
            <a:endParaRPr lang="en-US" altLang="zh-CN"/>
          </a:p>
          <a:p>
            <a:r>
              <a:rPr lang="zh-CN" altLang="en-US"/>
              <a:t>二维莫顿编码可以把两个长度为</a:t>
            </a:r>
            <a:r>
              <a:rPr lang="en-US" altLang="zh-CN"/>
              <a:t>n</a:t>
            </a:r>
            <a:r>
              <a:rPr lang="zh-CN" altLang="en-US"/>
              <a:t>的二进制数，交错打包成一个长度</a:t>
            </a:r>
            <a:r>
              <a:rPr lang="en-US" altLang="zh-CN"/>
              <a:t>2*n</a:t>
            </a:r>
            <a:r>
              <a:rPr lang="zh-CN" altLang="en-US"/>
              <a:t>的二进制数。而莫顿编码的逆运算，就是莫顿解码：</a:t>
            </a:r>
            <a:endParaRPr lang="zh-CN" altLang="en-US"/>
          </a:p>
          <a:p>
            <a:r>
              <a:rPr lang="en-US" altLang="zh-CN"/>
              <a:t>mdec(m1m2m3m4)=(m2m4, m1m3)</a:t>
            </a:r>
            <a:endParaRPr lang="en-US" altLang="zh-CN"/>
          </a:p>
          <a:p>
            <a:r>
              <a:rPr lang="zh-CN" altLang="en-US"/>
              <a:t>莫顿码的几何意义在于，以</a:t>
            </a:r>
            <a:r>
              <a:rPr lang="en-US" altLang="zh-CN"/>
              <a:t> (x,y)=mdec(t) </a:t>
            </a:r>
            <a:r>
              <a:rPr lang="zh-CN" altLang="en-US"/>
              <a:t>为参数方程，可以生成一条分形（自相似）的</a:t>
            </a:r>
            <a:r>
              <a:rPr lang="en-US" altLang="zh-CN"/>
              <a:t>Z</a:t>
            </a:r>
            <a:r>
              <a:rPr lang="zh-CN" altLang="en-US"/>
              <a:t>字型曲线。</a:t>
            </a:r>
            <a:r>
              <a:rPr lang="zh-CN" altLang="en-US">
                <a:sym typeface="+mn-ea"/>
              </a:rPr>
              <a:t>该曲线的有一个</a:t>
            </a:r>
            <a:r>
              <a:rPr lang="zh-CN" altLang="en-US"/>
              <a:t>性质，上面两个</a:t>
            </a:r>
            <a:r>
              <a:rPr lang="en-US" altLang="zh-CN"/>
              <a:t>(x,y)</a:t>
            </a:r>
            <a:r>
              <a:rPr lang="zh-CN" altLang="en-US"/>
              <a:t>坐标相近的点，他们的</a:t>
            </a:r>
            <a:r>
              <a:rPr lang="en-US" altLang="zh-CN"/>
              <a:t>t</a:t>
            </a:r>
            <a:r>
              <a:rPr lang="zh-CN" altLang="en-US"/>
              <a:t>也相近（大概率）。</a:t>
            </a:r>
            <a:endParaRPr lang="zh-CN" altLang="en-US"/>
          </a:p>
          <a:p>
            <a:r>
              <a:rPr lang="zh-CN" altLang="en-US"/>
              <a:t>意义：可以用一维的</a:t>
            </a:r>
            <a:r>
              <a:rPr lang="en-US" altLang="zh-CN"/>
              <a:t> t </a:t>
            </a:r>
            <a:r>
              <a:rPr lang="zh-CN" altLang="en-US"/>
              <a:t>遍历二维的网格，然后用</a:t>
            </a:r>
            <a:r>
              <a:rPr lang="en-US" altLang="zh-CN"/>
              <a:t>mdec(t) </a:t>
            </a:r>
            <a:r>
              <a:rPr lang="zh-CN" altLang="en-US"/>
              <a:t>求出要访问元素的</a:t>
            </a:r>
            <a:r>
              <a:rPr lang="en-US" altLang="zh-CN"/>
              <a:t> (x,y) </a:t>
            </a:r>
            <a:r>
              <a:rPr lang="zh-CN" altLang="en-US"/>
              <a:t>坐标，这样可以保证的数据在时间</a:t>
            </a:r>
            <a:r>
              <a:rPr lang="en-US" altLang="zh-CN"/>
              <a:t>t</a:t>
            </a:r>
            <a:r>
              <a:rPr lang="zh-CN" altLang="en-US"/>
              <a:t>上是接近的，同时二维空间上</a:t>
            </a:r>
            <a:r>
              <a:rPr lang="en-US" altLang="zh-CN"/>
              <a:t> (x,y) </a:t>
            </a:r>
            <a:r>
              <a:rPr lang="zh-CN" altLang="en-US"/>
              <a:t>也是接近的，有利于访存局域性。</a:t>
            </a:r>
            <a:endParaRPr lang="zh-CN" altLang="en-US"/>
          </a:p>
          <a:p>
            <a:r>
              <a:rPr lang="zh-CN" altLang="en-US"/>
              <a:t>莫顿码还可用于构建八叉树、</a:t>
            </a:r>
            <a:r>
              <a:rPr lang="en-US" altLang="zh-CN"/>
              <a:t>BVH</a:t>
            </a:r>
            <a:r>
              <a:rPr lang="zh-CN" altLang="en-US"/>
              <a:t>等，但不是今天的话题。</a:t>
            </a:r>
            <a:endParaRPr lang="zh-CN" altLang="en-US"/>
          </a:p>
        </p:txBody>
      </p:sp>
      <p:pic>
        <p:nvPicPr>
          <p:cNvPr id="7" name="Content Placeholder 4"/>
          <p:cNvPicPr>
            <a:picLocks noChangeAspect="1"/>
          </p:cNvPicPr>
          <p:nvPr>
            <p:ph sz="half" idx="2"/>
          </p:nvPr>
        </p:nvPicPr>
        <p:blipFill>
          <a:blip r:embed="rId1"/>
          <a:stretch>
            <a:fillRect/>
          </a:stretch>
        </p:blipFill>
        <p:spPr>
          <a:xfrm>
            <a:off x="6780530" y="1847215"/>
            <a:ext cx="4423410" cy="4351655"/>
          </a:xfrm>
          <a:prstGeom prst="rect">
            <a:avLst/>
          </a:prstGeom>
        </p:spPr>
      </p:pic>
      <p:pic>
        <p:nvPicPr>
          <p:cNvPr id="3" name="Picture 2"/>
          <p:cNvPicPr>
            <a:picLocks noChangeAspect="1"/>
          </p:cNvPicPr>
          <p:nvPr/>
        </p:nvPicPr>
        <p:blipFill>
          <a:blip r:embed="rId2"/>
          <a:stretch>
            <a:fillRect/>
          </a:stretch>
        </p:blipFill>
        <p:spPr>
          <a:xfrm>
            <a:off x="6780530" y="1584325"/>
            <a:ext cx="4686300" cy="4876800"/>
          </a:xfrm>
          <a:prstGeom prst="rect">
            <a:avLst/>
          </a:prstGeom>
        </p:spPr>
      </p:pic>
      <p:sp>
        <p:nvSpPr>
          <p:cNvPr id="4" name="Text Box 3"/>
          <p:cNvSpPr txBox="1"/>
          <p:nvPr/>
        </p:nvSpPr>
        <p:spPr>
          <a:xfrm>
            <a:off x="6462395" y="0"/>
            <a:ext cx="5729605" cy="368300"/>
          </a:xfrm>
          <a:prstGeom prst="rect">
            <a:avLst/>
          </a:prstGeom>
          <a:noFill/>
        </p:spPr>
        <p:txBody>
          <a:bodyPr wrap="square" rtlCol="0" anchor="t">
            <a:spAutoFit/>
          </a:bodyPr>
          <a:p>
            <a:r>
              <a:rPr lang="en-US"/>
              <a:t>https://cloud.tencent.com/developer/article/1461134</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莫顿编码</a:t>
            </a:r>
            <a:r>
              <a:rPr lang="en-US" altLang="zh-CN"/>
              <a:t>(encode)</a:t>
            </a:r>
            <a:r>
              <a:rPr lang="zh-CN" altLang="en-US"/>
              <a:t>和解码</a:t>
            </a:r>
            <a:r>
              <a:rPr lang="en-US" altLang="zh-CN"/>
              <a:t>(decode)</a:t>
            </a:r>
            <a:r>
              <a:rPr lang="zh-CN" altLang="en-US"/>
              <a:t>的实现</a:t>
            </a:r>
            <a:endParaRPr lang="zh-CN" altLang="en-US"/>
          </a:p>
        </p:txBody>
      </p:sp>
      <p:pic>
        <p:nvPicPr>
          <p:cNvPr id="4" name="Content Placeholder 3"/>
          <p:cNvPicPr>
            <a:picLocks noChangeAspect="1"/>
          </p:cNvPicPr>
          <p:nvPr>
            <p:ph sz="half" idx="1"/>
          </p:nvPr>
        </p:nvPicPr>
        <p:blipFill>
          <a:blip r:embed="rId1"/>
          <a:stretch>
            <a:fillRect/>
          </a:stretch>
        </p:blipFill>
        <p:spPr>
          <a:xfrm>
            <a:off x="-13970" y="1463040"/>
            <a:ext cx="4376420" cy="5069840"/>
          </a:xfrm>
          <a:prstGeom prst="rect">
            <a:avLst/>
          </a:prstGeom>
        </p:spPr>
      </p:pic>
      <p:pic>
        <p:nvPicPr>
          <p:cNvPr id="5" name="Content Placeholder 4"/>
          <p:cNvPicPr>
            <a:picLocks noChangeAspect="1"/>
          </p:cNvPicPr>
          <p:nvPr>
            <p:ph sz="half" idx="2"/>
          </p:nvPr>
        </p:nvPicPr>
        <p:blipFill>
          <a:blip r:embed="rId2"/>
          <a:stretch>
            <a:fillRect/>
          </a:stretch>
        </p:blipFill>
        <p:spPr>
          <a:xfrm>
            <a:off x="4512310" y="1470660"/>
            <a:ext cx="7701280" cy="5061585"/>
          </a:xfrm>
          <a:prstGeom prst="rect">
            <a:avLst/>
          </a:prstGeom>
        </p:spPr>
      </p:pic>
      <p:sp>
        <p:nvSpPr>
          <p:cNvPr id="8" name="Text Box 7"/>
          <p:cNvSpPr txBox="1"/>
          <p:nvPr/>
        </p:nvSpPr>
        <p:spPr>
          <a:xfrm>
            <a:off x="6454775" y="0"/>
            <a:ext cx="5737225" cy="645160"/>
          </a:xfrm>
          <a:prstGeom prst="rect">
            <a:avLst/>
          </a:prstGeom>
          <a:noFill/>
        </p:spPr>
        <p:txBody>
          <a:bodyPr wrap="square" rtlCol="0">
            <a:spAutoFit/>
          </a:bodyPr>
          <a:p>
            <a:r>
              <a:rPr lang="en-US"/>
              <a:t>morton2d::encode</a:t>
            </a:r>
            <a:r>
              <a:rPr lang="zh-CN" altLang="en-US"/>
              <a:t>把</a:t>
            </a:r>
            <a:r>
              <a:rPr lang="en-US" altLang="zh-CN"/>
              <a:t>2</a:t>
            </a:r>
            <a:r>
              <a:rPr lang="zh-CN" altLang="en-US"/>
              <a:t>个</a:t>
            </a:r>
            <a:r>
              <a:rPr lang="en-US"/>
              <a:t>32</a:t>
            </a:r>
            <a:r>
              <a:rPr lang="zh-CN" altLang="en-US"/>
              <a:t>位整数变成一个</a:t>
            </a:r>
            <a:r>
              <a:rPr lang="en-US" altLang="zh-CN"/>
              <a:t>64</a:t>
            </a:r>
            <a:r>
              <a:rPr lang="zh-CN" altLang="en-US"/>
              <a:t>位整数</a:t>
            </a:r>
            <a:endParaRPr lang="zh-CN" altLang="en-US"/>
          </a:p>
          <a:p>
            <a:r>
              <a:rPr lang="en-US">
                <a:sym typeface="+mn-ea"/>
              </a:rPr>
              <a:t>morton3d::encode</a:t>
            </a:r>
            <a:r>
              <a:rPr lang="zh-CN" altLang="en-US">
                <a:sym typeface="+mn-ea"/>
              </a:rPr>
              <a:t>把</a:t>
            </a:r>
            <a:r>
              <a:rPr lang="en-US" altLang="zh-CN">
                <a:sym typeface="+mn-ea"/>
              </a:rPr>
              <a:t>3</a:t>
            </a:r>
            <a:r>
              <a:rPr lang="zh-CN" altLang="en-US">
                <a:sym typeface="+mn-ea"/>
              </a:rPr>
              <a:t>个</a:t>
            </a:r>
            <a:r>
              <a:rPr lang="en-US">
                <a:sym typeface="+mn-ea"/>
              </a:rPr>
              <a:t>21</a:t>
            </a:r>
            <a:r>
              <a:rPr lang="zh-CN" altLang="en-US">
                <a:sym typeface="+mn-ea"/>
              </a:rPr>
              <a:t>位整数变成一个</a:t>
            </a:r>
            <a:r>
              <a:rPr lang="en-US" altLang="zh-CN">
                <a:sym typeface="+mn-ea"/>
              </a:rPr>
              <a:t>63</a:t>
            </a:r>
            <a:r>
              <a:rPr lang="zh-CN" altLang="en-US">
                <a:sym typeface="+mn-ea"/>
              </a:rPr>
              <a:t>位整数</a:t>
            </a:r>
            <a:endParaRPr lang="zh-CN" altLang="en-US"/>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sym typeface="+mn-ea"/>
              </a:rPr>
              <a:t>循环莫顿序</a:t>
            </a:r>
            <a:r>
              <a:rPr lang="zh-CN" altLang="en-US"/>
              <a:t>：按照</a:t>
            </a:r>
            <a:r>
              <a:rPr lang="en-US" altLang="zh-CN"/>
              <a:t>Z</a:t>
            </a:r>
            <a:r>
              <a:rPr lang="zh-CN" altLang="en-US"/>
              <a:t>字型曲线遍历，</a:t>
            </a:r>
            <a:r>
              <a:rPr lang="zh-CN" altLang="en-US">
                <a:sym typeface="+mn-ea"/>
              </a:rPr>
              <a:t>有效利用多级缓存</a:t>
            </a:r>
            <a:endParaRPr lang="zh-CN" altLang="en-US"/>
          </a:p>
        </p:txBody>
      </p:sp>
      <p:sp>
        <p:nvSpPr>
          <p:cNvPr id="4" name="Content Placeholder 3"/>
          <p:cNvSpPr>
            <a:spLocks noGrp="1"/>
          </p:cNvSpPr>
          <p:nvPr>
            <p:ph sz="half" idx="1"/>
          </p:nvPr>
        </p:nvSpPr>
        <p:spPr>
          <a:xfrm>
            <a:off x="647700" y="1374775"/>
            <a:ext cx="5181600" cy="5330825"/>
          </a:xfrm>
        </p:spPr>
        <p:txBody>
          <a:bodyPr>
            <a:normAutofit fontScale="80000"/>
          </a:bodyPr>
          <a:p>
            <a:r>
              <a:rPr lang="zh-CN" altLang="en-US">
                <a:sym typeface="+mn-ea"/>
              </a:rPr>
              <a:t>普通的循环分块，需要一级缓存大于</a:t>
            </a:r>
            <a:r>
              <a:rPr lang="en-US" altLang="zh-CN">
                <a:sym typeface="+mn-ea"/>
              </a:rPr>
              <a:t> blockSize^2 </a:t>
            </a:r>
            <a:r>
              <a:rPr lang="zh-CN" altLang="en-US">
                <a:sym typeface="+mn-ea"/>
              </a:rPr>
              <a:t>才能享受一级缓存的带宽，否则就会回落到二级缓存的带宽。这意味着我不能把</a:t>
            </a:r>
            <a:r>
              <a:rPr lang="en-US" altLang="zh-CN">
                <a:sym typeface="+mn-ea"/>
              </a:rPr>
              <a:t> blockSize </a:t>
            </a:r>
            <a:r>
              <a:rPr lang="zh-CN" altLang="en-US">
                <a:sym typeface="+mn-ea"/>
              </a:rPr>
              <a:t>调太大，否则在低配的电脑上效率无法最大化；也不能调太小，否则高配的电脑明明有更大的缓存，却无法全部发挥作用。</a:t>
            </a:r>
            <a:endParaRPr lang="zh-CN" altLang="en-US">
              <a:sym typeface="+mn-ea"/>
            </a:endParaRPr>
          </a:p>
          <a:p>
            <a:r>
              <a:rPr lang="zh-CN" altLang="en-US">
                <a:sym typeface="+mn-ea"/>
              </a:rPr>
              <a:t>而且这样只利用到了一级缓存，要利用二级缓存就需要分块再分块，并且每个</a:t>
            </a:r>
            <a:r>
              <a:rPr lang="en-US" altLang="zh-CN">
                <a:sym typeface="+mn-ea"/>
              </a:rPr>
              <a:t> blockSize </a:t>
            </a:r>
            <a:r>
              <a:rPr lang="zh-CN" altLang="en-US">
                <a:sym typeface="+mn-ea"/>
              </a:rPr>
              <a:t>需要调的和二级缓存大小一致，这样换一台电脑还需要重新调参数。</a:t>
            </a:r>
            <a:endParaRPr lang="zh-CN" altLang="en-US">
              <a:sym typeface="+mn-ea"/>
            </a:endParaRPr>
          </a:p>
          <a:p>
            <a:r>
              <a:rPr lang="zh-CN" altLang="en-US">
                <a:sym typeface="+mn-ea"/>
              </a:rPr>
              <a:t>解决：用分形的</a:t>
            </a:r>
            <a:r>
              <a:rPr lang="en-US" altLang="zh-CN">
                <a:sym typeface="+mn-ea"/>
              </a:rPr>
              <a:t>Z</a:t>
            </a:r>
            <a:r>
              <a:rPr lang="zh-CN" altLang="en-US">
                <a:sym typeface="+mn-ea"/>
              </a:rPr>
              <a:t>曲线（通过莫顿码产生）遍历，这样不论每一级缓存有多大，由于分形自相似的特点，总能自适应地最大化利用任意大小的</a:t>
            </a:r>
            <a:r>
              <a:rPr lang="zh-CN" altLang="en-US">
                <a:sym typeface="+mn-ea"/>
              </a:rPr>
              <a:t>多级缓存。</a:t>
            </a:r>
            <a:endParaRPr lang="zh-CN" altLang="en-US">
              <a:sym typeface="+mn-ea"/>
            </a:endParaRPr>
          </a:p>
          <a:p>
            <a:r>
              <a:rPr lang="zh-CN" altLang="en-US">
                <a:sym typeface="+mn-ea"/>
              </a:rPr>
              <a:t>不过只要外层循环这样</a:t>
            </a:r>
            <a:r>
              <a:rPr lang="en-US" altLang="zh-CN">
                <a:sym typeface="+mn-ea"/>
              </a:rPr>
              <a:t>Z</a:t>
            </a:r>
            <a:r>
              <a:rPr lang="zh-CN" altLang="en-US">
                <a:sym typeface="+mn-ea"/>
              </a:rPr>
              <a:t>曲线遍历即可，内层仍可以使用普通的列主序遍历，方便缓存行对齐与矢量化。</a:t>
            </a:r>
            <a:endParaRPr lang="en-US"/>
          </a:p>
        </p:txBody>
      </p:sp>
      <p:pic>
        <p:nvPicPr>
          <p:cNvPr id="6" name="Content Placeholder 13"/>
          <p:cNvPicPr>
            <a:picLocks noChangeAspect="1"/>
          </p:cNvPicPr>
          <p:nvPr>
            <p:ph sz="half" idx="2"/>
          </p:nvPr>
        </p:nvPicPr>
        <p:blipFill>
          <a:blip r:embed="rId1"/>
          <a:stretch>
            <a:fillRect/>
          </a:stretch>
        </p:blipFill>
        <p:spPr>
          <a:xfrm>
            <a:off x="6183630" y="1825625"/>
            <a:ext cx="4777105" cy="4351655"/>
          </a:xfrm>
          <a:prstGeom prst="rect">
            <a:avLst/>
          </a:prstGeom>
        </p:spPr>
      </p:pic>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sym typeface="+mn-ea"/>
              </a:rPr>
              <a:t>循环莫顿序</a:t>
            </a:r>
            <a:r>
              <a:rPr lang="zh-CN" altLang="en-US">
                <a:sym typeface="+mn-ea"/>
              </a:rPr>
              <a:t>：按照</a:t>
            </a:r>
            <a:r>
              <a:rPr lang="en-US" altLang="zh-CN">
                <a:sym typeface="+mn-ea"/>
              </a:rPr>
              <a:t>Z</a:t>
            </a:r>
            <a:r>
              <a:rPr lang="zh-CN" altLang="en-US">
                <a:sym typeface="+mn-ea"/>
              </a:rPr>
              <a:t>字型曲线遍历，</a:t>
            </a:r>
            <a:r>
              <a:rPr lang="zh-CN" altLang="en-US">
                <a:sym typeface="+mn-ea"/>
              </a:rPr>
              <a:t>有效利用多级缓存</a:t>
            </a:r>
            <a:endParaRPr lang="en-US"/>
          </a:p>
        </p:txBody>
      </p:sp>
      <p:sp>
        <p:nvSpPr>
          <p:cNvPr id="3" name="Content Placeholder 2"/>
          <p:cNvSpPr>
            <a:spLocks noGrp="1"/>
          </p:cNvSpPr>
          <p:nvPr>
            <p:ph sz="half" idx="1"/>
          </p:nvPr>
        </p:nvSpPr>
        <p:spPr>
          <a:xfrm>
            <a:off x="647700" y="1584325"/>
            <a:ext cx="5181600" cy="4351338"/>
          </a:xfrm>
        </p:spPr>
        <p:txBody>
          <a:bodyPr/>
          <a:p>
            <a:r>
              <a:rPr lang="zh-CN" altLang="en-US"/>
              <a:t>按照</a:t>
            </a:r>
            <a:r>
              <a:rPr lang="en-US" altLang="zh-CN"/>
              <a:t>Z</a:t>
            </a:r>
            <a:r>
              <a:rPr lang="zh-CN" altLang="en-US"/>
              <a:t>曲线遍历，首先只需要一个一维循环，其循环变量就是莫顿码，区间范围则是</a:t>
            </a:r>
            <a:r>
              <a:rPr lang="en-US" altLang="zh-CN"/>
              <a:t> [0, nx*ny/blockSize^2)</a:t>
            </a:r>
            <a:r>
              <a:rPr lang="zh-CN" altLang="en-US"/>
              <a:t>。</a:t>
            </a:r>
            <a:endParaRPr lang="zh-CN" altLang="en-US"/>
          </a:p>
          <a:p>
            <a:r>
              <a:rPr lang="zh-CN" altLang="en-US"/>
              <a:t>然后，通过莫顿解码，获取</a:t>
            </a:r>
            <a:r>
              <a:rPr lang="en-US" altLang="zh-CN"/>
              <a:t> X</a:t>
            </a:r>
            <a:r>
              <a:rPr lang="zh-CN" altLang="en-US"/>
              <a:t>，</a:t>
            </a:r>
            <a:r>
              <a:rPr lang="en-US" altLang="zh-CN"/>
              <a:t>Y </a:t>
            </a:r>
            <a:r>
              <a:rPr lang="zh-CN" altLang="en-US"/>
              <a:t>分量。</a:t>
            </a:r>
            <a:endParaRPr lang="zh-CN" altLang="en-US"/>
          </a:p>
          <a:p>
            <a:r>
              <a:rPr lang="zh-CN" altLang="en-US"/>
              <a:t>这样就是</a:t>
            </a:r>
            <a:r>
              <a:rPr lang="en-US" altLang="zh-CN">
                <a:sym typeface="+mn-ea"/>
              </a:rPr>
              <a:t>Z</a:t>
            </a:r>
            <a:r>
              <a:rPr lang="zh-CN" altLang="en-US">
                <a:sym typeface="+mn-ea"/>
              </a:rPr>
              <a:t>字型曲线遍历的了，不信的话可以打印</a:t>
            </a:r>
            <a:r>
              <a:rPr lang="en-US" altLang="zh-CN">
                <a:sym typeface="+mn-ea"/>
              </a:rPr>
              <a:t> xBase, yBase </a:t>
            </a:r>
            <a:r>
              <a:rPr lang="zh-CN" altLang="en-US">
                <a:sym typeface="+mn-ea"/>
              </a:rPr>
              <a:t>出来看一看。</a:t>
            </a:r>
            <a:endParaRPr lang="zh-CN" altLang="en-US"/>
          </a:p>
          <a:p>
            <a:r>
              <a:rPr lang="zh-CN" altLang="en-US"/>
              <a:t>缺点：</a:t>
            </a:r>
            <a:r>
              <a:rPr lang="en-US" altLang="zh-CN"/>
              <a:t>nx</a:t>
            </a:r>
            <a:r>
              <a:rPr lang="zh-CN" altLang="en-US"/>
              <a:t>和</a:t>
            </a:r>
            <a:r>
              <a:rPr lang="en-US" altLang="zh-CN"/>
              <a:t>ny</a:t>
            </a:r>
            <a:r>
              <a:rPr lang="zh-CN" altLang="en-US"/>
              <a:t>必须是二的幂次方，否则需要一些特殊判断防止越界。</a:t>
            </a:r>
            <a:endParaRPr lang="zh-CN" altLang="en-US"/>
          </a:p>
        </p:txBody>
      </p:sp>
      <p:pic>
        <p:nvPicPr>
          <p:cNvPr id="7" name="Content Placeholder 6"/>
          <p:cNvPicPr>
            <a:picLocks noChangeAspect="1"/>
          </p:cNvPicPr>
          <p:nvPr>
            <p:ph sz="half" idx="2"/>
          </p:nvPr>
        </p:nvPicPr>
        <p:blipFill>
          <a:blip r:embed="rId1"/>
          <a:stretch>
            <a:fillRect/>
          </a:stretch>
        </p:blipFill>
        <p:spPr>
          <a:xfrm>
            <a:off x="5884545" y="1626235"/>
            <a:ext cx="6307455" cy="5231765"/>
          </a:xfrm>
          <a:prstGeom prst="rect">
            <a:avLst/>
          </a:prstGeom>
        </p:spPr>
      </p:pic>
      <p:pic>
        <p:nvPicPr>
          <p:cNvPr id="8" name="Picture 7"/>
          <p:cNvPicPr>
            <a:picLocks noChangeAspect="1"/>
          </p:cNvPicPr>
          <p:nvPr/>
        </p:nvPicPr>
        <p:blipFill>
          <a:blip r:embed="rId2"/>
          <a:stretch>
            <a:fillRect/>
          </a:stretch>
        </p:blipFill>
        <p:spPr>
          <a:xfrm>
            <a:off x="0" y="5755005"/>
            <a:ext cx="6107430" cy="784860"/>
          </a:xfrm>
          <a:prstGeom prst="rect">
            <a:avLst/>
          </a:prstGeom>
        </p:spPr>
      </p:pic>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图片直观感受莫顿码分块</a:t>
            </a:r>
            <a:endParaRPr lang="zh-CN" altLang="en-US"/>
          </a:p>
        </p:txBody>
      </p:sp>
      <p:pic>
        <p:nvPicPr>
          <p:cNvPr id="8" name="Content Placeholder 7"/>
          <p:cNvPicPr>
            <a:picLocks noChangeAspect="1"/>
          </p:cNvPicPr>
          <p:nvPr>
            <p:ph idx="1"/>
          </p:nvPr>
        </p:nvPicPr>
        <p:blipFill>
          <a:blip r:embed="rId1"/>
          <a:stretch>
            <a:fillRect/>
          </a:stretch>
        </p:blipFill>
        <p:spPr>
          <a:xfrm>
            <a:off x="1745615" y="1825625"/>
            <a:ext cx="8319135" cy="435165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加速曲线</a:t>
            </a:r>
            <a:endParaRPr lang="zh-CN" altLang="en-US"/>
          </a:p>
        </p:txBody>
      </p:sp>
      <p:sp>
        <p:nvSpPr>
          <p:cNvPr id="3" name="Content Placeholder 2"/>
          <p:cNvSpPr>
            <a:spLocks noGrp="1"/>
          </p:cNvSpPr>
          <p:nvPr>
            <p:ph sz="half" idx="1"/>
          </p:nvPr>
        </p:nvSpPr>
        <p:spPr/>
        <p:txBody>
          <a:bodyPr/>
          <a:p>
            <a:r>
              <a:rPr lang="en-US" altLang="zh-CN"/>
              <a:t>funcA</a:t>
            </a:r>
            <a:r>
              <a:rPr lang="zh-CN" altLang="en-US"/>
              <a:t>用了</a:t>
            </a:r>
            <a:r>
              <a:rPr lang="en-US" altLang="zh-CN"/>
              <a:t>2</a:t>
            </a:r>
            <a:r>
              <a:rPr lang="zh-CN" altLang="en-US"/>
              <a:t>核就饱和。</a:t>
            </a:r>
            <a:endParaRPr lang="zh-CN" altLang="en-US"/>
          </a:p>
          <a:p>
            <a:r>
              <a:rPr lang="en-US" altLang="zh-CN"/>
              <a:t>funcB</a:t>
            </a:r>
            <a:r>
              <a:rPr lang="zh-CN" altLang="en-US"/>
              <a:t>用了</a:t>
            </a:r>
            <a:r>
              <a:rPr lang="en-US" altLang="zh-CN"/>
              <a:t>4</a:t>
            </a:r>
            <a:r>
              <a:rPr lang="zh-CN" altLang="en-US"/>
              <a:t>核才饱和。</a:t>
            </a:r>
            <a:endParaRPr lang="zh-CN" altLang="en-US"/>
          </a:p>
          <a:p>
            <a:r>
              <a:rPr lang="en-US" altLang="zh-CN"/>
              <a:t>funcC</a:t>
            </a:r>
            <a:r>
              <a:rPr lang="zh-CN" altLang="en-US"/>
              <a:t>用了</a:t>
            </a:r>
            <a:r>
              <a:rPr lang="en-US" altLang="zh-CN"/>
              <a:t>6</a:t>
            </a:r>
            <a:r>
              <a:rPr lang="zh-CN" altLang="en-US">
                <a:sym typeface="+mn-ea"/>
              </a:rPr>
              <a:t>核</a:t>
            </a:r>
            <a:r>
              <a:rPr lang="zh-CN" altLang="en-US"/>
              <a:t>才饱和。</a:t>
            </a:r>
            <a:endParaRPr lang="zh-CN" altLang="en-US"/>
          </a:p>
          <a:p>
            <a:r>
              <a:rPr lang="zh-CN" altLang="en-US"/>
              <a:t>结论：</a:t>
            </a:r>
            <a:r>
              <a:rPr lang="zh-CN" altLang="en-US" u="sng"/>
              <a:t>要想利用全部</a:t>
            </a:r>
            <a:r>
              <a:rPr lang="en-US" altLang="zh-CN" u="sng"/>
              <a:t>CPU</a:t>
            </a:r>
            <a:r>
              <a:rPr lang="zh-CN" altLang="en-US" u="sng"/>
              <a:t>核心，避免</a:t>
            </a:r>
            <a:r>
              <a:rPr lang="en-US" altLang="zh-CN" u="sng"/>
              <a:t>mem-bound</a:t>
            </a:r>
            <a:r>
              <a:rPr lang="zh-CN" altLang="en-US" u="sng"/>
              <a:t>，需要</a:t>
            </a:r>
            <a:r>
              <a:rPr lang="en-US" altLang="zh-CN" u="sng"/>
              <a:t>func</a:t>
            </a:r>
            <a:r>
              <a:rPr lang="zh-CN" altLang="en-US" u="sng"/>
              <a:t>里有足够的计算量。</a:t>
            </a:r>
            <a:endParaRPr lang="zh-CN" altLang="en-US"/>
          </a:p>
          <a:p>
            <a:r>
              <a:rPr lang="zh-CN" altLang="en-US"/>
              <a:t>当</a:t>
            </a:r>
            <a:r>
              <a:rPr lang="zh-CN" altLang="en-US" b="1"/>
              <a:t>核心数量越多</a:t>
            </a:r>
            <a:r>
              <a:rPr lang="zh-CN" altLang="en-US"/>
              <a:t>，</a:t>
            </a:r>
            <a:r>
              <a:rPr lang="en-US" altLang="zh-CN"/>
              <a:t>CPU</a:t>
            </a:r>
            <a:r>
              <a:rPr lang="zh-CN" altLang="en-US"/>
              <a:t>计算能力越强，相对之下来不及从内存读写数据，从而</a:t>
            </a:r>
            <a:r>
              <a:rPr lang="zh-CN" altLang="en-US" b="1"/>
              <a:t>越容易</a:t>
            </a:r>
            <a:r>
              <a:rPr lang="en-US" altLang="zh-CN" b="1"/>
              <a:t>mem-bound</a:t>
            </a:r>
            <a:r>
              <a:rPr lang="zh-CN" altLang="en-US"/>
              <a:t>。</a:t>
            </a:r>
            <a:endParaRPr lang="zh-CN" altLang="en-US"/>
          </a:p>
        </p:txBody>
      </p:sp>
      <p:graphicFrame>
        <p:nvGraphicFramePr>
          <p:cNvPr id="6" name="Content Placeholder 5"/>
          <p:cNvGraphicFramePr/>
          <p:nvPr>
            <p:ph sz="half" idx="2"/>
          </p:nvPr>
        </p:nvGraphicFramePr>
        <p:xfrm>
          <a:off x="5981700" y="1825625"/>
          <a:ext cx="5181600" cy="4351338"/>
        </p:xfrm>
        <a:graphic>
          <a:graphicData uri="http://schemas.openxmlformats.org/drawingml/2006/chart">
            <c:chart xmlns:c="http://schemas.openxmlformats.org/drawingml/2006/chart" xmlns:r="http://schemas.openxmlformats.org/officeDocument/2006/relationships" r:id="rId1"/>
          </a:graphicData>
        </a:graphic>
      </p:graphicFrame>
      <p:pic>
        <p:nvPicPr>
          <p:cNvPr id="9" name="Picture 8"/>
          <p:cNvPicPr>
            <a:picLocks noChangeAspect="1"/>
          </p:cNvPicPr>
          <p:nvPr/>
        </p:nvPicPr>
        <p:blipFill>
          <a:blip r:embed="rId2"/>
          <a:stretch>
            <a:fillRect/>
          </a:stretch>
        </p:blipFill>
        <p:spPr>
          <a:xfrm>
            <a:off x="2783205" y="800735"/>
            <a:ext cx="2329815" cy="514350"/>
          </a:xfrm>
          <a:prstGeom prst="rect">
            <a:avLst/>
          </a:prstGeom>
        </p:spPr>
      </p:pic>
      <p:pic>
        <p:nvPicPr>
          <p:cNvPr id="11" name="Picture 10"/>
          <p:cNvPicPr>
            <a:picLocks noChangeAspect="1"/>
          </p:cNvPicPr>
          <p:nvPr/>
        </p:nvPicPr>
        <p:blipFill>
          <a:blip r:embed="rId3"/>
          <a:stretch>
            <a:fillRect/>
          </a:stretch>
        </p:blipFill>
        <p:spPr>
          <a:xfrm>
            <a:off x="2783205" y="116205"/>
            <a:ext cx="8164195" cy="499745"/>
          </a:xfrm>
          <a:prstGeom prst="rect">
            <a:avLst/>
          </a:prstGeom>
        </p:spPr>
      </p:pic>
      <p:pic>
        <p:nvPicPr>
          <p:cNvPr id="12" name="Picture 11"/>
          <p:cNvPicPr>
            <a:picLocks noChangeAspect="1"/>
          </p:cNvPicPr>
          <p:nvPr/>
        </p:nvPicPr>
        <p:blipFill>
          <a:blip r:embed="rId4"/>
          <a:stretch>
            <a:fillRect/>
          </a:stretch>
        </p:blipFill>
        <p:spPr>
          <a:xfrm>
            <a:off x="5409565" y="728345"/>
            <a:ext cx="5106035" cy="622300"/>
          </a:xfrm>
          <a:prstGeom prst="rect">
            <a:avLst/>
          </a:prstGeom>
        </p:spPr>
      </p:pic>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使用</a:t>
            </a:r>
            <a:r>
              <a:rPr lang="en-US" altLang="zh-CN"/>
              <a:t> stream </a:t>
            </a:r>
            <a:r>
              <a:rPr lang="zh-CN" altLang="en-US"/>
              <a:t>指令直写</a:t>
            </a:r>
            <a:endParaRPr lang="zh-CN" altLang="en-US"/>
          </a:p>
        </p:txBody>
      </p:sp>
      <p:sp>
        <p:nvSpPr>
          <p:cNvPr id="3" name="Content Placeholder 2"/>
          <p:cNvSpPr>
            <a:spLocks noGrp="1"/>
          </p:cNvSpPr>
          <p:nvPr>
            <p:ph sz="half" idx="1"/>
          </p:nvPr>
        </p:nvSpPr>
        <p:spPr>
          <a:xfrm>
            <a:off x="153670" y="1635125"/>
            <a:ext cx="5181600" cy="4351338"/>
          </a:xfrm>
        </p:spPr>
        <p:txBody>
          <a:bodyPr/>
          <a:p>
            <a:r>
              <a:rPr lang="zh-CN" altLang="en-US"/>
              <a:t>可惜因为</a:t>
            </a:r>
            <a:r>
              <a:rPr lang="en-US" altLang="zh-CN"/>
              <a:t> a(y, x) </a:t>
            </a:r>
            <a:r>
              <a:rPr lang="zh-CN" altLang="en-US"/>
              <a:t>这里是跳跃访问，不能用</a:t>
            </a:r>
            <a:r>
              <a:rPr lang="en-US" altLang="zh-CN"/>
              <a:t> _mm_load_ps </a:t>
            </a:r>
            <a:r>
              <a:rPr lang="zh-CN" altLang="en-US"/>
              <a:t>一次性加载，然后用</a:t>
            </a:r>
            <a:r>
              <a:rPr lang="en-US" altLang="zh-CN"/>
              <a:t> _mm_stream_ps </a:t>
            </a:r>
            <a:r>
              <a:rPr lang="zh-CN" altLang="en-US"/>
              <a:t>一次性直写了。</a:t>
            </a:r>
            <a:endParaRPr lang="zh-CN" altLang="en-US"/>
          </a:p>
          <a:p>
            <a:r>
              <a:rPr lang="zh-CN" altLang="en-US"/>
              <a:t>不得不用</a:t>
            </a:r>
            <a:r>
              <a:rPr lang="en-US" altLang="zh-CN"/>
              <a:t> _mm_stream_si32</a:t>
            </a:r>
            <a:r>
              <a:rPr lang="zh-CN" altLang="en-US"/>
              <a:t>，顺便一提，这里用</a:t>
            </a:r>
            <a:r>
              <a:rPr lang="en-US" altLang="zh-CN"/>
              <a:t> (int &amp;)x </a:t>
            </a:r>
            <a:r>
              <a:rPr lang="zh-CN" altLang="en-US"/>
              <a:t>代替了繁琐的</a:t>
            </a:r>
            <a:r>
              <a:rPr lang="en-US" altLang="zh-CN"/>
              <a:t> *(int *)&amp;x</a:t>
            </a:r>
            <a:r>
              <a:rPr lang="zh-CN" altLang="en-US"/>
              <a:t>。</a:t>
            </a:r>
            <a:endParaRPr lang="zh-CN" altLang="en-US"/>
          </a:p>
          <a:p>
            <a:r>
              <a:rPr lang="zh-CN" altLang="en-US"/>
              <a:t>有兴趣的同学可以研究一下怎么用</a:t>
            </a:r>
            <a:r>
              <a:rPr lang="en-US" altLang="zh-CN"/>
              <a:t> _mm_shuffle_ps </a:t>
            </a:r>
            <a:r>
              <a:rPr lang="zh-CN" altLang="en-US"/>
              <a:t>优化这个矩阵转置。</a:t>
            </a:r>
            <a:endParaRPr lang="zh-CN" altLang="en-US"/>
          </a:p>
        </p:txBody>
      </p:sp>
      <p:pic>
        <p:nvPicPr>
          <p:cNvPr id="7" name="Content Placeholder 6"/>
          <p:cNvPicPr>
            <a:picLocks noChangeAspect="1"/>
          </p:cNvPicPr>
          <p:nvPr>
            <p:ph sz="half" idx="2"/>
          </p:nvPr>
        </p:nvPicPr>
        <p:blipFill>
          <a:blip r:embed="rId1"/>
          <a:stretch>
            <a:fillRect/>
          </a:stretch>
        </p:blipFill>
        <p:spPr>
          <a:xfrm>
            <a:off x="5220970" y="2009140"/>
            <a:ext cx="6971030" cy="2958465"/>
          </a:xfrm>
          <a:prstGeom prst="rect">
            <a:avLst/>
          </a:prstGeom>
        </p:spPr>
      </p:pic>
      <p:pic>
        <p:nvPicPr>
          <p:cNvPr id="9" name="Picture 8"/>
          <p:cNvPicPr>
            <a:picLocks noChangeAspect="1"/>
          </p:cNvPicPr>
          <p:nvPr/>
        </p:nvPicPr>
        <p:blipFill>
          <a:blip r:embed="rId2"/>
          <a:stretch>
            <a:fillRect/>
          </a:stretch>
        </p:blipFill>
        <p:spPr>
          <a:xfrm>
            <a:off x="1926590" y="5181600"/>
            <a:ext cx="9058275" cy="1676400"/>
          </a:xfrm>
          <a:prstGeom prst="rect">
            <a:avLst/>
          </a:prstGeom>
        </p:spPr>
      </p:pic>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t>翻转一下莫顿解码的</a:t>
            </a:r>
            <a:r>
              <a:rPr lang="en-US" altLang="zh-CN"/>
              <a:t> X </a:t>
            </a:r>
            <a:r>
              <a:rPr lang="zh-CN" altLang="en-US"/>
              <a:t>和</a:t>
            </a:r>
            <a:r>
              <a:rPr lang="en-US" altLang="zh-CN"/>
              <a:t> Y </a:t>
            </a:r>
            <a:r>
              <a:rPr lang="zh-CN" altLang="en-US"/>
              <a:t>轴顺序</a:t>
            </a:r>
            <a:endParaRPr lang="zh-CN" altLang="en-US"/>
          </a:p>
        </p:txBody>
      </p:sp>
      <p:sp>
        <p:nvSpPr>
          <p:cNvPr id="3" name="Content Placeholder 2"/>
          <p:cNvSpPr>
            <a:spLocks noGrp="1"/>
          </p:cNvSpPr>
          <p:nvPr>
            <p:ph sz="half" idx="1"/>
          </p:nvPr>
        </p:nvSpPr>
        <p:spPr>
          <a:xfrm>
            <a:off x="153670" y="1635125"/>
            <a:ext cx="5181600" cy="4351338"/>
          </a:xfrm>
        </p:spPr>
        <p:txBody>
          <a:bodyPr/>
          <a:p>
            <a:r>
              <a:rPr lang="zh-CN" altLang="en-US"/>
              <a:t>这里换成</a:t>
            </a:r>
            <a:r>
              <a:rPr lang="en-US" altLang="zh-CN"/>
              <a:t> Y </a:t>
            </a:r>
            <a:r>
              <a:rPr lang="zh-CN" altLang="en-US"/>
              <a:t>优先移动，</a:t>
            </a:r>
            <a:r>
              <a:rPr lang="zh-CN" altLang="en-US">
                <a:sym typeface="+mn-ea"/>
              </a:rPr>
              <a:t>似乎</a:t>
            </a:r>
            <a:r>
              <a:rPr lang="zh-CN" altLang="en-US"/>
              <a:t>效率更高了？</a:t>
            </a:r>
            <a:endParaRPr lang="zh-CN" altLang="en-US"/>
          </a:p>
        </p:txBody>
      </p:sp>
      <p:pic>
        <p:nvPicPr>
          <p:cNvPr id="5" name="Content Placeholder 4"/>
          <p:cNvPicPr>
            <a:picLocks noChangeAspect="1"/>
          </p:cNvPicPr>
          <p:nvPr>
            <p:ph sz="half" idx="2"/>
          </p:nvPr>
        </p:nvPicPr>
        <p:blipFill>
          <a:blip r:embed="rId1"/>
          <a:stretch>
            <a:fillRect/>
          </a:stretch>
        </p:blipFill>
        <p:spPr>
          <a:xfrm>
            <a:off x="6035675" y="0"/>
            <a:ext cx="6156960" cy="5225415"/>
          </a:xfrm>
          <a:prstGeom prst="rect">
            <a:avLst/>
          </a:prstGeom>
        </p:spPr>
      </p:pic>
      <p:sp>
        <p:nvSpPr>
          <p:cNvPr id="6" name="Rounded Rectangle 5"/>
          <p:cNvSpPr/>
          <p:nvPr/>
        </p:nvSpPr>
        <p:spPr>
          <a:xfrm>
            <a:off x="6773545" y="3382010"/>
            <a:ext cx="1242060" cy="160655"/>
          </a:xfrm>
          <a:prstGeom prst="roundRect">
            <a:avLst>
              <a:gd name="adj" fmla="val 10265"/>
            </a:avLst>
          </a:prstGeom>
          <a:noFill/>
          <a:ln>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8" name="Rounded Rectangle 7"/>
          <p:cNvSpPr/>
          <p:nvPr/>
        </p:nvSpPr>
        <p:spPr>
          <a:xfrm>
            <a:off x="6773545" y="701040"/>
            <a:ext cx="1242060" cy="160655"/>
          </a:xfrm>
          <a:prstGeom prst="roundRect">
            <a:avLst>
              <a:gd name="adj" fmla="val 10265"/>
            </a:avLst>
          </a:prstGeom>
          <a:noFill/>
          <a:ln>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pic>
        <p:nvPicPr>
          <p:cNvPr id="10" name="Picture 9"/>
          <p:cNvPicPr>
            <a:picLocks noChangeAspect="1"/>
          </p:cNvPicPr>
          <p:nvPr/>
        </p:nvPicPr>
        <p:blipFill>
          <a:blip r:embed="rId2"/>
          <a:stretch>
            <a:fillRect/>
          </a:stretch>
        </p:blipFill>
        <p:spPr>
          <a:xfrm>
            <a:off x="2769235" y="5354955"/>
            <a:ext cx="7404100" cy="1503045"/>
          </a:xfrm>
          <a:prstGeom prst="rect">
            <a:avLst/>
          </a:prstGeom>
        </p:spPr>
      </p:pic>
      <p:pic>
        <p:nvPicPr>
          <p:cNvPr id="11" name="Picture 10"/>
          <p:cNvPicPr>
            <a:picLocks noChangeAspect="1"/>
          </p:cNvPicPr>
          <p:nvPr/>
        </p:nvPicPr>
        <p:blipFill>
          <a:blip r:embed="rId3"/>
          <a:stretch>
            <a:fillRect/>
          </a:stretch>
        </p:blipFill>
        <p:spPr>
          <a:xfrm>
            <a:off x="1781175" y="2202180"/>
            <a:ext cx="2721610" cy="30232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5400000">
                                      <p:cBhvr>
                                        <p:cTn id="6" dur="500" fill="hold"/>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ltLang="zh-CN"/>
              <a:t>tbb::simple_partitioner </a:t>
            </a:r>
            <a:r>
              <a:rPr lang="zh-CN" altLang="en-US"/>
              <a:t>自带莫顿序遍历功能</a:t>
            </a:r>
            <a:endParaRPr lang="zh-CN" altLang="en-US"/>
          </a:p>
        </p:txBody>
      </p:sp>
      <p:pic>
        <p:nvPicPr>
          <p:cNvPr id="4" name="Picture 3"/>
          <p:cNvPicPr>
            <a:picLocks noChangeAspect="1"/>
          </p:cNvPicPr>
          <p:nvPr/>
        </p:nvPicPr>
        <p:blipFill>
          <a:blip r:embed="rId1"/>
          <a:stretch>
            <a:fillRect/>
          </a:stretch>
        </p:blipFill>
        <p:spPr>
          <a:xfrm>
            <a:off x="9334500" y="0"/>
            <a:ext cx="2857500" cy="2857500"/>
          </a:xfrm>
          <a:prstGeom prst="rect">
            <a:avLst/>
          </a:prstGeom>
        </p:spPr>
      </p:pic>
      <p:pic>
        <p:nvPicPr>
          <p:cNvPr id="5" name="Content Placeholder 4"/>
          <p:cNvPicPr>
            <a:picLocks noChangeAspect="1"/>
          </p:cNvPicPr>
          <p:nvPr>
            <p:ph idx="1"/>
          </p:nvPr>
        </p:nvPicPr>
        <p:blipFill>
          <a:blip r:embed="rId2"/>
          <a:stretch>
            <a:fillRect/>
          </a:stretch>
        </p:blipFill>
        <p:spPr>
          <a:xfrm>
            <a:off x="2139315" y="2482850"/>
            <a:ext cx="7122795" cy="2631440"/>
          </a:xfrm>
          <a:prstGeom prst="rect">
            <a:avLst/>
          </a:prstGeom>
        </p:spPr>
      </p:pic>
      <p:sp>
        <p:nvSpPr>
          <p:cNvPr id="6" name="Text Box 5"/>
          <p:cNvSpPr txBox="1"/>
          <p:nvPr/>
        </p:nvSpPr>
        <p:spPr>
          <a:xfrm>
            <a:off x="3284855" y="1584325"/>
            <a:ext cx="5480050" cy="645160"/>
          </a:xfrm>
          <a:prstGeom prst="rect">
            <a:avLst/>
          </a:prstGeom>
          <a:noFill/>
        </p:spPr>
        <p:txBody>
          <a:bodyPr wrap="square" rtlCol="0">
            <a:spAutoFit/>
          </a:bodyPr>
          <a:p>
            <a:r>
              <a:rPr lang="en-US"/>
              <a:t>TBB </a:t>
            </a:r>
            <a:r>
              <a:rPr lang="zh-CN" altLang="en-US"/>
              <a:t>永远滴神，可惜这里用</a:t>
            </a:r>
            <a:r>
              <a:rPr lang="en-US" altLang="zh-CN"/>
              <a:t> stream </a:t>
            </a:r>
            <a:r>
              <a:rPr lang="zh-CN" altLang="en-US"/>
              <a:t>好像没有效果，而且没法保证对齐到</a:t>
            </a:r>
            <a:r>
              <a:rPr lang="en-US" altLang="zh-CN"/>
              <a:t>16</a:t>
            </a:r>
            <a:r>
              <a:rPr lang="zh-CN" altLang="en-US"/>
              <a:t>字节什么的</a:t>
            </a:r>
            <a:r>
              <a:rPr lang="en-US" altLang="zh-CN"/>
              <a:t>……</a:t>
            </a:r>
            <a:endParaRPr lang="en-US" altLang="zh-CN"/>
          </a:p>
        </p:txBody>
      </p:sp>
      <p:pic>
        <p:nvPicPr>
          <p:cNvPr id="9" name="Picture 8"/>
          <p:cNvPicPr>
            <a:picLocks noChangeAspect="1"/>
          </p:cNvPicPr>
          <p:nvPr/>
        </p:nvPicPr>
        <p:blipFill>
          <a:blip r:embed="rId3"/>
          <a:stretch>
            <a:fillRect/>
          </a:stretch>
        </p:blipFill>
        <p:spPr>
          <a:xfrm>
            <a:off x="2924175" y="5114290"/>
            <a:ext cx="5552440" cy="1743710"/>
          </a:xfrm>
          <a:prstGeom prst="rect">
            <a:avLst/>
          </a:prstGeom>
        </p:spPr>
      </p:pic>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t>CMake </a:t>
            </a:r>
            <a:r>
              <a:rPr lang="zh-CN" altLang="en-US"/>
              <a:t>小妙招分享</a:t>
            </a:r>
            <a:endParaRPr lang="zh-CN" altLang="en-US"/>
          </a:p>
        </p:txBody>
      </p:sp>
      <p:sp>
        <p:nvSpPr>
          <p:cNvPr id="4" name="Content Placeholder 3"/>
          <p:cNvSpPr>
            <a:spLocks noGrp="1"/>
          </p:cNvSpPr>
          <p:nvPr>
            <p:ph sz="half" idx="1"/>
          </p:nvPr>
        </p:nvSpPr>
        <p:spPr>
          <a:xfrm>
            <a:off x="379095" y="1825625"/>
            <a:ext cx="5450205" cy="4351655"/>
          </a:xfrm>
        </p:spPr>
        <p:txBody>
          <a:bodyPr>
            <a:normAutofit fontScale="90000"/>
          </a:bodyPr>
          <a:p>
            <a:r>
              <a:rPr lang="zh-CN" altLang="en-US"/>
              <a:t>顺便分享一个</a:t>
            </a:r>
            <a:r>
              <a:rPr lang="zh-CN" altLang="en-US">
                <a:sym typeface="+mn-ea"/>
              </a:rPr>
              <a:t>小妙招：</a:t>
            </a:r>
            <a:r>
              <a:rPr lang="en-US" altLang="zh-CN"/>
              <a:t>find_package </a:t>
            </a:r>
            <a:r>
              <a:rPr lang="zh-CN" altLang="en-US"/>
              <a:t>后面不加</a:t>
            </a:r>
            <a:r>
              <a:rPr lang="en-US" altLang="zh-CN"/>
              <a:t> REQUIRED</a:t>
            </a:r>
            <a:r>
              <a:rPr lang="zh-CN" altLang="en-US"/>
              <a:t>，这样找不到就不会报错。</a:t>
            </a:r>
            <a:endParaRPr lang="zh-CN" altLang="en-US"/>
          </a:p>
          <a:p>
            <a:r>
              <a:rPr lang="zh-CN" altLang="en-US"/>
              <a:t>然后用</a:t>
            </a:r>
            <a:r>
              <a:rPr lang="en-US" altLang="zh-CN"/>
              <a:t> TARGET TBB::tbb </a:t>
            </a:r>
            <a:r>
              <a:rPr lang="zh-CN" altLang="en-US"/>
              <a:t>判断是否找到了</a:t>
            </a:r>
            <a:r>
              <a:rPr lang="en-US" altLang="zh-CN"/>
              <a:t> tbb</a:t>
            </a:r>
            <a:r>
              <a:rPr lang="zh-CN" altLang="en-US"/>
              <a:t>，如果没找到抛出警告，但是不影响使用。如果找到就链接上，并定义宏</a:t>
            </a:r>
            <a:r>
              <a:rPr lang="en-US" altLang="zh-CN"/>
              <a:t> WITH_TBB </a:t>
            </a:r>
            <a:r>
              <a:rPr lang="zh-CN" altLang="en-US"/>
              <a:t>让源文件判断。</a:t>
            </a:r>
            <a:endParaRPr lang="zh-CN" altLang="en-US"/>
          </a:p>
          <a:p>
            <a:r>
              <a:rPr lang="zh-CN" altLang="en-US"/>
              <a:t>然后在</a:t>
            </a:r>
            <a:r>
              <a:rPr lang="en-US" altLang="zh-CN"/>
              <a:t> .cpp </a:t>
            </a:r>
            <a:r>
              <a:rPr lang="zh-CN" altLang="en-US"/>
              <a:t>文件里写</a:t>
            </a:r>
            <a:r>
              <a:rPr lang="en-US" altLang="zh-CN"/>
              <a:t> #ifdef WITH_TBB </a:t>
            </a:r>
            <a:r>
              <a:rPr lang="zh-CN" altLang="en-US"/>
              <a:t>包围住需要用到</a:t>
            </a:r>
            <a:r>
              <a:rPr lang="en-US" altLang="zh-CN"/>
              <a:t> tbb </a:t>
            </a:r>
            <a:r>
              <a:rPr lang="zh-CN" altLang="en-US"/>
              <a:t>的部分，这样即使没有</a:t>
            </a:r>
            <a:r>
              <a:rPr lang="en-US" altLang="zh-CN"/>
              <a:t> tbb </a:t>
            </a:r>
            <a:r>
              <a:rPr lang="zh-CN" altLang="en-US"/>
              <a:t>的同学也能正常编译其他没有</a:t>
            </a:r>
            <a:r>
              <a:rPr lang="en-US" altLang="zh-CN"/>
              <a:t> tbb </a:t>
            </a:r>
            <a:r>
              <a:rPr lang="zh-CN" altLang="en-US"/>
              <a:t>的</a:t>
            </a:r>
            <a:r>
              <a:rPr lang="en-US" altLang="zh-CN"/>
              <a:t> benchmark</a:t>
            </a:r>
            <a:r>
              <a:rPr lang="zh-CN" altLang="en-US"/>
              <a:t>。</a:t>
            </a:r>
            <a:endParaRPr lang="zh-CN" altLang="en-US"/>
          </a:p>
          <a:p>
            <a:r>
              <a:rPr lang="zh-CN" altLang="en-US"/>
              <a:t>毕竟微软的钱全用在买暴雪上了，没钱搞包管理器。</a:t>
            </a:r>
            <a:endParaRPr lang="en-US" altLang="zh-CN"/>
          </a:p>
        </p:txBody>
      </p:sp>
      <p:pic>
        <p:nvPicPr>
          <p:cNvPr id="6" name="Content Placeholder 5"/>
          <p:cNvPicPr>
            <a:picLocks noChangeAspect="1"/>
          </p:cNvPicPr>
          <p:nvPr>
            <p:ph sz="half" idx="2"/>
          </p:nvPr>
        </p:nvPicPr>
        <p:blipFill>
          <a:blip r:embed="rId1"/>
          <a:stretch>
            <a:fillRect/>
          </a:stretch>
        </p:blipFill>
        <p:spPr>
          <a:xfrm>
            <a:off x="6595110" y="1704975"/>
            <a:ext cx="5181600" cy="1487805"/>
          </a:xfrm>
          <a:prstGeom prst="rect">
            <a:avLst/>
          </a:prstGeom>
        </p:spPr>
      </p:pic>
      <p:pic>
        <p:nvPicPr>
          <p:cNvPr id="7" name="Picture 6"/>
          <p:cNvPicPr>
            <a:picLocks noChangeAspect="1"/>
          </p:cNvPicPr>
          <p:nvPr/>
        </p:nvPicPr>
        <p:blipFill>
          <a:blip r:embed="rId2"/>
          <a:stretch>
            <a:fillRect/>
          </a:stretch>
        </p:blipFill>
        <p:spPr>
          <a:xfrm>
            <a:off x="6016625" y="3517265"/>
            <a:ext cx="6175375" cy="2617470"/>
          </a:xfrm>
          <a:prstGeom prst="rect">
            <a:avLst/>
          </a:prstGeom>
        </p:spPr>
      </p:pic>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实战案例：矩阵乘法</a:t>
            </a:r>
            <a:endParaRPr lang="zh-CN" altLang="en-US"/>
          </a:p>
        </p:txBody>
      </p:sp>
      <p:sp>
        <p:nvSpPr>
          <p:cNvPr id="6" name="Content Placeholder 5"/>
          <p:cNvSpPr/>
          <p:nvPr>
            <p:ph sz="half" idx="1"/>
          </p:nvPr>
        </p:nvSpPr>
        <p:spPr/>
        <p:txBody>
          <a:bodyPr/>
          <a:p>
            <a:r>
              <a:rPr lang="zh-CN" altLang="en-US"/>
              <a:t>分析访存规律：</a:t>
            </a:r>
            <a:endParaRPr lang="en-US" altLang="zh-CN"/>
          </a:p>
          <a:p>
            <a:r>
              <a:rPr lang="en-US" altLang="zh-CN"/>
              <a:t>a(i, j) </a:t>
            </a:r>
            <a:r>
              <a:rPr lang="zh-CN" altLang="en-US"/>
              <a:t>始终在一个地址不动（一般）。</a:t>
            </a:r>
            <a:endParaRPr lang="zh-CN" altLang="en-US"/>
          </a:p>
          <a:p>
            <a:r>
              <a:rPr lang="en-US" altLang="zh-CN"/>
              <a:t>b(i, t) </a:t>
            </a:r>
            <a:r>
              <a:rPr lang="zh-CN" altLang="en-US"/>
              <a:t>每次跳跃</a:t>
            </a:r>
            <a:r>
              <a:rPr lang="en-US" altLang="zh-CN"/>
              <a:t> n </a:t>
            </a:r>
            <a:r>
              <a:rPr lang="zh-CN" altLang="en-US"/>
              <a:t>间隔的访问（坏）。</a:t>
            </a:r>
            <a:endParaRPr lang="zh-CN" altLang="en-US"/>
          </a:p>
          <a:p>
            <a:r>
              <a:rPr lang="en-US" altLang="zh-CN"/>
              <a:t>c(t, j) </a:t>
            </a:r>
            <a:r>
              <a:rPr lang="zh-CN" altLang="en-US"/>
              <a:t>连续</a:t>
            </a:r>
            <a:r>
              <a:rPr lang="zh-CN"/>
              <a:t>的</a:t>
            </a:r>
            <a:r>
              <a:rPr lang="zh-CN" altLang="en-US"/>
              <a:t>顺序访问（好）。</a:t>
            </a:r>
            <a:endParaRPr lang="zh-CN" altLang="en-US"/>
          </a:p>
          <a:p>
            <a:r>
              <a:rPr lang="zh-CN" altLang="en-US"/>
              <a:t>因为存在不连续的</a:t>
            </a:r>
            <a:r>
              <a:rPr lang="en-US" altLang="zh-CN"/>
              <a:t> b </a:t>
            </a:r>
            <a:r>
              <a:rPr lang="zh-CN" altLang="en-US"/>
              <a:t>和一直不动的</a:t>
            </a:r>
            <a:r>
              <a:rPr lang="en-US" altLang="zh-CN"/>
              <a:t> a</a:t>
            </a:r>
            <a:r>
              <a:rPr lang="zh-CN" altLang="en-US"/>
              <a:t>，导致矢量化失败，一次只能处理一个标量，</a:t>
            </a:r>
            <a:r>
              <a:rPr lang="en-US" altLang="zh-CN"/>
              <a:t>CPU</a:t>
            </a:r>
            <a:r>
              <a:rPr lang="zh-CN" altLang="en-US"/>
              <a:t>也无法启动指令级并行（</a:t>
            </a:r>
            <a:r>
              <a:rPr lang="en-US" altLang="zh-CN"/>
              <a:t>ILP</a:t>
            </a:r>
            <a:r>
              <a:rPr lang="zh-CN" altLang="en-US"/>
              <a:t>）。</a:t>
            </a:r>
            <a:endParaRPr lang="zh-CN" altLang="en-US"/>
          </a:p>
        </p:txBody>
      </p:sp>
      <p:pic>
        <p:nvPicPr>
          <p:cNvPr id="11" name="Content Placeholder 10"/>
          <p:cNvPicPr>
            <a:picLocks noChangeAspect="1"/>
          </p:cNvPicPr>
          <p:nvPr>
            <p:ph sz="half" idx="2"/>
          </p:nvPr>
        </p:nvPicPr>
        <p:blipFill>
          <a:blip r:embed="rId1"/>
          <a:stretch>
            <a:fillRect/>
          </a:stretch>
        </p:blipFill>
        <p:spPr>
          <a:xfrm>
            <a:off x="6005195" y="1862455"/>
            <a:ext cx="5133975" cy="4276725"/>
          </a:xfrm>
          <a:prstGeom prst="rect">
            <a:avLst/>
          </a:prstGeom>
        </p:spPr>
      </p:pic>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解决：寄存器分块（类似于循环分块）</a:t>
            </a:r>
            <a:endParaRPr lang="en-US" altLang="zh-CN"/>
          </a:p>
        </p:txBody>
      </p:sp>
      <p:sp>
        <p:nvSpPr>
          <p:cNvPr id="6" name="Content Placeholder 5"/>
          <p:cNvSpPr/>
          <p:nvPr>
            <p:ph sz="half" idx="1"/>
          </p:nvPr>
        </p:nvSpPr>
        <p:spPr/>
        <p:txBody>
          <a:bodyPr/>
          <a:p>
            <a:r>
              <a:rPr lang="zh-CN" altLang="en-US"/>
              <a:t>分析访存规律：</a:t>
            </a:r>
            <a:endParaRPr lang="en-US" altLang="zh-CN"/>
          </a:p>
          <a:p>
            <a:r>
              <a:rPr lang="en-US" altLang="zh-CN"/>
              <a:t>a(i, j) </a:t>
            </a:r>
            <a:r>
              <a:rPr lang="zh-CN" altLang="en-US"/>
              <a:t>连续</a:t>
            </a:r>
            <a:r>
              <a:rPr lang="en-US" altLang="zh-CN"/>
              <a:t> 32 </a:t>
            </a:r>
            <a:r>
              <a:rPr lang="zh-CN" altLang="en-US"/>
              <a:t>次顺序访问（好）。</a:t>
            </a:r>
            <a:endParaRPr lang="zh-CN" altLang="en-US"/>
          </a:p>
          <a:p>
            <a:r>
              <a:rPr lang="en-US" altLang="zh-CN"/>
              <a:t>b(i, t) </a:t>
            </a:r>
            <a:r>
              <a:rPr lang="zh-CN" altLang="en-US">
                <a:sym typeface="+mn-ea"/>
              </a:rPr>
              <a:t>连续</a:t>
            </a:r>
            <a:r>
              <a:rPr lang="en-US" altLang="zh-CN">
                <a:sym typeface="+mn-ea"/>
              </a:rPr>
              <a:t> 32 </a:t>
            </a:r>
            <a:r>
              <a:rPr lang="zh-CN" altLang="en-US">
                <a:sym typeface="+mn-ea"/>
              </a:rPr>
              <a:t>次顺序访问</a:t>
            </a:r>
            <a:r>
              <a:rPr lang="zh-CN" altLang="en-US"/>
              <a:t>（</a:t>
            </a:r>
            <a:r>
              <a:rPr lang="zh-CN" altLang="en-US">
                <a:sym typeface="+mn-ea"/>
              </a:rPr>
              <a:t>好</a:t>
            </a:r>
            <a:r>
              <a:rPr lang="zh-CN" altLang="en-US"/>
              <a:t>）。</a:t>
            </a:r>
            <a:endParaRPr lang="zh-CN" altLang="en-US"/>
          </a:p>
          <a:p>
            <a:r>
              <a:rPr lang="en-US" altLang="zh-CN"/>
              <a:t>c(t, j) 32 </a:t>
            </a:r>
            <a:r>
              <a:rPr lang="zh-CN" altLang="en-US"/>
              <a:t>次</a:t>
            </a:r>
            <a:r>
              <a:rPr lang="zh-CN" altLang="en-US">
                <a:sym typeface="+mn-ea"/>
              </a:rPr>
              <a:t>在一个地址不动</a:t>
            </a:r>
            <a:r>
              <a:rPr lang="zh-CN" altLang="en-US"/>
              <a:t>（</a:t>
            </a:r>
            <a:r>
              <a:rPr lang="zh-CN" altLang="en-US">
                <a:sym typeface="+mn-ea"/>
              </a:rPr>
              <a:t>一般</a:t>
            </a:r>
            <a:r>
              <a:rPr lang="zh-CN" altLang="en-US"/>
              <a:t>）。</a:t>
            </a:r>
            <a:endParaRPr lang="zh-CN" altLang="en-US"/>
          </a:p>
          <a:p>
            <a:r>
              <a:rPr lang="zh-CN" altLang="en-US"/>
              <a:t>这样就消除不连续的</a:t>
            </a:r>
            <a:r>
              <a:rPr lang="zh-CN"/>
              <a:t>访问了</a:t>
            </a:r>
            <a:r>
              <a:rPr lang="zh-CN" altLang="en-US"/>
              <a:t>，从而内部的</a:t>
            </a:r>
            <a:r>
              <a:rPr lang="en-US" altLang="zh-CN"/>
              <a:t> i </a:t>
            </a:r>
            <a:r>
              <a:rPr lang="zh-CN" altLang="en-US"/>
              <a:t>循环可以顺利矢量化，且多个循环体之间没有依赖关系，</a:t>
            </a:r>
            <a:r>
              <a:rPr lang="en-US" altLang="zh-CN"/>
              <a:t>CPU</a:t>
            </a:r>
            <a:r>
              <a:rPr lang="zh-CN" altLang="en-US"/>
              <a:t>得以启动指令级并行，缓存预取也能正常工作，快好多！</a:t>
            </a:r>
            <a:endParaRPr lang="zh-CN" altLang="en-US"/>
          </a:p>
        </p:txBody>
      </p:sp>
      <p:pic>
        <p:nvPicPr>
          <p:cNvPr id="5" name="Picture 4"/>
          <p:cNvPicPr>
            <a:picLocks noChangeAspect="1"/>
          </p:cNvPicPr>
          <p:nvPr/>
        </p:nvPicPr>
        <p:blipFill>
          <a:blip r:embed="rId1"/>
          <a:stretch>
            <a:fillRect/>
          </a:stretch>
        </p:blipFill>
        <p:spPr>
          <a:xfrm>
            <a:off x="5829300" y="5686425"/>
            <a:ext cx="6372225" cy="1171575"/>
          </a:xfrm>
          <a:prstGeom prst="rect">
            <a:avLst/>
          </a:prstGeom>
        </p:spPr>
      </p:pic>
      <p:pic>
        <p:nvPicPr>
          <p:cNvPr id="8" name="Content Placeholder 7"/>
          <p:cNvPicPr>
            <a:picLocks noChangeAspect="1"/>
          </p:cNvPicPr>
          <p:nvPr>
            <p:ph sz="half" idx="2"/>
          </p:nvPr>
        </p:nvPicPr>
        <p:blipFill>
          <a:blip r:embed="rId2"/>
          <a:stretch>
            <a:fillRect/>
          </a:stretch>
        </p:blipFill>
        <p:spPr>
          <a:xfrm>
            <a:off x="6209665" y="97155"/>
            <a:ext cx="5542915" cy="5445760"/>
          </a:xfrm>
          <a:prstGeom prst="rect">
            <a:avLst/>
          </a:prstGeom>
        </p:spPr>
      </p:pic>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实战案例：小内核卷积</a:t>
            </a:r>
            <a:endParaRPr lang="zh-CN" altLang="en-US"/>
          </a:p>
        </p:txBody>
      </p:sp>
      <p:pic>
        <p:nvPicPr>
          <p:cNvPr id="10" name="Content Placeholder 6"/>
          <p:cNvPicPr>
            <a:picLocks noChangeAspect="1"/>
          </p:cNvPicPr>
          <p:nvPr>
            <p:ph sz="half" idx="1"/>
          </p:nvPr>
        </p:nvPicPr>
        <p:blipFill>
          <a:blip r:embed="rId1"/>
          <a:stretch>
            <a:fillRect/>
          </a:stretch>
        </p:blipFill>
        <p:spPr>
          <a:xfrm>
            <a:off x="0" y="1889760"/>
            <a:ext cx="5364480" cy="4222750"/>
          </a:xfrm>
          <a:prstGeom prst="rect">
            <a:avLst/>
          </a:prstGeom>
        </p:spPr>
      </p:pic>
      <p:pic>
        <p:nvPicPr>
          <p:cNvPr id="13" name="Picture 12"/>
          <p:cNvPicPr>
            <a:picLocks noChangeAspect="1"/>
          </p:cNvPicPr>
          <p:nvPr/>
        </p:nvPicPr>
        <p:blipFill>
          <a:blip r:embed="rId2"/>
          <a:stretch>
            <a:fillRect/>
          </a:stretch>
        </p:blipFill>
        <p:spPr>
          <a:xfrm>
            <a:off x="5838825" y="443865"/>
            <a:ext cx="6353175" cy="1200150"/>
          </a:xfrm>
          <a:prstGeom prst="rect">
            <a:avLst/>
          </a:prstGeom>
        </p:spPr>
      </p:pic>
      <p:pic>
        <p:nvPicPr>
          <p:cNvPr id="15" name="Content Placeholder 14"/>
          <p:cNvPicPr>
            <a:picLocks noChangeAspect="1"/>
          </p:cNvPicPr>
          <p:nvPr>
            <p:ph sz="half" idx="2"/>
          </p:nvPr>
        </p:nvPicPr>
        <p:blipFill>
          <a:blip r:embed="rId3"/>
          <a:stretch>
            <a:fillRect/>
          </a:stretch>
        </p:blipFill>
        <p:spPr>
          <a:xfrm>
            <a:off x="5315585" y="2050415"/>
            <a:ext cx="6869430" cy="3892550"/>
          </a:xfrm>
          <a:prstGeom prst="rect">
            <a:avLst/>
          </a:prstGeom>
        </p:spPr>
      </p:pic>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最内层循环</a:t>
            </a:r>
            <a:r>
              <a:rPr lang="en-US" altLang="zh-CN"/>
              <a:t>unroll</a:t>
            </a:r>
            <a:r>
              <a:rPr lang="zh-CN" altLang="en-US"/>
              <a:t>一下更好</a:t>
            </a:r>
            <a:endParaRPr lang="zh-CN" altLang="en-US"/>
          </a:p>
        </p:txBody>
      </p:sp>
      <p:pic>
        <p:nvPicPr>
          <p:cNvPr id="10" name="Content Placeholder 6"/>
          <p:cNvPicPr>
            <a:picLocks noChangeAspect="1"/>
          </p:cNvPicPr>
          <p:nvPr>
            <p:ph sz="half" idx="1"/>
          </p:nvPr>
        </p:nvPicPr>
        <p:blipFill>
          <a:blip r:embed="rId1"/>
          <a:stretch>
            <a:fillRect/>
          </a:stretch>
        </p:blipFill>
        <p:spPr>
          <a:xfrm>
            <a:off x="0" y="1889760"/>
            <a:ext cx="5364480" cy="4222750"/>
          </a:xfrm>
          <a:prstGeom prst="rect">
            <a:avLst/>
          </a:prstGeom>
        </p:spPr>
      </p:pic>
      <p:pic>
        <p:nvPicPr>
          <p:cNvPr id="4" name="Content Placeholder 3"/>
          <p:cNvPicPr>
            <a:picLocks noChangeAspect="1"/>
          </p:cNvPicPr>
          <p:nvPr>
            <p:ph sz="half" idx="2"/>
          </p:nvPr>
        </p:nvPicPr>
        <p:blipFill>
          <a:blip r:embed="rId2"/>
          <a:stretch>
            <a:fillRect/>
          </a:stretch>
        </p:blipFill>
        <p:spPr>
          <a:xfrm>
            <a:off x="5311140" y="2016760"/>
            <a:ext cx="6885940" cy="4017010"/>
          </a:xfrm>
          <a:prstGeom prst="rect">
            <a:avLst/>
          </a:prstGeom>
        </p:spPr>
      </p:pic>
      <p:pic>
        <p:nvPicPr>
          <p:cNvPr id="5" name="Picture 4"/>
          <p:cNvPicPr>
            <a:picLocks noChangeAspect="1"/>
          </p:cNvPicPr>
          <p:nvPr/>
        </p:nvPicPr>
        <p:blipFill>
          <a:blip r:embed="rId3"/>
          <a:stretch>
            <a:fillRect/>
          </a:stretch>
        </p:blipFill>
        <p:spPr>
          <a:xfrm>
            <a:off x="4929505" y="344170"/>
            <a:ext cx="7267575" cy="1343025"/>
          </a:xfrm>
          <a:prstGeom prst="rect">
            <a:avLst/>
          </a:prstGeom>
        </p:spPr>
      </p:pic>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zh-CN" altLang="en-US"/>
              <a:t>英文</a:t>
            </a:r>
            <a:r>
              <a:rPr lang="zh-CN" altLang="en-US">
                <a:sym typeface="+mn-ea"/>
              </a:rPr>
              <a:t>术语</a:t>
            </a:r>
            <a:r>
              <a:rPr lang="zh-CN" altLang="en-US"/>
              <a:t>对照表</a:t>
            </a:r>
            <a:endParaRPr lang="zh-CN" altLang="en-US"/>
          </a:p>
        </p:txBody>
      </p:sp>
      <p:sp>
        <p:nvSpPr>
          <p:cNvPr id="6" name="Content Placeholder 5"/>
          <p:cNvSpPr>
            <a:spLocks noGrp="1"/>
          </p:cNvSpPr>
          <p:nvPr>
            <p:ph idx="1"/>
          </p:nvPr>
        </p:nvSpPr>
        <p:spPr>
          <a:xfrm>
            <a:off x="647700" y="1584960"/>
            <a:ext cx="10515600" cy="4592320"/>
          </a:xfrm>
        </p:spPr>
        <p:txBody>
          <a:bodyPr>
            <a:normAutofit fontScale="90000" lnSpcReduction="20000"/>
          </a:bodyPr>
          <a:p>
            <a:r>
              <a:rPr lang="zh-CN" altLang="en-US">
                <a:sym typeface="+mn-ea"/>
              </a:rPr>
              <a:t>缓存行：</a:t>
            </a:r>
            <a:r>
              <a:rPr lang="en-US" altLang="zh-CN">
                <a:sym typeface="+mn-ea"/>
              </a:rPr>
              <a:t>cacheline</a:t>
            </a:r>
            <a:endParaRPr lang="en-US" altLang="zh-CN">
              <a:sym typeface="+mn-ea"/>
            </a:endParaRPr>
          </a:p>
          <a:p>
            <a:r>
              <a:rPr lang="zh-CN" altLang="en-US">
                <a:sym typeface="+mn-ea"/>
              </a:rPr>
              <a:t>一级缓存：</a:t>
            </a:r>
            <a:r>
              <a:rPr lang="en-US" altLang="zh-CN">
                <a:sym typeface="+mn-ea"/>
              </a:rPr>
              <a:t>L1 cache, L2 cache...</a:t>
            </a:r>
            <a:endParaRPr lang="en-US" altLang="zh-CN">
              <a:sym typeface="+mn-ea"/>
            </a:endParaRPr>
          </a:p>
          <a:p>
            <a:r>
              <a:rPr lang="zh-CN" altLang="en-US">
                <a:sym typeface="+mn-ea"/>
              </a:rPr>
              <a:t>内存带宽：</a:t>
            </a:r>
            <a:r>
              <a:rPr lang="en-US" altLang="zh-CN">
                <a:sym typeface="+mn-ea"/>
              </a:rPr>
              <a:t>memory bandwidth</a:t>
            </a:r>
            <a:endParaRPr lang="zh-CN" altLang="en-US">
              <a:sym typeface="+mn-ea"/>
            </a:endParaRPr>
          </a:p>
          <a:p>
            <a:r>
              <a:rPr lang="zh-CN" altLang="en-US">
                <a:sym typeface="+mn-ea"/>
              </a:rPr>
              <a:t>缓存命中，缓存未命中：</a:t>
            </a:r>
            <a:r>
              <a:rPr lang="en-US" altLang="zh-CN">
                <a:sym typeface="+mn-ea"/>
              </a:rPr>
              <a:t>cache hit</a:t>
            </a:r>
            <a:r>
              <a:rPr lang="zh-CN" altLang="en-US">
                <a:sym typeface="+mn-ea"/>
              </a:rPr>
              <a:t>，</a:t>
            </a:r>
            <a:r>
              <a:rPr lang="en-US" altLang="zh-CN">
                <a:sym typeface="+mn-ea"/>
              </a:rPr>
              <a:t>cache miss</a:t>
            </a:r>
            <a:endParaRPr lang="en-US" altLang="zh-CN">
              <a:sym typeface="+mn-ea"/>
            </a:endParaRPr>
          </a:p>
          <a:p>
            <a:r>
              <a:rPr lang="zh-CN" altLang="en-US">
                <a:sym typeface="+mn-ea"/>
              </a:rPr>
              <a:t>伪共享：</a:t>
            </a:r>
            <a:r>
              <a:rPr lang="en-US" altLang="zh-CN">
                <a:sym typeface="+mn-ea"/>
              </a:rPr>
              <a:t>false sharing</a:t>
            </a:r>
            <a:endParaRPr lang="en-US" altLang="zh-CN">
              <a:sym typeface="+mn-ea"/>
            </a:endParaRPr>
          </a:p>
          <a:p>
            <a:r>
              <a:rPr lang="zh-CN" altLang="en-US">
                <a:sym typeface="+mn-ea"/>
              </a:rPr>
              <a:t>预取：</a:t>
            </a:r>
            <a:r>
              <a:rPr lang="en-US" altLang="zh-CN">
                <a:sym typeface="+mn-ea"/>
              </a:rPr>
              <a:t>prefetching</a:t>
            </a:r>
            <a:endParaRPr lang="en-US" altLang="zh-CN">
              <a:sym typeface="+mn-ea"/>
            </a:endParaRPr>
          </a:p>
          <a:p>
            <a:r>
              <a:rPr lang="zh-CN" altLang="en-US">
                <a:sym typeface="+mn-ea"/>
              </a:rPr>
              <a:t>直写：</a:t>
            </a:r>
            <a:r>
              <a:rPr lang="en-US" altLang="zh-CN">
                <a:sym typeface="+mn-ea"/>
              </a:rPr>
              <a:t>streaming</a:t>
            </a:r>
            <a:r>
              <a:rPr lang="zh-CN" altLang="en-US">
                <a:sym typeface="+mn-ea"/>
              </a:rPr>
              <a:t>，</a:t>
            </a:r>
            <a:r>
              <a:rPr lang="en-US" altLang="zh-CN">
                <a:sym typeface="+mn-ea"/>
              </a:rPr>
              <a:t>write-through</a:t>
            </a:r>
            <a:endParaRPr lang="en-US" altLang="zh-CN"/>
          </a:p>
          <a:p>
            <a:r>
              <a:rPr lang="zh-CN" altLang="en-US">
                <a:sym typeface="+mn-ea"/>
              </a:rPr>
              <a:t>延迟隐藏：</a:t>
            </a:r>
            <a:r>
              <a:rPr lang="en-US" altLang="zh-CN">
                <a:sym typeface="+mn-ea"/>
              </a:rPr>
              <a:t>latency hiding</a:t>
            </a:r>
            <a:endParaRPr lang="en-US" altLang="zh-CN">
              <a:sym typeface="+mn-ea"/>
            </a:endParaRPr>
          </a:p>
          <a:p>
            <a:r>
              <a:rPr lang="zh-CN" altLang="en-US">
                <a:sym typeface="+mn-ea"/>
              </a:rPr>
              <a:t>陷入空转以等待内存：</a:t>
            </a:r>
            <a:r>
              <a:rPr lang="en-US" altLang="zh-CN">
                <a:sym typeface="+mn-ea"/>
              </a:rPr>
              <a:t>stall</a:t>
            </a:r>
            <a:endParaRPr lang="en-US" altLang="zh-CN"/>
          </a:p>
          <a:p>
            <a:r>
              <a:rPr lang="zh-CN" altLang="en-US"/>
              <a:t>循环分块：</a:t>
            </a:r>
            <a:r>
              <a:rPr lang="en-US" altLang="zh-CN"/>
              <a:t>loop-tiling</a:t>
            </a:r>
            <a:r>
              <a:rPr lang="zh-CN" altLang="en-US"/>
              <a:t>，</a:t>
            </a:r>
            <a:r>
              <a:rPr lang="en-US" altLang="zh-CN"/>
              <a:t>loop-blocking</a:t>
            </a:r>
            <a:endParaRPr lang="en-US" altLang="zh-CN"/>
          </a:p>
          <a:p>
            <a:r>
              <a:rPr lang="zh-CN" altLang="en-US"/>
              <a:t>寄存器分块：</a:t>
            </a:r>
            <a:r>
              <a:rPr lang="en-US" altLang="zh-CN"/>
              <a:t>unroll-and-jam</a:t>
            </a:r>
            <a:r>
              <a:rPr lang="zh-CN" altLang="en-US"/>
              <a:t>，</a:t>
            </a:r>
            <a:r>
              <a:rPr lang="en-US" altLang="zh-CN"/>
              <a:t>register-blocking</a:t>
            </a:r>
            <a:endParaRPr lang="en-US" altLang="zh-CN"/>
          </a:p>
          <a:p>
            <a:r>
              <a:rPr lang="zh-CN" altLang="en-US"/>
              <a:t>寄存器压力：</a:t>
            </a:r>
            <a:r>
              <a:rPr lang="en-US" altLang="zh-CN"/>
              <a:t>register pressure</a:t>
            </a:r>
            <a:r>
              <a:rPr lang="zh-CN" altLang="en-US"/>
              <a:t>，</a:t>
            </a:r>
            <a:r>
              <a:rPr lang="en-US" altLang="zh-CN"/>
              <a:t>register spill</a:t>
            </a:r>
            <a:endParaRPr lang="en-US" altLang="zh-CN"/>
          </a:p>
          <a:p>
            <a:r>
              <a:rPr lang="zh-CN" altLang="en-US">
                <a:sym typeface="+mn-ea"/>
              </a:rPr>
              <a:t>莫顿码，</a:t>
            </a:r>
            <a:r>
              <a:rPr lang="zh-CN" altLang="en-US">
                <a:sym typeface="+mn-ea"/>
              </a:rPr>
              <a:t>莫顿序</a:t>
            </a:r>
            <a:r>
              <a:rPr lang="zh-CN" altLang="en-US">
                <a:sym typeface="+mn-ea"/>
              </a:rPr>
              <a:t>：</a:t>
            </a:r>
            <a:r>
              <a:rPr lang="en-US" altLang="zh-CN">
                <a:sym typeface="+mn-ea"/>
              </a:rPr>
              <a:t>morton code</a:t>
            </a:r>
            <a:r>
              <a:rPr lang="zh-CN" altLang="en-US">
                <a:sym typeface="+mn-ea"/>
              </a:rPr>
              <a:t>，</a:t>
            </a:r>
            <a:r>
              <a:rPr lang="en-US" altLang="zh-CN">
                <a:sym typeface="+mn-ea"/>
              </a:rPr>
              <a:t>morton ordering</a:t>
            </a:r>
            <a:endParaRPr lang="en-US" altLang="zh-CN">
              <a:sym typeface="+mn-ea"/>
            </a:endParaRPr>
          </a:p>
          <a:p>
            <a:r>
              <a:rPr lang="en-US" altLang="zh-CN">
                <a:sym typeface="+mn-ea"/>
              </a:rPr>
              <a:t>AOS</a:t>
            </a:r>
            <a:r>
              <a:rPr lang="zh-CN" altLang="en-US">
                <a:sym typeface="+mn-ea"/>
              </a:rPr>
              <a:t>，</a:t>
            </a:r>
            <a:r>
              <a:rPr lang="en-US" altLang="zh-CN">
                <a:sym typeface="+mn-ea"/>
              </a:rPr>
              <a:t>SOA</a:t>
            </a:r>
            <a:r>
              <a:rPr lang="zh-CN" altLang="en-US">
                <a:sym typeface="+mn-ea"/>
              </a:rPr>
              <a:t>，</a:t>
            </a:r>
            <a:r>
              <a:rPr lang="en-US" altLang="zh-CN">
                <a:sym typeface="+mn-ea"/>
              </a:rPr>
              <a:t>AOSOA</a:t>
            </a:r>
            <a:r>
              <a:rPr lang="zh-CN" altLang="en-US">
                <a:sym typeface="+mn-ea"/>
              </a:rPr>
              <a:t>：</a:t>
            </a:r>
            <a:r>
              <a:rPr lang="en-US" altLang="zh-CN">
                <a:sym typeface="+mn-ea"/>
              </a:rPr>
              <a:t>array-of-struct</a:t>
            </a:r>
            <a:r>
              <a:rPr lang="zh-CN" altLang="en-US">
                <a:sym typeface="+mn-ea"/>
              </a:rPr>
              <a:t>，</a:t>
            </a:r>
            <a:r>
              <a:rPr lang="en-US" altLang="zh-CN">
                <a:sym typeface="+mn-ea"/>
              </a:rPr>
              <a:t>struct-of-array</a:t>
            </a:r>
            <a:r>
              <a:rPr lang="zh-CN" altLang="en-US">
                <a:sym typeface="+mn-ea"/>
              </a:rPr>
              <a:t>，</a:t>
            </a:r>
            <a:r>
              <a:rPr lang="en-US" altLang="zh-CN">
                <a:sym typeface="+mn-ea"/>
              </a:rPr>
              <a:t>array-of-struct-of-array</a:t>
            </a:r>
            <a:endParaRPr lang="en-US" altLang="zh-CN">
              <a:sym typeface="+mn-ea"/>
            </a:endParaRPr>
          </a:p>
          <a:p>
            <a:endParaRPr lang="en-US" altLang="zh-CN"/>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t>Morton Ordering on the Intel Xeon Phi</a:t>
            </a:r>
            <a:endParaRPr lang="en-US"/>
          </a:p>
        </p:txBody>
      </p:sp>
      <p:sp>
        <p:nvSpPr>
          <p:cNvPr id="3" name="Content Placeholder 2"/>
          <p:cNvSpPr>
            <a:spLocks noGrp="1"/>
          </p:cNvSpPr>
          <p:nvPr>
            <p:ph idx="1"/>
          </p:nvPr>
        </p:nvSpPr>
        <p:spPr>
          <a:xfrm>
            <a:off x="647700" y="1363980"/>
            <a:ext cx="10515600" cy="4880610"/>
          </a:xfrm>
        </p:spPr>
        <p:txBody>
          <a:bodyPr>
            <a:normAutofit fontScale="70000"/>
          </a:bodyPr>
          <a:p>
            <a:r>
              <a:rPr lang="en-US"/>
              <a:t>Modern server architectures rely on memory locality for optimal performance. Data needs to be organized that allows the CPU’s to process the data, without having to wait. If the data is not structured in a cache friendly way, the CPU will have to wait. What if the application needs fast access to neighboring data, rather than elements in a row, or must transverse the data multiple times?</a:t>
            </a:r>
            <a:endParaRPr lang="en-US"/>
          </a:p>
          <a:p>
            <a:r>
              <a:rPr lang="en-US"/>
              <a:t>To improve data locality of multi-dimensional data, using a Morton ordering, can help in many cases. When data is held in cache or in cache lines, performance will be better than if data is held in different cache lines. On the Intel Xeon Phi coprocessor, a single cache line is 64 bytes, enough to hold 16 single precision floating point values. But what happens when the data is not contiguous?</a:t>
            </a:r>
            <a:endParaRPr lang="en-US"/>
          </a:p>
          <a:p>
            <a:r>
              <a:rPr lang="en-US"/>
              <a:t>The Morton order is a mapping of multidimensional data to one dimension that preserves locality of the data. This is also known as Z-order. When using this ordering, for example in a 16 x 16 matrix, each of the 4 sub matrices can fit into a single cache line. For example, when transposing a simple matrix, if each of the sub-matrices are transposed themselves, then transposing the 4 x 4 matrices will lead to the full matrix transpose. When dealing with  large matrices (1024 x 1024 and larger), speedups by using a Morton ordering compared to a naïve implementation can result in up to 11 times the performance on the Intel Xeon Phi coprocessor. When using multiple threads (which the Intel Xeon Phi is designed for),  using the Morton ordering, performance is up to 2.44 times faster for a large matrix transpose. Even on an Intel Xeon CPU, by using up to 32 threads, comparing the naïve implementation to one using Morton ordering, the speedup was up to over 4X while running a 32768 x 32768 matrix transpose.</a:t>
            </a:r>
            <a:endParaRPr lang="en-US"/>
          </a:p>
          <a:p>
            <a:r>
              <a:rPr lang="en-US"/>
              <a:t>Another example of using data grouping is when running an application that uses a large matrix multiply function. Using a combination of new ordering and the Intel MIC compiler directives, performance  on the Intel Xeon Phi coprocessor was up to 36 X faster, and on the Intel Xeon CPU was up to 29 X faster.</a:t>
            </a:r>
            <a:endParaRPr lang="en-US"/>
          </a:p>
          <a:p>
            <a:r>
              <a:rPr lang="en-US"/>
              <a:t>By using Morton ordering as an alternative to row-major or column-major data storage, significant speedups can be achieved on the Intel Xeon Phi coprocessor or Intel Xeon CPU when performing matrix multiplies or matrix transposes. Morton reordering was effective on either setup. By doing this reordering of the data, maximum performance is achieved due to cache locality. Taking advantage of cache lines will greatly speed up performance of application codes.</a:t>
            </a:r>
            <a:endParaRPr lang="en-US"/>
          </a:p>
        </p:txBody>
      </p:sp>
      <p:sp>
        <p:nvSpPr>
          <p:cNvPr id="4" name="Text Box 3"/>
          <p:cNvSpPr txBox="1"/>
          <p:nvPr/>
        </p:nvSpPr>
        <p:spPr>
          <a:xfrm>
            <a:off x="3184525" y="6489700"/>
            <a:ext cx="5441950" cy="368300"/>
          </a:xfrm>
          <a:prstGeom prst="rect">
            <a:avLst/>
          </a:prstGeom>
          <a:noFill/>
        </p:spPr>
        <p:txBody>
          <a:bodyPr wrap="square" rtlCol="0" anchor="t">
            <a:spAutoFit/>
          </a:bodyPr>
          <a:p>
            <a:r>
              <a:rPr lang="en-US"/>
              <a:t>https://insidehpc.com/2015/10/morton-ordering/</a:t>
            </a:r>
            <a:endParaRPr 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内存信息查看工具：</a:t>
            </a:r>
            <a:r>
              <a:rPr lang="en-US" altLang="zh-CN"/>
              <a:t>dmidecode</a:t>
            </a:r>
            <a:endParaRPr lang="en-US" altLang="zh-CN"/>
          </a:p>
        </p:txBody>
      </p:sp>
      <p:sp>
        <p:nvSpPr>
          <p:cNvPr id="3" name="Content Placeholder 2"/>
          <p:cNvSpPr>
            <a:spLocks noGrp="1"/>
          </p:cNvSpPr>
          <p:nvPr>
            <p:ph sz="half" idx="1"/>
          </p:nvPr>
        </p:nvSpPr>
        <p:spPr>
          <a:xfrm>
            <a:off x="647700" y="1825625"/>
            <a:ext cx="6804025" cy="4351655"/>
          </a:xfrm>
        </p:spPr>
        <p:txBody>
          <a:bodyPr>
            <a:normAutofit lnSpcReduction="10000"/>
          </a:bodyPr>
          <a:p>
            <a:r>
              <a:rPr lang="zh-CN" altLang="en-US"/>
              <a:t>可以看到小彭老师电脑上插了</a:t>
            </a:r>
            <a:r>
              <a:rPr lang="en-US" altLang="zh-CN"/>
              <a:t> 2 </a:t>
            </a:r>
            <a:r>
              <a:rPr lang="zh-CN" altLang="en-US"/>
              <a:t>块内存，频率都是</a:t>
            </a:r>
            <a:r>
              <a:rPr lang="en-US" altLang="zh-CN"/>
              <a:t> 2667 MHz</a:t>
            </a:r>
            <a:r>
              <a:rPr lang="zh-CN" altLang="en-US"/>
              <a:t>，数据的宽度是</a:t>
            </a:r>
            <a:r>
              <a:rPr lang="en-US" altLang="zh-CN"/>
              <a:t> 64 </a:t>
            </a:r>
            <a:r>
              <a:rPr lang="zh-CN" altLang="en-US"/>
              <a:t>位（</a:t>
            </a:r>
            <a:r>
              <a:rPr lang="en-US" altLang="zh-CN"/>
              <a:t>8 </a:t>
            </a:r>
            <a:r>
              <a:rPr lang="zh-CN" altLang="en-US"/>
              <a:t>字节）。</a:t>
            </a:r>
            <a:endParaRPr lang="zh-CN" altLang="en-US"/>
          </a:p>
          <a:p>
            <a:r>
              <a:rPr lang="zh-CN" altLang="en-US"/>
              <a:t>理论极限带宽</a:t>
            </a:r>
            <a:r>
              <a:rPr lang="en-US" altLang="zh-CN"/>
              <a:t>=</a:t>
            </a:r>
            <a:r>
              <a:rPr lang="zh-CN" altLang="en-US"/>
              <a:t>频率</a:t>
            </a:r>
            <a:r>
              <a:rPr lang="en-US" altLang="zh-CN"/>
              <a:t>*</a:t>
            </a:r>
            <a:r>
              <a:rPr lang="zh-CN" altLang="en-US"/>
              <a:t>宽度</a:t>
            </a:r>
            <a:r>
              <a:rPr lang="en-US" altLang="zh-CN"/>
              <a:t>*</a:t>
            </a:r>
            <a:r>
              <a:rPr lang="zh-CN" altLang="en-US"/>
              <a:t>数量</a:t>
            </a:r>
            <a:r>
              <a:rPr lang="en-US" altLang="zh-CN"/>
              <a:t>2667*16*2=42672 MB/s</a:t>
            </a:r>
            <a:endParaRPr lang="en-US" altLang="zh-CN"/>
          </a:p>
          <a:p>
            <a:r>
              <a:rPr lang="zh-CN" altLang="en-US"/>
              <a:t>那么，频率相同的情况下，可以考虑插</a:t>
            </a:r>
            <a:r>
              <a:rPr lang="zh-CN" altLang="en-US">
                <a:sym typeface="+mn-ea"/>
              </a:rPr>
              <a:t>两块</a:t>
            </a:r>
            <a:r>
              <a:rPr lang="en-US" altLang="zh-CN">
                <a:sym typeface="+mn-ea"/>
              </a:rPr>
              <a:t>8GB</a:t>
            </a:r>
            <a:r>
              <a:rPr lang="zh-CN" altLang="en-US">
                <a:sym typeface="+mn-ea"/>
              </a:rPr>
              <a:t>的内存，比插</a:t>
            </a:r>
            <a:r>
              <a:rPr lang="zh-CN" altLang="en-US"/>
              <a:t>一块</a:t>
            </a:r>
            <a:r>
              <a:rPr lang="en-US" altLang="zh-CN"/>
              <a:t>16GB</a:t>
            </a:r>
            <a:r>
              <a:rPr lang="zh-CN" altLang="en-US"/>
              <a:t>的内存更快，不过价格可能还是翻倍的。</a:t>
            </a:r>
            <a:endParaRPr lang="zh-CN" altLang="en-US"/>
          </a:p>
          <a:p>
            <a:r>
              <a:rPr lang="zh-CN" altLang="en-US"/>
              <a:t>系统会自动在两者之间均匀分配内存，保证读写均匀分配到两个内存上，实现内存的并行读写，这和磁盘</a:t>
            </a:r>
            <a:r>
              <a:rPr lang="en-US" altLang="zh-CN"/>
              <a:t> RAID </a:t>
            </a:r>
            <a:r>
              <a:rPr lang="zh-CN" altLang="en-US"/>
              <a:t>有一定相似之处。</a:t>
            </a:r>
            <a:endParaRPr lang="zh-CN" altLang="en-US"/>
          </a:p>
        </p:txBody>
      </p:sp>
      <p:pic>
        <p:nvPicPr>
          <p:cNvPr id="6" name="Picture 5"/>
          <p:cNvPicPr>
            <a:picLocks noChangeAspect="1"/>
          </p:cNvPicPr>
          <p:nvPr/>
        </p:nvPicPr>
        <p:blipFill>
          <a:blip r:embed="rId1"/>
          <a:stretch>
            <a:fillRect/>
          </a:stretch>
        </p:blipFill>
        <p:spPr>
          <a:xfrm>
            <a:off x="2514600" y="6262370"/>
            <a:ext cx="4286250" cy="257175"/>
          </a:xfrm>
          <a:prstGeom prst="rect">
            <a:avLst/>
          </a:prstGeom>
        </p:spPr>
      </p:pic>
      <p:pic>
        <p:nvPicPr>
          <p:cNvPr id="7" name="Content Placeholder 6"/>
          <p:cNvPicPr>
            <a:picLocks noChangeAspect="1"/>
          </p:cNvPicPr>
          <p:nvPr>
            <p:ph sz="half" idx="2"/>
          </p:nvPr>
        </p:nvPicPr>
        <p:blipFill>
          <a:blip r:embed="rId2"/>
          <a:stretch>
            <a:fillRect/>
          </a:stretch>
        </p:blipFill>
        <p:spPr>
          <a:xfrm>
            <a:off x="7939405" y="5715"/>
            <a:ext cx="4252595" cy="6852285"/>
          </a:xfrm>
          <a:prstGeom prst="rect">
            <a:avLst/>
          </a:prstGeom>
        </p:spPr>
      </p:pic>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zh-CN" altLang="en-US"/>
              <a:t>第</a:t>
            </a:r>
            <a:r>
              <a:rPr lang="en-US" altLang="zh-CN"/>
              <a:t>9</a:t>
            </a:r>
            <a:r>
              <a:rPr lang="zh-CN" altLang="en-US"/>
              <a:t>章：多核下的缓存</a:t>
            </a:r>
            <a:endParaRPr lang="zh-CN" altLang="en-US"/>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p:txBody>
          <a:bodyPr/>
          <a:p>
            <a:r>
              <a:rPr lang="zh-CN" altLang="en-US"/>
              <a:t>伪共享（</a:t>
            </a:r>
            <a:r>
              <a:rPr lang="en-US" altLang="zh-CN"/>
              <a:t>false sharing</a:t>
            </a:r>
            <a:r>
              <a:rPr lang="zh-CN" altLang="en-US"/>
              <a:t>）</a:t>
            </a:r>
            <a:endParaRPr lang="zh-CN" altLang="en-US"/>
          </a:p>
        </p:txBody>
      </p:sp>
      <p:sp>
        <p:nvSpPr>
          <p:cNvPr id="4" name="Content Placeholder 3"/>
          <p:cNvSpPr>
            <a:spLocks noGrp="1"/>
          </p:cNvSpPr>
          <p:nvPr>
            <p:ph sz="half" idx="1"/>
          </p:nvPr>
        </p:nvSpPr>
        <p:spPr>
          <a:xfrm>
            <a:off x="647700" y="1390015"/>
            <a:ext cx="5181600" cy="5090160"/>
          </a:xfrm>
        </p:spPr>
        <p:txBody>
          <a:bodyPr>
            <a:normAutofit fontScale="90000" lnSpcReduction="10000"/>
          </a:bodyPr>
          <a:p>
            <a:r>
              <a:rPr lang="zh-CN" altLang="en-US"/>
              <a:t>需要注意，如果多个核心同时访问的地址非常接近，这时候会变得很慢！</a:t>
            </a:r>
            <a:endParaRPr lang="zh-CN" altLang="en-US"/>
          </a:p>
          <a:p>
            <a:r>
              <a:rPr lang="zh-CN" altLang="en-US"/>
              <a:t>这是因为</a:t>
            </a:r>
            <a:r>
              <a:rPr lang="en-US" altLang="zh-CN"/>
              <a:t> CPU </a:t>
            </a:r>
            <a:r>
              <a:rPr lang="zh-CN" altLang="en-US"/>
              <a:t>之间通信的最小单位也是</a:t>
            </a:r>
            <a:r>
              <a:rPr lang="en-US" altLang="zh-CN"/>
              <a:t> </a:t>
            </a:r>
            <a:r>
              <a:rPr lang="zh-CN" altLang="en-US"/>
              <a:t>缓存行（</a:t>
            </a:r>
            <a:r>
              <a:rPr lang="en-US" altLang="zh-CN"/>
              <a:t>64 </a:t>
            </a:r>
            <a:r>
              <a:rPr lang="zh-CN" altLang="en-US"/>
              <a:t>字节），如果两个核心访问到了的同一缓存行，假设一个核心修改了该缓存行的前</a:t>
            </a:r>
            <a:r>
              <a:rPr lang="en-US" altLang="zh-CN"/>
              <a:t>32</a:t>
            </a:r>
            <a:r>
              <a:rPr lang="zh-CN" altLang="en-US"/>
              <a:t>字节，另一个修改了后</a:t>
            </a:r>
            <a:r>
              <a:rPr lang="en-US" altLang="zh-CN"/>
              <a:t>32</a:t>
            </a:r>
            <a:r>
              <a:rPr lang="zh-CN" altLang="en-US"/>
              <a:t>字节，同时写回的话，结果要么是只有前</a:t>
            </a:r>
            <a:r>
              <a:rPr lang="en-US" altLang="zh-CN"/>
              <a:t>32</a:t>
            </a:r>
            <a:r>
              <a:rPr lang="zh-CN" altLang="en-US"/>
              <a:t>字节，要么是只有后</a:t>
            </a:r>
            <a:r>
              <a:rPr lang="en-US" altLang="zh-CN"/>
              <a:t>32</a:t>
            </a:r>
            <a:r>
              <a:rPr lang="zh-CN" altLang="en-US"/>
              <a:t>字节，而不能两个都正确写入。</a:t>
            </a:r>
            <a:endParaRPr lang="zh-CN" altLang="en-US"/>
          </a:p>
          <a:p>
            <a:r>
              <a:rPr lang="zh-CN" altLang="en-US"/>
              <a:t>所以</a:t>
            </a:r>
            <a:r>
              <a:rPr lang="en-US" altLang="zh-CN"/>
              <a:t>CPU</a:t>
            </a:r>
            <a:r>
              <a:rPr lang="zh-CN" altLang="en-US"/>
              <a:t>为了安全起见，同时只能允许一个核心写入同一地址的缓存行。从而导致读写这个变量的速度受限于三级缓存的速度，而不是一级缓存的速度。</a:t>
            </a:r>
            <a:endParaRPr lang="en-US" altLang="zh-CN"/>
          </a:p>
        </p:txBody>
      </p:sp>
      <p:pic>
        <p:nvPicPr>
          <p:cNvPr id="8" name="Content Placeholder 7"/>
          <p:cNvPicPr>
            <a:picLocks noChangeAspect="1"/>
          </p:cNvPicPr>
          <p:nvPr>
            <p:ph sz="half" idx="2"/>
          </p:nvPr>
        </p:nvPicPr>
        <p:blipFill>
          <a:blip r:embed="rId1"/>
          <a:stretch>
            <a:fillRect/>
          </a:stretch>
        </p:blipFill>
        <p:spPr>
          <a:xfrm>
            <a:off x="5981700" y="2170430"/>
            <a:ext cx="5181600" cy="3660775"/>
          </a:xfrm>
          <a:prstGeom prst="rect">
            <a:avLst/>
          </a:prstGeom>
        </p:spPr>
      </p:pic>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p:txBody>
          <a:bodyPr/>
          <a:p>
            <a:r>
              <a:rPr lang="zh-CN" altLang="en-US"/>
              <a:t>消除伪共享</a:t>
            </a:r>
            <a:endParaRPr lang="zh-CN" altLang="en-US"/>
          </a:p>
        </p:txBody>
      </p:sp>
      <p:sp>
        <p:nvSpPr>
          <p:cNvPr id="4" name="Content Placeholder 3"/>
          <p:cNvSpPr>
            <a:spLocks noGrp="1"/>
          </p:cNvSpPr>
          <p:nvPr>
            <p:ph sz="half" idx="1"/>
          </p:nvPr>
        </p:nvSpPr>
        <p:spPr/>
        <p:txBody>
          <a:bodyPr>
            <a:normAutofit lnSpcReduction="20000"/>
          </a:bodyPr>
          <a:p>
            <a:r>
              <a:rPr lang="zh-CN"/>
              <a:t>要想消除</a:t>
            </a:r>
            <a:r>
              <a:rPr lang="zh-CN" altLang="en-US">
                <a:sym typeface="+mn-ea"/>
              </a:rPr>
              <a:t>错误共享很简单，只需要把每个核心写入的地址尽可能分散开了就行了。比如这里，我们把每个核心访问的地方跨越了</a:t>
            </a:r>
            <a:r>
              <a:rPr lang="en-US" altLang="zh-CN">
                <a:sym typeface="+mn-ea"/>
              </a:rPr>
              <a:t> 16KB</a:t>
            </a:r>
            <a:r>
              <a:rPr lang="zh-CN" altLang="en-US">
                <a:sym typeface="+mn-ea"/>
              </a:rPr>
              <a:t>，这样</a:t>
            </a:r>
            <a:r>
              <a:rPr lang="en-US" altLang="zh-CN">
                <a:sym typeface="+mn-ea"/>
              </a:rPr>
              <a:t>CPU</a:t>
            </a:r>
            <a:r>
              <a:rPr lang="zh-CN" altLang="en-US">
                <a:sym typeface="+mn-ea"/>
              </a:rPr>
              <a:t>就知道每个核心之间不会发生冲突，从而可以放心地放在一级缓存里，不用担心会不会和其他核心共用了一个缓存行了。</a:t>
            </a:r>
            <a:endParaRPr lang="zh-CN" altLang="en-US">
              <a:sym typeface="+mn-ea"/>
            </a:endParaRPr>
          </a:p>
          <a:p>
            <a:r>
              <a:rPr lang="zh-CN" altLang="en-US">
                <a:sym typeface="+mn-ea"/>
              </a:rPr>
              <a:t>不过错误共享只会发生在</a:t>
            </a:r>
            <a:r>
              <a:rPr lang="zh-CN" altLang="en-US" b="1">
                <a:sym typeface="+mn-ea"/>
              </a:rPr>
              <a:t>写入</a:t>
            </a:r>
            <a:r>
              <a:rPr lang="zh-CN" altLang="en-US">
                <a:sym typeface="+mn-ea"/>
              </a:rPr>
              <a:t>的情况，如果多个核心同时</a:t>
            </a:r>
            <a:r>
              <a:rPr lang="zh-CN" altLang="en-US" b="1">
                <a:sym typeface="+mn-ea"/>
              </a:rPr>
              <a:t>读取</a:t>
            </a:r>
            <a:r>
              <a:rPr lang="zh-CN" altLang="en-US">
                <a:sym typeface="+mn-ea"/>
              </a:rPr>
              <a:t>两个很靠近的变量，是不会产生冲突的，也没有性能损失。</a:t>
            </a:r>
            <a:endParaRPr lang="zh-CN" altLang="en-US">
              <a:sym typeface="+mn-ea"/>
            </a:endParaRPr>
          </a:p>
        </p:txBody>
      </p:sp>
      <p:pic>
        <p:nvPicPr>
          <p:cNvPr id="7" name="Content Placeholder 6"/>
          <p:cNvPicPr>
            <a:picLocks noChangeAspect="1"/>
          </p:cNvPicPr>
          <p:nvPr>
            <p:ph sz="half" idx="2"/>
          </p:nvPr>
        </p:nvPicPr>
        <p:blipFill>
          <a:blip r:embed="rId1"/>
          <a:stretch>
            <a:fillRect/>
          </a:stretch>
        </p:blipFill>
        <p:spPr>
          <a:xfrm>
            <a:off x="5978525" y="1530350"/>
            <a:ext cx="5186680" cy="4942205"/>
          </a:xfrm>
          <a:prstGeom prst="rect">
            <a:avLst/>
          </a:prstGeom>
        </p:spPr>
      </p:pic>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5" name="Title 4"/>
          <p:cNvSpPr>
            <a:spLocks noGrp="1"/>
          </p:cNvSpPr>
          <p:nvPr>
            <p:ph type="title"/>
          </p:nvPr>
        </p:nvSpPr>
        <p:spPr/>
        <p:txBody>
          <a:bodyPr/>
          <a:p>
            <a:r>
              <a:rPr lang="zh-CN" altLang="en-US"/>
              <a:t>第</a:t>
            </a:r>
            <a:r>
              <a:rPr lang="en-US" altLang="zh-CN"/>
              <a:t>10</a:t>
            </a:r>
            <a:r>
              <a:rPr lang="zh-CN" altLang="en-US"/>
              <a:t>章：泊松方程实战</a:t>
            </a:r>
            <a:endParaRPr lang="zh-CN" altLang="en-US"/>
          </a:p>
        </p:txBody>
      </p:sp>
    </p:spTree>
  </p:cSld>
  <p:clrMapOvr>
    <a:masterClrMapping/>
  </p:clrMapOvr>
  <p:transition/>
</p:sld>
</file>

<file path=ppt/slides/slide1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3" name="Title 2"/>
          <p:cNvSpPr>
            <a:spLocks noGrp="1"/>
          </p:cNvSpPr>
          <p:nvPr>
            <p:ph type="title"/>
          </p:nvPr>
        </p:nvSpPr>
        <p:spPr/>
        <p:txBody>
          <a:bodyPr/>
          <a:p>
            <a:r>
              <a:rPr lang="zh-CN" altLang="en-US"/>
              <a:t>什么是红黑高斯</a:t>
            </a:r>
            <a:r>
              <a:rPr lang="en-US" altLang="zh-CN"/>
              <a:t>(red-black Gauss-Seidel)</a:t>
            </a:r>
            <a:endParaRPr lang="en-US" altLang="zh-CN"/>
          </a:p>
        </p:txBody>
      </p:sp>
      <p:sp>
        <p:nvSpPr>
          <p:cNvPr id="4" name="Content Placeholder 3"/>
          <p:cNvSpPr>
            <a:spLocks noGrp="1"/>
          </p:cNvSpPr>
          <p:nvPr>
            <p:ph sz="half" idx="1"/>
          </p:nvPr>
        </p:nvSpPr>
        <p:spPr/>
        <p:txBody>
          <a:bodyPr/>
          <a:p>
            <a:endParaRPr lang="en-US"/>
          </a:p>
        </p:txBody>
      </p:sp>
      <p:pic>
        <p:nvPicPr>
          <p:cNvPr id="6" name="Content Placeholder 5"/>
          <p:cNvPicPr>
            <a:picLocks noChangeAspect="1"/>
          </p:cNvPicPr>
          <p:nvPr>
            <p:ph sz="half" idx="2"/>
          </p:nvPr>
        </p:nvPicPr>
        <p:blipFill>
          <a:blip r:embed="rId1"/>
          <a:stretch>
            <a:fillRect/>
          </a:stretch>
        </p:blipFill>
        <p:spPr>
          <a:xfrm>
            <a:off x="6130925" y="2687955"/>
            <a:ext cx="4881880" cy="2626360"/>
          </a:xfrm>
          <a:prstGeom prst="rect">
            <a:avLst/>
          </a:prstGeom>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t>验证一下刚刚的</a:t>
            </a:r>
            <a:r>
              <a:rPr lang="en-US" altLang="zh-CN"/>
              <a:t> parallel_add </a:t>
            </a:r>
            <a:r>
              <a:rPr lang="zh-CN" altLang="en-US"/>
              <a:t>是不是用足了全部带宽</a:t>
            </a:r>
            <a:endParaRPr lang="zh-CN" altLang="en-US"/>
          </a:p>
        </p:txBody>
      </p:sp>
      <p:sp>
        <p:nvSpPr>
          <p:cNvPr id="3" name="Content Placeholder 2"/>
          <p:cNvSpPr>
            <a:spLocks noGrp="1"/>
          </p:cNvSpPr>
          <p:nvPr>
            <p:ph sz="half" idx="1"/>
          </p:nvPr>
        </p:nvSpPr>
        <p:spPr>
          <a:xfrm>
            <a:off x="379730" y="1825625"/>
            <a:ext cx="6289040" cy="4351655"/>
          </a:xfrm>
        </p:spPr>
        <p:txBody>
          <a:bodyPr/>
          <a:p>
            <a:r>
              <a:rPr lang="zh-CN" altLang="en-US"/>
              <a:t>刚刚</a:t>
            </a:r>
            <a:r>
              <a:rPr lang="en-US" altLang="zh-CN"/>
              <a:t> a </a:t>
            </a:r>
            <a:r>
              <a:rPr lang="zh-CN" altLang="en-US"/>
              <a:t>数组的大小是</a:t>
            </a:r>
            <a:r>
              <a:rPr lang="en-US" altLang="zh-CN"/>
              <a:t> 1024 MB</a:t>
            </a:r>
            <a:r>
              <a:rPr lang="zh-CN" altLang="en-US"/>
              <a:t>。</a:t>
            </a:r>
            <a:endParaRPr lang="zh-CN" altLang="en-US"/>
          </a:p>
          <a:p>
            <a:r>
              <a:rPr lang="zh-CN" altLang="en-US"/>
              <a:t>因为不光读取了</a:t>
            </a:r>
            <a:r>
              <a:rPr lang="en-US" altLang="zh-CN"/>
              <a:t> a</a:t>
            </a:r>
            <a:r>
              <a:rPr lang="zh-CN" altLang="en-US"/>
              <a:t>，计算完还写回了</a:t>
            </a:r>
            <a:r>
              <a:rPr lang="en-US" altLang="zh-CN"/>
              <a:t> a</a:t>
            </a:r>
            <a:r>
              <a:rPr lang="zh-CN" altLang="en-US"/>
              <a:t>，实际搬运了</a:t>
            </a:r>
            <a:r>
              <a:rPr lang="en-US" altLang="zh-CN"/>
              <a:t> 2048 MB </a:t>
            </a:r>
            <a:r>
              <a:rPr lang="zh-CN" altLang="en-US"/>
              <a:t>的数据。</a:t>
            </a:r>
            <a:endParaRPr lang="zh-CN" altLang="en-US"/>
          </a:p>
          <a:p>
            <a:r>
              <a:rPr lang="zh-CN" altLang="en-US"/>
              <a:t>花费了</a:t>
            </a:r>
            <a:r>
              <a:rPr lang="en-US" altLang="zh-CN"/>
              <a:t> 0.0656 </a:t>
            </a:r>
            <a:r>
              <a:rPr lang="zh-CN" altLang="en-US"/>
              <a:t>秒。</a:t>
            </a:r>
            <a:endParaRPr lang="zh-CN" altLang="en-US"/>
          </a:p>
          <a:p>
            <a:r>
              <a:rPr lang="zh-CN" altLang="en-US"/>
              <a:t>因此带宽是</a:t>
            </a:r>
            <a:r>
              <a:rPr lang="en-US" altLang="zh-CN"/>
              <a:t> 31198 MB/s</a:t>
            </a:r>
            <a:r>
              <a:rPr lang="zh-CN" altLang="en-US"/>
              <a:t>。</a:t>
            </a:r>
            <a:endParaRPr lang="zh-CN" altLang="en-US"/>
          </a:p>
          <a:p>
            <a:r>
              <a:rPr lang="zh-CN" altLang="en-US">
                <a:sym typeface="+mn-ea"/>
              </a:rPr>
              <a:t>和理论带宽</a:t>
            </a:r>
            <a:r>
              <a:rPr lang="en-US" altLang="zh-CN">
                <a:sym typeface="+mn-ea"/>
              </a:rPr>
              <a:t> 42672 MB/s </a:t>
            </a:r>
            <a:r>
              <a:rPr lang="zh-CN" altLang="en-US">
                <a:sym typeface="+mn-ea"/>
              </a:rPr>
              <a:t>相差不多，符合我的预期。</a:t>
            </a:r>
            <a:endParaRPr lang="zh-CN" altLang="en-US"/>
          </a:p>
          <a:p>
            <a:endParaRPr lang="zh-CN" altLang="en-US"/>
          </a:p>
        </p:txBody>
      </p:sp>
      <p:pic>
        <p:nvPicPr>
          <p:cNvPr id="6" name="Content Placeholder 5"/>
          <p:cNvPicPr>
            <a:picLocks noChangeAspect="1"/>
          </p:cNvPicPr>
          <p:nvPr>
            <p:ph sz="half" idx="2"/>
          </p:nvPr>
        </p:nvPicPr>
        <p:blipFill>
          <a:blip r:embed="rId1"/>
          <a:stretch>
            <a:fillRect/>
          </a:stretch>
        </p:blipFill>
        <p:spPr>
          <a:xfrm>
            <a:off x="6813550" y="1825625"/>
            <a:ext cx="3517265" cy="4351655"/>
          </a:xfrm>
          <a:prstGeom prst="rect">
            <a:avLst/>
          </a:prstGeom>
        </p:spPr>
      </p:pic>
      <p:pic>
        <p:nvPicPr>
          <p:cNvPr id="8" name="Picture 7"/>
          <p:cNvPicPr>
            <a:picLocks noChangeAspect="1"/>
          </p:cNvPicPr>
          <p:nvPr/>
        </p:nvPicPr>
        <p:blipFill>
          <a:blip r:embed="rId2"/>
          <a:stretch>
            <a:fillRect/>
          </a:stretch>
        </p:blipFill>
        <p:spPr>
          <a:xfrm>
            <a:off x="442595" y="5246370"/>
            <a:ext cx="6162675" cy="1219200"/>
          </a:xfrm>
          <a:prstGeom prst="rect">
            <a:avLst/>
          </a:prstGeom>
        </p:spPr>
      </p:pic>
      <p:pic>
        <p:nvPicPr>
          <p:cNvPr id="5" name="Picture 4"/>
          <p:cNvPicPr>
            <a:picLocks noChangeAspect="1"/>
          </p:cNvPicPr>
          <p:nvPr/>
        </p:nvPicPr>
        <p:blipFill>
          <a:blip r:embed="rId3"/>
          <a:stretch>
            <a:fillRect/>
          </a:stretch>
        </p:blipFill>
        <p:spPr>
          <a:xfrm>
            <a:off x="4165600" y="3561080"/>
            <a:ext cx="2181225" cy="69532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3" name="Title 2"/>
          <p:cNvSpPr>
            <a:spLocks noGrp="1"/>
          </p:cNvSpPr>
          <p:nvPr>
            <p:ph type="title"/>
          </p:nvPr>
        </p:nvSpPr>
        <p:spPr/>
        <p:txBody>
          <a:bodyPr/>
          <a:p>
            <a:r>
              <a:rPr lang="en-US"/>
              <a:t>Intel Vtune Profiler</a:t>
            </a:r>
            <a:endParaRPr lang="en-US"/>
          </a:p>
        </p:txBody>
      </p:sp>
      <p:sp>
        <p:nvSpPr>
          <p:cNvPr id="5" name="Text Box 4"/>
          <p:cNvSpPr txBox="1"/>
          <p:nvPr/>
        </p:nvSpPr>
        <p:spPr>
          <a:xfrm>
            <a:off x="1009650" y="6489700"/>
            <a:ext cx="10377805" cy="368300"/>
          </a:xfrm>
          <a:prstGeom prst="rect">
            <a:avLst/>
          </a:prstGeom>
          <a:noFill/>
        </p:spPr>
        <p:txBody>
          <a:bodyPr wrap="square" rtlCol="0" anchor="t">
            <a:spAutoFit/>
          </a:bodyPr>
          <a:p>
            <a:r>
              <a:rPr lang="zh-CN" altLang="en-US"/>
              <a:t>下载地址：</a:t>
            </a:r>
            <a:r>
              <a:rPr lang="en-US"/>
              <a:t>https://www.intel.com/content/www/us/en/developer/tools/oneapi/vtune-profiler.html</a:t>
            </a:r>
            <a:endParaRPr lang="en-US"/>
          </a:p>
        </p:txBody>
      </p:sp>
      <p:pic>
        <p:nvPicPr>
          <p:cNvPr id="7" name="Content Placeholder 6"/>
          <p:cNvPicPr>
            <a:picLocks noChangeAspect="1"/>
          </p:cNvPicPr>
          <p:nvPr>
            <p:ph idx="1"/>
          </p:nvPr>
        </p:nvPicPr>
        <p:blipFill>
          <a:blip r:embed="rId1"/>
          <a:stretch>
            <a:fillRect/>
          </a:stretch>
        </p:blipFill>
        <p:spPr>
          <a:xfrm>
            <a:off x="2951480" y="1825625"/>
            <a:ext cx="5907405" cy="4351655"/>
          </a:xfrm>
          <a:prstGeom prst="rect">
            <a:avLst/>
          </a:prstGeom>
        </p:spPr>
      </p:pic>
      <p:sp>
        <p:nvSpPr>
          <p:cNvPr id="8" name="Text Box 7"/>
          <p:cNvSpPr txBox="1"/>
          <p:nvPr/>
        </p:nvSpPr>
        <p:spPr>
          <a:xfrm>
            <a:off x="1060450" y="6177280"/>
            <a:ext cx="6180455" cy="368300"/>
          </a:xfrm>
          <a:prstGeom prst="rect">
            <a:avLst/>
          </a:prstGeom>
          <a:noFill/>
        </p:spPr>
        <p:txBody>
          <a:bodyPr wrap="square" rtlCol="0" anchor="t">
            <a:spAutoFit/>
          </a:bodyPr>
          <a:p>
            <a:r>
              <a:rPr lang="en-US"/>
              <a:t>Arch Linux</a:t>
            </a:r>
            <a:r>
              <a:rPr lang="zh-CN" altLang="en-US"/>
              <a:t>：</a:t>
            </a:r>
            <a:r>
              <a:rPr lang="en-US"/>
              <a:t>yay -S intel-vtune-profiler-standalone</a:t>
            </a:r>
            <a:endParaRPr lang="en-US"/>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3" name="Title 2"/>
          <p:cNvSpPr>
            <a:spLocks noGrp="1"/>
          </p:cNvSpPr>
          <p:nvPr>
            <p:ph type="title"/>
          </p:nvPr>
        </p:nvSpPr>
        <p:spPr/>
        <p:txBody>
          <a:bodyPr/>
          <a:p>
            <a:r>
              <a:rPr lang="zh-CN" altLang="en-US"/>
              <a:t>准备：配置</a:t>
            </a:r>
            <a:r>
              <a:rPr lang="en-US" altLang="zh-CN"/>
              <a:t> Linux </a:t>
            </a:r>
            <a:r>
              <a:rPr lang="zh-CN" altLang="en-US"/>
              <a:t>内核参数</a:t>
            </a:r>
            <a:endParaRPr lang="zh-CN" altLang="en-US"/>
          </a:p>
        </p:txBody>
      </p:sp>
      <p:pic>
        <p:nvPicPr>
          <p:cNvPr id="5" name="Content Placeholder 4"/>
          <p:cNvPicPr>
            <a:picLocks noChangeAspect="1"/>
          </p:cNvPicPr>
          <p:nvPr>
            <p:ph idx="1"/>
          </p:nvPr>
        </p:nvPicPr>
        <p:blipFill>
          <a:blip r:embed="rId1"/>
          <a:stretch>
            <a:fillRect/>
          </a:stretch>
        </p:blipFill>
        <p:spPr>
          <a:xfrm>
            <a:off x="2480945" y="3286760"/>
            <a:ext cx="6848475" cy="1428750"/>
          </a:xfrm>
          <a:prstGeom prst="rect">
            <a:avLst/>
          </a:prstGeo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6" name="Title 5"/>
          <p:cNvSpPr>
            <a:spLocks noGrp="1"/>
          </p:cNvSpPr>
          <p:nvPr>
            <p:ph type="title"/>
          </p:nvPr>
        </p:nvSpPr>
        <p:spPr>
          <a:xfrm>
            <a:off x="979170" y="0"/>
            <a:ext cx="10515600" cy="1325563"/>
          </a:xfrm>
        </p:spPr>
        <p:txBody>
          <a:bodyPr/>
          <a:p>
            <a:r>
              <a:rPr lang="zh-CN" altLang="en-US"/>
              <a:t>为什么往</a:t>
            </a:r>
            <a:r>
              <a:rPr lang="en-US" altLang="zh-CN"/>
              <a:t>int</a:t>
            </a:r>
            <a:r>
              <a:rPr lang="zh-CN" altLang="en-US"/>
              <a:t>数组里赋值</a:t>
            </a:r>
            <a:r>
              <a:rPr lang="en-US" altLang="zh-CN"/>
              <a:t>1</a:t>
            </a:r>
            <a:r>
              <a:rPr lang="zh-CN" altLang="en-US"/>
              <a:t>比赋值</a:t>
            </a:r>
            <a:r>
              <a:rPr lang="en-US" altLang="zh-CN"/>
              <a:t>0</a:t>
            </a:r>
            <a:r>
              <a:rPr lang="zh-CN" altLang="en-US"/>
              <a:t>慢一倍？</a:t>
            </a:r>
            <a:endParaRPr lang="zh-CN" altLang="en-US"/>
          </a:p>
        </p:txBody>
      </p:sp>
      <p:pic>
        <p:nvPicPr>
          <p:cNvPr id="5" name="Picture 4"/>
          <p:cNvPicPr>
            <a:picLocks noChangeAspect="1"/>
          </p:cNvPicPr>
          <p:nvPr/>
        </p:nvPicPr>
        <p:blipFill>
          <a:blip r:embed="rId1"/>
          <a:stretch>
            <a:fillRect/>
          </a:stretch>
        </p:blipFill>
        <p:spPr>
          <a:xfrm>
            <a:off x="5494655" y="1120140"/>
            <a:ext cx="5999480" cy="1402080"/>
          </a:xfrm>
          <a:prstGeom prst="rect">
            <a:avLst/>
          </a:prstGeom>
        </p:spPr>
      </p:pic>
      <p:pic>
        <p:nvPicPr>
          <p:cNvPr id="3" name="Content Placeholder 2"/>
          <p:cNvPicPr>
            <a:picLocks noChangeAspect="1"/>
          </p:cNvPicPr>
          <p:nvPr>
            <p:ph sz="half" idx="2"/>
          </p:nvPr>
        </p:nvPicPr>
        <p:blipFill>
          <a:blip r:embed="rId2"/>
          <a:stretch>
            <a:fillRect/>
          </a:stretch>
        </p:blipFill>
        <p:spPr>
          <a:xfrm>
            <a:off x="5722620" y="2798445"/>
            <a:ext cx="5772150" cy="2816225"/>
          </a:xfrm>
          <a:prstGeom prst="rect">
            <a:avLst/>
          </a:prstGeom>
        </p:spPr>
      </p:pic>
      <p:pic>
        <p:nvPicPr>
          <p:cNvPr id="7" name="Content Placeholder 6"/>
          <p:cNvPicPr>
            <a:picLocks noChangeAspect="1"/>
          </p:cNvPicPr>
          <p:nvPr>
            <p:ph idx="1"/>
          </p:nvPr>
        </p:nvPicPr>
        <p:blipFill>
          <a:blip r:embed="rId3"/>
          <a:stretch>
            <a:fillRect/>
          </a:stretch>
        </p:blipFill>
        <p:spPr>
          <a:xfrm>
            <a:off x="685165" y="1313180"/>
            <a:ext cx="4707255" cy="5544820"/>
          </a:xfrm>
          <a:prstGeom prst="rect">
            <a:avLst/>
          </a:prstGeom>
        </p:spPr>
      </p:pic>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3" name="Title 2"/>
          <p:cNvSpPr>
            <a:spLocks noGrp="1"/>
          </p:cNvSpPr>
          <p:nvPr>
            <p:ph type="title"/>
          </p:nvPr>
        </p:nvSpPr>
        <p:spPr/>
        <p:txBody>
          <a:bodyPr/>
          <a:p>
            <a:r>
              <a:rPr lang="zh-CN" altLang="en-US"/>
              <a:t>开始分析</a:t>
            </a:r>
            <a:endParaRPr lang="zh-CN" altLang="en-US"/>
          </a:p>
        </p:txBody>
      </p:sp>
      <p:sp>
        <p:nvSpPr>
          <p:cNvPr id="4" name="Content Placeholder 3"/>
          <p:cNvSpPr>
            <a:spLocks noGrp="1"/>
          </p:cNvSpPr>
          <p:nvPr>
            <p:ph sz="half" idx="1"/>
          </p:nvPr>
        </p:nvSpPr>
        <p:spPr>
          <a:xfrm>
            <a:off x="647700" y="1825625"/>
            <a:ext cx="5462270" cy="4351655"/>
          </a:xfrm>
        </p:spPr>
        <p:txBody>
          <a:bodyPr/>
          <a:p>
            <a:r>
              <a:rPr lang="zh-CN" altLang="en-US"/>
              <a:t>首先编译得到可执行文件</a:t>
            </a:r>
            <a:r>
              <a:rPr lang="en-US" altLang="zh-CN"/>
              <a:t> main</a:t>
            </a:r>
            <a:r>
              <a:rPr lang="zh-CN" altLang="en-US"/>
              <a:t>。</a:t>
            </a:r>
            <a:endParaRPr lang="zh-CN" altLang="en-US"/>
          </a:p>
          <a:p>
            <a:r>
              <a:rPr lang="zh-CN" altLang="en-US"/>
              <a:t>然后在命令行运行：</a:t>
            </a:r>
            <a:endParaRPr lang="zh-CN" altLang="en-US"/>
          </a:p>
          <a:p>
            <a:r>
              <a:rPr lang="en-US"/>
              <a:t>vtune -collect hpc-performance /path/to/main</a:t>
            </a:r>
            <a:endParaRPr lang="en-US"/>
          </a:p>
        </p:txBody>
      </p:sp>
      <p:pic>
        <p:nvPicPr>
          <p:cNvPr id="6" name="Content Placeholder 5"/>
          <p:cNvPicPr>
            <a:picLocks noChangeAspect="1"/>
          </p:cNvPicPr>
          <p:nvPr>
            <p:ph sz="half" idx="2"/>
          </p:nvPr>
        </p:nvPicPr>
        <p:blipFill>
          <a:blip r:embed="rId1"/>
          <a:stretch>
            <a:fillRect/>
          </a:stretch>
        </p:blipFill>
        <p:spPr>
          <a:xfrm>
            <a:off x="6233795" y="2119630"/>
            <a:ext cx="4676775" cy="3762375"/>
          </a:xfrm>
          <a:prstGeom prst="rect">
            <a:avLst/>
          </a:prstGeom>
        </p:spPr>
      </p:pic>
      <p:pic>
        <p:nvPicPr>
          <p:cNvPr id="8" name="Picture 7"/>
          <p:cNvPicPr>
            <a:picLocks noChangeAspect="1"/>
          </p:cNvPicPr>
          <p:nvPr/>
        </p:nvPicPr>
        <p:blipFill>
          <a:blip r:embed="rId2"/>
          <a:stretch>
            <a:fillRect/>
          </a:stretch>
        </p:blipFill>
        <p:spPr>
          <a:xfrm>
            <a:off x="3180080" y="6323965"/>
            <a:ext cx="5648325" cy="276225"/>
          </a:xfrm>
          <a:prstGeom prst="rect">
            <a:avLst/>
          </a:prstGeom>
        </p:spPr>
      </p:pic>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 name="Title 1"/>
          <p:cNvSpPr>
            <a:spLocks noGrp="1"/>
          </p:cNvSpPr>
          <p:nvPr>
            <p:ph type="title"/>
          </p:nvPr>
        </p:nvSpPr>
        <p:spPr/>
        <p:txBody>
          <a:bodyPr/>
          <a:p>
            <a:r>
              <a:rPr lang="zh-CN" altLang="en-US"/>
              <a:t>查看分析结果</a:t>
            </a:r>
            <a:endParaRPr lang="zh-CN" altLang="en-US"/>
          </a:p>
        </p:txBody>
      </p:sp>
      <p:sp>
        <p:nvSpPr>
          <p:cNvPr id="3" name="Content Placeholder 2"/>
          <p:cNvSpPr>
            <a:spLocks noGrp="1"/>
          </p:cNvSpPr>
          <p:nvPr>
            <p:ph sz="half" idx="1"/>
          </p:nvPr>
        </p:nvSpPr>
        <p:spPr/>
        <p:txBody>
          <a:bodyPr/>
          <a:p>
            <a:r>
              <a:rPr lang="en-US" altLang="zh-CN"/>
              <a:t>vtune </a:t>
            </a:r>
            <a:r>
              <a:rPr lang="zh-CN" altLang="en-US"/>
              <a:t>运行完毕之后会在当前目录下生成一个叫</a:t>
            </a:r>
            <a:r>
              <a:rPr lang="en-US" altLang="zh-CN"/>
              <a:t> r000hpc </a:t>
            </a:r>
            <a:r>
              <a:rPr lang="zh-CN" altLang="en-US"/>
              <a:t>的文件夹，用</a:t>
            </a:r>
            <a:r>
              <a:rPr lang="en-US" altLang="zh-CN"/>
              <a:t> vtune-gui </a:t>
            </a:r>
            <a:r>
              <a:rPr lang="zh-CN" altLang="en-US"/>
              <a:t>打开里面的</a:t>
            </a:r>
            <a:r>
              <a:rPr lang="en-US" altLang="zh-CN"/>
              <a:t> r000hpc.vtune </a:t>
            </a:r>
            <a:r>
              <a:rPr lang="zh-CN" altLang="en-US"/>
              <a:t>即可查看分析结果。</a:t>
            </a:r>
            <a:endParaRPr lang="zh-CN" altLang="en-US"/>
          </a:p>
          <a:p>
            <a:r>
              <a:rPr lang="zh-CN" altLang="en-US"/>
              <a:t>可以看到他提示</a:t>
            </a:r>
            <a:r>
              <a:rPr lang="en-US" altLang="zh-CN"/>
              <a:t> memory-bound </a:t>
            </a:r>
            <a:r>
              <a:rPr lang="zh-CN" altLang="en-US"/>
              <a:t>的比例达到了</a:t>
            </a:r>
            <a:r>
              <a:rPr lang="en-US" altLang="zh-CN"/>
              <a:t> 91.3%</a:t>
            </a:r>
            <a:r>
              <a:rPr lang="zh-CN" altLang="en-US"/>
              <a:t>，非常严重，所以用红色显示。</a:t>
            </a:r>
            <a:endParaRPr lang="zh-CN" altLang="en-US"/>
          </a:p>
        </p:txBody>
      </p:sp>
      <p:pic>
        <p:nvPicPr>
          <p:cNvPr id="6" name="Picture 5"/>
          <p:cNvPicPr>
            <a:picLocks noChangeAspect="1"/>
          </p:cNvPicPr>
          <p:nvPr/>
        </p:nvPicPr>
        <p:blipFill>
          <a:blip r:embed="rId1"/>
          <a:stretch>
            <a:fillRect/>
          </a:stretch>
        </p:blipFill>
        <p:spPr>
          <a:xfrm>
            <a:off x="1370330" y="5814060"/>
            <a:ext cx="9267825" cy="733425"/>
          </a:xfrm>
          <a:prstGeom prst="rect">
            <a:avLst/>
          </a:prstGeom>
        </p:spPr>
      </p:pic>
      <p:pic>
        <p:nvPicPr>
          <p:cNvPr id="7" name="Content Placeholder 6"/>
          <p:cNvPicPr>
            <a:picLocks noChangeAspect="1"/>
          </p:cNvPicPr>
          <p:nvPr>
            <p:ph sz="half" idx="2"/>
          </p:nvPr>
        </p:nvPicPr>
        <p:blipFill>
          <a:blip r:embed="rId2"/>
          <a:stretch>
            <a:fillRect/>
          </a:stretch>
        </p:blipFill>
        <p:spPr>
          <a:xfrm>
            <a:off x="5725160" y="258445"/>
            <a:ext cx="5877560" cy="5170170"/>
          </a:xfrm>
          <a:prstGeom prst="rect">
            <a:avLst/>
          </a:prstGeom>
        </p:spPr>
      </p:pic>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6" name="Title 5"/>
          <p:cNvSpPr>
            <a:spLocks noGrp="1"/>
          </p:cNvSpPr>
          <p:nvPr>
            <p:ph type="title"/>
          </p:nvPr>
        </p:nvSpPr>
        <p:spPr/>
        <p:txBody>
          <a:bodyPr/>
          <a:p>
            <a:r>
              <a:rPr lang="zh-CN" altLang="en-US">
                <a:sym typeface="+mn-ea"/>
              </a:rPr>
              <a:t>点开</a:t>
            </a:r>
            <a:r>
              <a:rPr lang="en-US" altLang="zh-CN">
                <a:sym typeface="+mn-ea"/>
              </a:rPr>
              <a:t> </a:t>
            </a:r>
            <a:r>
              <a:rPr lang="en-US">
                <a:sym typeface="+mn-ea"/>
              </a:rPr>
              <a:t>[Loop@0x1440 in BM_parallel_add._omp_fn.0] </a:t>
            </a:r>
            <a:r>
              <a:rPr lang="zh-CN" altLang="en-US">
                <a:sym typeface="+mn-ea"/>
              </a:rPr>
              <a:t>查看细节</a:t>
            </a:r>
            <a:endParaRPr lang="zh-CN" altLang="en-US">
              <a:sym typeface="+mn-ea"/>
            </a:endParaRPr>
          </a:p>
        </p:txBody>
      </p:sp>
      <p:pic>
        <p:nvPicPr>
          <p:cNvPr id="5" name="Content Placeholder 4"/>
          <p:cNvPicPr>
            <a:picLocks noChangeAspect="1"/>
          </p:cNvPicPr>
          <p:nvPr>
            <p:ph idx="1"/>
          </p:nvPr>
        </p:nvPicPr>
        <p:blipFill>
          <a:blip r:embed="rId1"/>
          <a:stretch>
            <a:fillRect/>
          </a:stretch>
        </p:blipFill>
        <p:spPr>
          <a:xfrm>
            <a:off x="2192020" y="1692910"/>
            <a:ext cx="7426960" cy="4617720"/>
          </a:xfrm>
          <a:prstGeom prst="rect">
            <a:avLst/>
          </a:prstGeom>
        </p:spPr>
      </p:pic>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5" name="Title 4"/>
          <p:cNvSpPr>
            <a:spLocks noGrp="1"/>
          </p:cNvSpPr>
          <p:nvPr>
            <p:ph type="title"/>
          </p:nvPr>
        </p:nvSpPr>
        <p:spPr/>
        <p:txBody>
          <a:bodyPr/>
          <a:p>
            <a:r>
              <a:rPr lang="zh-CN" altLang="en-US"/>
              <a:t>点击右边的可展开栏目查看细节</a:t>
            </a:r>
            <a:endParaRPr lang="zh-CN" altLang="en-US"/>
          </a:p>
        </p:txBody>
      </p:sp>
      <p:pic>
        <p:nvPicPr>
          <p:cNvPr id="4" name="Content Placeholder 3"/>
          <p:cNvPicPr>
            <a:picLocks noChangeAspect="1"/>
          </p:cNvPicPr>
          <p:nvPr>
            <p:ph sz="half" idx="1"/>
          </p:nvPr>
        </p:nvPicPr>
        <p:blipFill>
          <a:blip r:embed="rId1"/>
          <a:stretch>
            <a:fillRect/>
          </a:stretch>
        </p:blipFill>
        <p:spPr>
          <a:xfrm>
            <a:off x="647700" y="2694940"/>
            <a:ext cx="5181600" cy="2611755"/>
          </a:xfrm>
          <a:prstGeom prst="rect">
            <a:avLst/>
          </a:prstGeom>
        </p:spPr>
      </p:pic>
      <p:pic>
        <p:nvPicPr>
          <p:cNvPr id="7" name="Content Placeholder 6"/>
          <p:cNvPicPr>
            <a:picLocks noChangeAspect="1"/>
          </p:cNvPicPr>
          <p:nvPr>
            <p:ph sz="half" idx="2"/>
          </p:nvPr>
        </p:nvPicPr>
        <p:blipFill>
          <a:blip r:embed="rId2"/>
          <a:stretch>
            <a:fillRect/>
          </a:stretch>
        </p:blipFill>
        <p:spPr>
          <a:xfrm>
            <a:off x="5981700" y="2173605"/>
            <a:ext cx="5181600" cy="3654425"/>
          </a:xfrm>
          <a:prstGeom prst="rect">
            <a:avLst/>
          </a:prstGeom>
        </p:spPr>
      </p:pic>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6" name="Title 5"/>
          <p:cNvSpPr>
            <a:spLocks noGrp="1"/>
          </p:cNvSpPr>
          <p:nvPr>
            <p:ph type="title"/>
          </p:nvPr>
        </p:nvSpPr>
        <p:spPr/>
        <p:txBody>
          <a:bodyPr/>
          <a:p>
            <a:r>
              <a:rPr lang="zh-CN" altLang="en-US"/>
              <a:t>查看下方的时间轴</a:t>
            </a:r>
            <a:endParaRPr lang="zh-CN" altLang="en-US"/>
          </a:p>
        </p:txBody>
      </p:sp>
      <p:pic>
        <p:nvPicPr>
          <p:cNvPr id="5" name="Content Placeholder 4"/>
          <p:cNvPicPr>
            <a:picLocks noChangeAspect="1"/>
          </p:cNvPicPr>
          <p:nvPr>
            <p:ph idx="1"/>
          </p:nvPr>
        </p:nvPicPr>
        <p:blipFill>
          <a:blip r:embed="rId1"/>
          <a:stretch>
            <a:fillRect/>
          </a:stretch>
        </p:blipFill>
        <p:spPr>
          <a:xfrm>
            <a:off x="647700" y="2794635"/>
            <a:ext cx="10515600" cy="2413000"/>
          </a:xfrm>
          <a:prstGeom prst="rect">
            <a:avLst/>
          </a:prstGeom>
        </p:spPr>
      </p:pic>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zh-CN" altLang="en-US"/>
              <a:t>第</a:t>
            </a:r>
            <a:r>
              <a:rPr lang="en-US" altLang="zh-CN"/>
              <a:t>2</a:t>
            </a:r>
            <a:r>
              <a:rPr lang="zh-CN" altLang="en-US"/>
              <a:t>章：缓存与局域性</a:t>
            </a:r>
            <a:endParaRPr lang="zh-CN"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zh-CN" altLang="en-US"/>
              <a:t>针对不同数据量大小的带宽测试</a:t>
            </a:r>
            <a:endParaRPr lang="zh-CN" altLang="en-US"/>
          </a:p>
        </p:txBody>
      </p:sp>
      <p:sp>
        <p:nvSpPr>
          <p:cNvPr id="2" name="Content Placeholder 1"/>
          <p:cNvSpPr/>
          <p:nvPr>
            <p:ph sz="half" idx="1"/>
          </p:nvPr>
        </p:nvSpPr>
        <p:spPr>
          <a:xfrm>
            <a:off x="647700" y="1825625"/>
            <a:ext cx="7290435" cy="4351655"/>
          </a:xfrm>
        </p:spPr>
        <p:txBody>
          <a:bodyPr/>
          <a:p>
            <a:r>
              <a:rPr lang="zh-CN"/>
              <a:t>我们试试看</a:t>
            </a:r>
            <a:r>
              <a:rPr lang="en-US" altLang="zh-CN"/>
              <a:t> a </a:t>
            </a:r>
            <a:r>
              <a:rPr lang="zh-CN"/>
              <a:t>不同的大小，对带宽有什么影响。</a:t>
            </a:r>
            <a:endParaRPr lang="zh-CN" altLang="en-US"/>
          </a:p>
        </p:txBody>
      </p:sp>
      <p:pic>
        <p:nvPicPr>
          <p:cNvPr id="4" name="Content Placeholder 3"/>
          <p:cNvPicPr>
            <a:picLocks noChangeAspect="1"/>
          </p:cNvPicPr>
          <p:nvPr>
            <p:ph sz="half" idx="2"/>
          </p:nvPr>
        </p:nvPicPr>
        <p:blipFill>
          <a:blip r:embed="rId1"/>
          <a:stretch>
            <a:fillRect/>
          </a:stretch>
        </p:blipFill>
        <p:spPr>
          <a:xfrm>
            <a:off x="8632825" y="185420"/>
            <a:ext cx="3088640" cy="6598285"/>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zh-CN" altLang="en-US"/>
              <a:t>针对不同数据量大小的带宽测试</a:t>
            </a:r>
            <a:r>
              <a:rPr lang="zh-CN" altLang="en-US">
                <a:sym typeface="+mn-ea"/>
              </a:rPr>
              <a:t>（续）</a:t>
            </a:r>
            <a:endParaRPr lang="zh-CN" altLang="en-US"/>
          </a:p>
        </p:txBody>
      </p:sp>
      <p:sp>
        <p:nvSpPr>
          <p:cNvPr id="2" name="Content Placeholder 1"/>
          <p:cNvSpPr/>
          <p:nvPr>
            <p:ph sz="half" idx="1"/>
          </p:nvPr>
        </p:nvSpPr>
        <p:spPr/>
        <p:txBody>
          <a:bodyPr/>
          <a:p>
            <a:r>
              <a:rPr lang="zh-CN" altLang="en-US"/>
              <a:t>可见数据量较小时，实际带宽甚至超过了理论带宽极限</a:t>
            </a:r>
            <a:r>
              <a:rPr lang="en-US" altLang="zh-CN"/>
              <a:t> </a:t>
            </a:r>
            <a:r>
              <a:rPr lang="en-US" altLang="zh-CN">
                <a:sym typeface="+mn-ea"/>
              </a:rPr>
              <a:t>42672 MB/s</a:t>
            </a:r>
            <a:r>
              <a:rPr lang="zh-CN" altLang="en-US">
                <a:sym typeface="+mn-ea"/>
              </a:rPr>
              <a:t>！</a:t>
            </a:r>
            <a:endParaRPr lang="zh-CN" altLang="en-US">
              <a:sym typeface="+mn-ea"/>
            </a:endParaRPr>
          </a:p>
          <a:p>
            <a:r>
              <a:rPr lang="zh-CN" altLang="en-US">
                <a:sym typeface="+mn-ea"/>
              </a:rPr>
              <a:t>而数据量足够大时，</a:t>
            </a:r>
            <a:r>
              <a:rPr lang="en-US" altLang="zh-CN"/>
              <a:t> </a:t>
            </a:r>
            <a:r>
              <a:rPr lang="zh-CN" altLang="en-US"/>
              <a:t>才回落到正常的带宽。</a:t>
            </a:r>
            <a:endParaRPr lang="zh-CN" altLang="en-US"/>
          </a:p>
          <a:p>
            <a:r>
              <a:rPr lang="zh-CN" altLang="en-US"/>
              <a:t>这是为什么？</a:t>
            </a:r>
            <a:endParaRPr lang="zh-CN" altLang="en-US"/>
          </a:p>
        </p:txBody>
      </p:sp>
      <p:pic>
        <p:nvPicPr>
          <p:cNvPr id="7" name="Content Placeholder 6"/>
          <p:cNvPicPr>
            <a:picLocks noChangeAspect="1"/>
          </p:cNvPicPr>
          <p:nvPr>
            <p:ph sz="half" idx="2"/>
          </p:nvPr>
        </p:nvPicPr>
        <p:blipFill>
          <a:blip r:embed="rId1"/>
          <a:stretch>
            <a:fillRect/>
          </a:stretch>
        </p:blipFill>
        <p:spPr>
          <a:xfrm>
            <a:off x="5981700" y="1999615"/>
            <a:ext cx="5181600" cy="4003040"/>
          </a:xfrm>
          <a:prstGeom prst="rect">
            <a:avLst/>
          </a:prstGeom>
        </p:spPr>
      </p:pic>
      <p:pic>
        <p:nvPicPr>
          <p:cNvPr id="8" name="Picture 7"/>
          <p:cNvPicPr>
            <a:picLocks noChangeAspect="1"/>
          </p:cNvPicPr>
          <p:nvPr/>
        </p:nvPicPr>
        <p:blipFill>
          <a:blip r:embed="rId2"/>
          <a:stretch>
            <a:fillRect/>
          </a:stretch>
        </p:blipFill>
        <p:spPr>
          <a:xfrm>
            <a:off x="695960" y="4347210"/>
            <a:ext cx="4806315" cy="176149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ltLang="zh-CN"/>
              <a:t>CPU</a:t>
            </a:r>
            <a:r>
              <a:rPr lang="zh-CN" altLang="en-US"/>
              <a:t>内部的高速缓存</a:t>
            </a:r>
            <a:endParaRPr lang="zh-CN" altLang="en-US"/>
          </a:p>
        </p:txBody>
      </p:sp>
      <p:sp>
        <p:nvSpPr>
          <p:cNvPr id="3" name="Content Placeholder 2"/>
          <p:cNvSpPr>
            <a:spLocks noGrp="1"/>
          </p:cNvSpPr>
          <p:nvPr>
            <p:ph sz="half" idx="1"/>
          </p:nvPr>
        </p:nvSpPr>
        <p:spPr>
          <a:xfrm>
            <a:off x="647700" y="1825625"/>
            <a:ext cx="5886450" cy="4351655"/>
          </a:xfrm>
        </p:spPr>
        <p:txBody>
          <a:bodyPr>
            <a:normAutofit lnSpcReduction="20000"/>
          </a:bodyPr>
          <a:p>
            <a:r>
              <a:rPr lang="zh-CN" altLang="en-US">
                <a:sym typeface="+mn-ea"/>
              </a:rPr>
              <a:t>原来</a:t>
            </a:r>
            <a:r>
              <a:rPr lang="en-US" altLang="zh-CN">
                <a:sym typeface="+mn-ea"/>
              </a:rPr>
              <a:t>CPU</a:t>
            </a:r>
            <a:r>
              <a:rPr lang="zh-CN" altLang="en-US">
                <a:sym typeface="+mn-ea"/>
              </a:rPr>
              <a:t>的厂商早就意识到了内存延迟高，读写效率低下的问题。因此他们在</a:t>
            </a:r>
            <a:r>
              <a:rPr lang="en-US" altLang="zh-CN">
                <a:sym typeface="+mn-ea"/>
              </a:rPr>
              <a:t>CPU</a:t>
            </a:r>
            <a:r>
              <a:rPr lang="zh-CN" altLang="en-US">
                <a:sym typeface="+mn-ea"/>
              </a:rPr>
              <a:t>内部引入了一片极小的</a:t>
            </a:r>
            <a:r>
              <a:rPr lang="zh-CN" altLang="en-US">
                <a:sym typeface="+mn-ea"/>
              </a:rPr>
              <a:t>存储器</a:t>
            </a:r>
            <a:r>
              <a:rPr lang="en-US" altLang="zh-CN">
                <a:sym typeface="+mn-ea"/>
              </a:rPr>
              <a:t>——</a:t>
            </a:r>
            <a:r>
              <a:rPr lang="zh-CN" altLang="en-US">
                <a:sym typeface="+mn-ea"/>
              </a:rPr>
              <a:t>虽然小，但是读写速度却特别快。这</a:t>
            </a:r>
            <a:r>
              <a:rPr lang="zh-CN" altLang="en-US">
                <a:sym typeface="+mn-ea"/>
              </a:rPr>
              <a:t>片</a:t>
            </a:r>
            <a:r>
              <a:rPr lang="zh-CN" altLang="en-US">
                <a:sym typeface="+mn-ea"/>
              </a:rPr>
              <a:t>小而快的存储器称为缓存（</a:t>
            </a:r>
            <a:r>
              <a:rPr lang="en-US" altLang="zh-CN">
                <a:sym typeface="+mn-ea"/>
              </a:rPr>
              <a:t>cache</a:t>
            </a:r>
            <a:r>
              <a:rPr lang="zh-CN" altLang="en-US">
                <a:sym typeface="+mn-ea"/>
              </a:rPr>
              <a:t>）。</a:t>
            </a:r>
            <a:endParaRPr lang="zh-CN" altLang="en-US"/>
          </a:p>
          <a:p>
            <a:r>
              <a:rPr lang="zh-CN" altLang="en-US">
                <a:sym typeface="+mn-ea"/>
              </a:rPr>
              <a:t>当</a:t>
            </a:r>
            <a:r>
              <a:rPr lang="en-US" altLang="zh-CN">
                <a:sym typeface="+mn-ea"/>
              </a:rPr>
              <a:t>CPU</a:t>
            </a:r>
            <a:r>
              <a:rPr lang="zh-CN" altLang="en-US">
                <a:sym typeface="+mn-ea"/>
              </a:rPr>
              <a:t>访问某个地址时，会先查找缓存中是否有对应的数据。如果没有，则从内存中读取，并存储到缓存中；如果有，则直接使用缓存中的数据。</a:t>
            </a:r>
            <a:endParaRPr lang="zh-CN" altLang="en-US"/>
          </a:p>
          <a:p>
            <a:r>
              <a:rPr lang="zh-CN" altLang="en-US">
                <a:sym typeface="+mn-ea"/>
              </a:rPr>
              <a:t>这样一来，访问的数据量比较小时，就可以自动预先加载到这个更高效的缓存里，然后再开始做运算，从而避免从外部内存读写的超高延迟。</a:t>
            </a:r>
            <a:endParaRPr lang="zh-CN" altLang="en-US"/>
          </a:p>
        </p:txBody>
      </p:sp>
      <p:pic>
        <p:nvPicPr>
          <p:cNvPr id="5" name="Content Placeholder 4"/>
          <p:cNvPicPr>
            <a:picLocks noChangeAspect="1"/>
          </p:cNvPicPr>
          <p:nvPr>
            <p:ph sz="half" idx="2"/>
          </p:nvPr>
        </p:nvPicPr>
        <p:blipFill>
          <a:blip r:embed="rId1"/>
          <a:stretch>
            <a:fillRect/>
          </a:stretch>
        </p:blipFill>
        <p:spPr>
          <a:xfrm>
            <a:off x="6748145" y="1825625"/>
            <a:ext cx="3647440" cy="4351655"/>
          </a:xfrm>
          <a:prstGeom prst="rect">
            <a:avLst/>
          </a:prstGeom>
        </p:spPr>
      </p:pic>
      <p:pic>
        <p:nvPicPr>
          <p:cNvPr id="6" name="Picture 5"/>
          <p:cNvPicPr>
            <a:picLocks noChangeAspect="1"/>
          </p:cNvPicPr>
          <p:nvPr/>
        </p:nvPicPr>
        <p:blipFill>
          <a:blip r:embed="rId2"/>
          <a:stretch>
            <a:fillRect/>
          </a:stretch>
        </p:blipFill>
        <p:spPr>
          <a:xfrm>
            <a:off x="6879590" y="172085"/>
            <a:ext cx="3244850" cy="1499235"/>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缓存的分级结构</a:t>
            </a:r>
            <a:endParaRPr lang="zh-CN" altLang="en-US"/>
          </a:p>
        </p:txBody>
      </p:sp>
      <p:pic>
        <p:nvPicPr>
          <p:cNvPr id="8" name="Content Placeholder 7"/>
          <p:cNvPicPr>
            <a:picLocks noChangeAspect="1"/>
          </p:cNvPicPr>
          <p:nvPr>
            <p:ph idx="1"/>
          </p:nvPr>
        </p:nvPicPr>
        <p:blipFill>
          <a:blip r:embed="rId1"/>
          <a:stretch>
            <a:fillRect/>
          </a:stretch>
        </p:blipFill>
        <p:spPr>
          <a:xfrm>
            <a:off x="1577340" y="1825625"/>
            <a:ext cx="8655050" cy="4351655"/>
          </a:xfrm>
          <a:prstGeom prst="rect">
            <a:avLst/>
          </a:prstGeom>
        </p:spPr>
      </p:pic>
      <p:pic>
        <p:nvPicPr>
          <p:cNvPr id="3" name="Picture 2"/>
          <p:cNvPicPr>
            <a:picLocks noChangeAspect="1"/>
          </p:cNvPicPr>
          <p:nvPr/>
        </p:nvPicPr>
        <p:blipFill>
          <a:blip r:embed="rId2"/>
          <a:stretch>
            <a:fillRect/>
          </a:stretch>
        </p:blipFill>
        <p:spPr>
          <a:xfrm>
            <a:off x="7601585" y="604520"/>
            <a:ext cx="3858260" cy="337502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 name="Title 1"/>
          <p:cNvSpPr>
            <a:spLocks noGrp="1"/>
          </p:cNvSpPr>
          <p:nvPr>
            <p:ph type="title"/>
          </p:nvPr>
        </p:nvSpPr>
        <p:spPr/>
        <p:txBody>
          <a:bodyPr/>
          <a:p>
            <a:r>
              <a:rPr lang="en-US"/>
              <a:t>https://lwn.net/Articles/255364/</a:t>
            </a:r>
            <a:endParaRPr lang="en-US"/>
          </a:p>
        </p:txBody>
      </p:sp>
      <p:pic>
        <p:nvPicPr>
          <p:cNvPr id="4" name="Content Placeholder 3"/>
          <p:cNvPicPr>
            <a:picLocks noChangeAspect="1"/>
          </p:cNvPicPr>
          <p:nvPr>
            <p:ph idx="1"/>
          </p:nvPr>
        </p:nvPicPr>
        <p:blipFill>
          <a:blip r:embed="rId1"/>
          <a:stretch>
            <a:fillRect/>
          </a:stretch>
        </p:blipFill>
        <p:spPr>
          <a:xfrm>
            <a:off x="2475865" y="3010535"/>
            <a:ext cx="6858000" cy="1981200"/>
          </a:xfrm>
          <a:prstGeom prst="rect">
            <a:avLst/>
          </a:prstGeom>
        </p:spPr>
      </p:pic>
      <p:sp>
        <p:nvSpPr>
          <p:cNvPr id="5" name="Text Box 4"/>
          <p:cNvSpPr txBox="1"/>
          <p:nvPr/>
        </p:nvSpPr>
        <p:spPr>
          <a:xfrm>
            <a:off x="420370" y="1252220"/>
            <a:ext cx="11771630" cy="7847330"/>
          </a:xfrm>
          <a:prstGeom prst="rect">
            <a:avLst/>
          </a:prstGeom>
          <a:noFill/>
        </p:spPr>
        <p:txBody>
          <a:bodyPr wrap="square" rtlCol="0" anchor="t">
            <a:spAutoFit/>
          </a:bodyPr>
          <a:p>
            <a:endParaRPr lang="en-US"/>
          </a:p>
          <a:p>
            <a:r>
              <a:rPr lang="en-US"/>
              <a:t>The trigger for hardware prefetching is usually a sequence of two or more cache misses in a certain pattern. These cache misses can be to succeeding or preceding cache lines. In old implementations only cache misses to adjacent cache lines are recognized. With contemporary hardware, strides are recognized as well, meaning that skipping a fixed number of cache lines is recognized as a pattern and handled appropriately.</a:t>
            </a:r>
            <a:endParaRPr lang="en-US"/>
          </a:p>
          <a:p>
            <a:endParaRPr lang="en-US"/>
          </a:p>
          <a:p>
            <a:r>
              <a:rPr lang="en-US"/>
              <a:t>It would be bad for performance if every single cache miss triggered a hardware prefetch. Random memory accesses, for instance to global variables, are quite common and the resulting prefetches would mostly waste FSB bandwidth. This is why, to kickstart prefetching, at least two cache misses are needed. Processors today all expect there to be more than one stream of memory accesses. The processor tries to automatically assign each cache miss to such a stream and, if the threshold is reached, start hardware prefetching. CPUs today can keep track of eight to sixteen separate streams for the higher level caches.</a:t>
            </a:r>
            <a:endParaRPr lang="en-US"/>
          </a:p>
          <a:p>
            <a:endParaRPr lang="en-US"/>
          </a:p>
          <a:p>
            <a:r>
              <a:rPr lang="en-US"/>
              <a:t>The units responsible for the pattern recognition are associated with the respective cache. There can be a prefetch unit for the L1d and L1i caches. There is most probably a prefetch unit for the L2 cache and higher. The L2 and higher prefetch unit is shared with all the other cores and hyper-threads using the same cache. The number of eight to sixteen separate streams therefore is quickly reduced.</a:t>
            </a:r>
            <a:endParaRPr lang="en-US"/>
          </a:p>
          <a:p>
            <a:endParaRPr lang="en-US"/>
          </a:p>
          <a:p>
            <a:r>
              <a:rPr lang="en-US"/>
              <a:t>Prefetching has one big weakness: it cannot cross page boundaries. The reason should be obvious when one realizes that the CPUs support demand paging. If the prefetcher were allowed to cross page boundaries, the access might trigger an OS event to make the page available. This by itself can be bad, especially for performance. What is worse is that the prefetcher does not know about the semantics of the program or the OS itself. It might therefore prefetch pages which, in real life, never would be requested. That means the prefetcher would run past the end of the memory region the processor accessed in a recognizable pattern before. This is not only possible, it is very likely. If the processor, as a side effect of a prefetch, triggered a request for such a page the OS might even be completely thrown off its tracks if such a request could never otherwise happen.</a:t>
            </a:r>
            <a:endParaRPr lang="en-US"/>
          </a:p>
          <a:p>
            <a:endParaRPr lang="en-US"/>
          </a:p>
          <a:p>
            <a:endParaRPr lang="en-US"/>
          </a:p>
        </p:txBody>
      </p:sp>
      <p:pic>
        <p:nvPicPr>
          <p:cNvPr id="6" name="Picture 5"/>
          <p:cNvPicPr>
            <a:picLocks noChangeAspect="1"/>
          </p:cNvPicPr>
          <p:nvPr/>
        </p:nvPicPr>
        <p:blipFill>
          <a:blip r:embed="rId2"/>
          <a:stretch>
            <a:fillRect/>
          </a:stretch>
        </p:blipFill>
        <p:spPr>
          <a:xfrm>
            <a:off x="3838575" y="1185545"/>
            <a:ext cx="4514850" cy="4486275"/>
          </a:xfrm>
          <a:prstGeom prst="rect">
            <a:avLst/>
          </a:prstGeom>
        </p:spPr>
      </p:pic>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查看高速缓存大小：</a:t>
            </a:r>
            <a:r>
              <a:rPr lang="en-US" altLang="zh-CN"/>
              <a:t>lscpu</a:t>
            </a:r>
            <a:endParaRPr lang="zh-CN" altLang="en-US"/>
          </a:p>
        </p:txBody>
      </p:sp>
      <p:sp>
        <p:nvSpPr>
          <p:cNvPr id="3" name="Content Placeholder 2"/>
          <p:cNvSpPr>
            <a:spLocks noGrp="1"/>
          </p:cNvSpPr>
          <p:nvPr>
            <p:ph sz="half" idx="1"/>
          </p:nvPr>
        </p:nvSpPr>
        <p:spPr>
          <a:xfrm>
            <a:off x="647700" y="1825625"/>
            <a:ext cx="6471920" cy="4351655"/>
          </a:xfrm>
        </p:spPr>
        <p:txBody>
          <a:bodyPr/>
          <a:p>
            <a:r>
              <a:rPr lang="zh-CN" altLang="en-US"/>
              <a:t>可以看到我们</a:t>
            </a:r>
            <a:r>
              <a:rPr lang="en-US" altLang="zh-CN"/>
              <a:t> x86 </a:t>
            </a:r>
            <a:r>
              <a:rPr lang="zh-CN" altLang="en-US"/>
              <a:t>电脑的缓存结构分为三级。</a:t>
            </a:r>
            <a:endParaRPr lang="zh-CN" altLang="en-US"/>
          </a:p>
          <a:p>
            <a:r>
              <a:rPr lang="zh-CN" altLang="en-US" b="1"/>
              <a:t>一级缓存</a:t>
            </a:r>
            <a:r>
              <a:rPr lang="zh-CN" altLang="en-US"/>
              <a:t>分为</a:t>
            </a:r>
            <a:r>
              <a:rPr lang="zh-CN" altLang="en-US" b="1"/>
              <a:t>数据缓存</a:t>
            </a:r>
            <a:r>
              <a:rPr lang="zh-CN" altLang="en-US"/>
              <a:t>和</a:t>
            </a:r>
            <a:r>
              <a:rPr lang="zh-CN" altLang="en-US" b="1"/>
              <a:t>指令缓存</a:t>
            </a:r>
            <a:r>
              <a:rPr lang="zh-CN" altLang="en-US"/>
              <a:t>，其中数据缓存有</a:t>
            </a:r>
            <a:r>
              <a:rPr lang="en-US" altLang="zh-CN"/>
              <a:t> 32 KB</a:t>
            </a:r>
            <a:r>
              <a:rPr lang="zh-CN" altLang="en-US"/>
              <a:t>，</a:t>
            </a:r>
            <a:r>
              <a:rPr lang="en-US" altLang="zh-CN"/>
              <a:t>6 </a:t>
            </a:r>
            <a:r>
              <a:rPr lang="zh-CN" altLang="en-US"/>
              <a:t>个物理核心</a:t>
            </a:r>
            <a:r>
              <a:rPr lang="zh-CN" altLang="en-US">
                <a:sym typeface="+mn-ea"/>
              </a:rPr>
              <a:t>每个都</a:t>
            </a:r>
            <a:r>
              <a:rPr lang="zh-CN" altLang="en-US"/>
              <a:t>有一个，总共</a:t>
            </a:r>
            <a:r>
              <a:rPr lang="en-US" altLang="zh-CN">
                <a:sym typeface="+mn-ea"/>
              </a:rPr>
              <a:t> 192 KB</a:t>
            </a:r>
            <a:r>
              <a:rPr lang="zh-CN" altLang="en-US"/>
              <a:t>。而指令缓存的大小刚好和数据缓存一样也是</a:t>
            </a:r>
            <a:r>
              <a:rPr lang="en-US" altLang="zh-CN"/>
              <a:t> 192 KB</a:t>
            </a:r>
            <a:r>
              <a:rPr lang="zh-CN" altLang="en-US"/>
              <a:t>。</a:t>
            </a:r>
            <a:endParaRPr lang="zh-CN" altLang="en-US"/>
          </a:p>
          <a:p>
            <a:r>
              <a:rPr lang="zh-CN" altLang="en-US" b="1">
                <a:sym typeface="+mn-ea"/>
              </a:rPr>
              <a:t>二级缓存</a:t>
            </a:r>
            <a:r>
              <a:rPr lang="zh-CN" altLang="en-US">
                <a:sym typeface="+mn-ea"/>
              </a:rPr>
              <a:t>有</a:t>
            </a:r>
            <a:r>
              <a:rPr lang="en-US" altLang="zh-CN">
                <a:sym typeface="+mn-ea"/>
              </a:rPr>
              <a:t> 256 KB</a:t>
            </a:r>
            <a:r>
              <a:rPr lang="zh-CN" altLang="en-US">
                <a:sym typeface="+mn-ea"/>
              </a:rPr>
              <a:t>，</a:t>
            </a:r>
            <a:r>
              <a:rPr lang="en-US" altLang="zh-CN">
                <a:sym typeface="+mn-ea"/>
              </a:rPr>
              <a:t>6 </a:t>
            </a:r>
            <a:r>
              <a:rPr lang="zh-CN" altLang="en-US">
                <a:sym typeface="+mn-ea"/>
              </a:rPr>
              <a:t>个物理核心</a:t>
            </a:r>
            <a:r>
              <a:rPr lang="zh-CN" altLang="en-US">
                <a:sym typeface="+mn-ea"/>
              </a:rPr>
              <a:t>每个都</a:t>
            </a:r>
            <a:r>
              <a:rPr lang="zh-CN" altLang="en-US">
                <a:sym typeface="+mn-ea"/>
              </a:rPr>
              <a:t>有一个，总共</a:t>
            </a:r>
            <a:r>
              <a:rPr lang="en-US" altLang="zh-CN">
                <a:sym typeface="+mn-ea"/>
              </a:rPr>
              <a:t> 1.5 MB</a:t>
            </a:r>
            <a:r>
              <a:rPr lang="zh-CN" altLang="en-US">
                <a:sym typeface="+mn-ea"/>
              </a:rPr>
              <a:t>。</a:t>
            </a:r>
            <a:endParaRPr lang="zh-CN" altLang="en-US">
              <a:sym typeface="+mn-ea"/>
            </a:endParaRPr>
          </a:p>
          <a:p>
            <a:r>
              <a:rPr lang="zh-CN" altLang="en-US" b="1"/>
              <a:t>三级缓存</a:t>
            </a:r>
            <a:r>
              <a:rPr lang="zh-CN" altLang="en-US"/>
              <a:t>由</a:t>
            </a:r>
            <a:r>
              <a:rPr lang="zh-CN" altLang="en-US" u="sng"/>
              <a:t>各个物理核心共享</a:t>
            </a:r>
            <a:r>
              <a:rPr lang="zh-CN" altLang="en-US"/>
              <a:t>，总共</a:t>
            </a:r>
            <a:r>
              <a:rPr lang="en-US" altLang="zh-CN"/>
              <a:t> 12 MB</a:t>
            </a:r>
            <a:r>
              <a:rPr lang="zh-CN" altLang="en-US"/>
              <a:t>。</a:t>
            </a:r>
            <a:endParaRPr lang="zh-CN" altLang="en-US"/>
          </a:p>
        </p:txBody>
      </p:sp>
      <p:pic>
        <p:nvPicPr>
          <p:cNvPr id="7" name="Content Placeholder 6"/>
          <p:cNvPicPr>
            <a:picLocks noChangeAspect="1"/>
          </p:cNvPicPr>
          <p:nvPr>
            <p:ph sz="half" idx="2"/>
          </p:nvPr>
        </p:nvPicPr>
        <p:blipFill>
          <a:blip r:embed="rId1"/>
          <a:stretch>
            <a:fillRect/>
          </a:stretch>
        </p:blipFill>
        <p:spPr>
          <a:xfrm>
            <a:off x="7541895" y="-17145"/>
            <a:ext cx="4650105" cy="6875145"/>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通过图形界面查看拓扑结构：</a:t>
            </a:r>
            <a:r>
              <a:rPr lang="en-US" altLang="zh-CN"/>
              <a:t>lstopo</a:t>
            </a:r>
            <a:endParaRPr lang="zh-CN" altLang="en-US"/>
          </a:p>
        </p:txBody>
      </p:sp>
      <p:pic>
        <p:nvPicPr>
          <p:cNvPr id="5" name="Content Placeholder 4"/>
          <p:cNvPicPr>
            <a:picLocks noChangeAspect="1"/>
          </p:cNvPicPr>
          <p:nvPr>
            <p:ph sz="half" idx="2"/>
          </p:nvPr>
        </p:nvPicPr>
        <p:blipFill>
          <a:blip r:embed="rId1"/>
          <a:stretch>
            <a:fillRect/>
          </a:stretch>
        </p:blipFill>
        <p:spPr>
          <a:xfrm>
            <a:off x="6343015" y="2134235"/>
            <a:ext cx="4457700" cy="3733800"/>
          </a:xfrm>
          <a:prstGeom prst="rect">
            <a:avLst/>
          </a:prstGeom>
        </p:spPr>
      </p:pic>
      <p:pic>
        <p:nvPicPr>
          <p:cNvPr id="4" name="Content Placeholder 3"/>
          <p:cNvPicPr>
            <a:picLocks noChangeAspect="1"/>
          </p:cNvPicPr>
          <p:nvPr>
            <p:ph sz="half" idx="1"/>
          </p:nvPr>
        </p:nvPicPr>
        <p:blipFill>
          <a:blip r:embed="rId2"/>
          <a:stretch>
            <a:fillRect/>
          </a:stretch>
        </p:blipFill>
        <p:spPr>
          <a:xfrm>
            <a:off x="706755" y="1825625"/>
            <a:ext cx="5062855" cy="4351655"/>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根据我们缓存的大小分析刚刚的图表</a:t>
            </a:r>
            <a:endParaRPr lang="zh-CN" altLang="en-US"/>
          </a:p>
        </p:txBody>
      </p:sp>
      <p:sp>
        <p:nvSpPr>
          <p:cNvPr id="3" name="Content Placeholder 2"/>
          <p:cNvSpPr>
            <a:spLocks noGrp="1"/>
          </p:cNvSpPr>
          <p:nvPr>
            <p:ph sz="half" idx="1"/>
          </p:nvPr>
        </p:nvSpPr>
        <p:spPr/>
        <p:txBody>
          <a:bodyPr>
            <a:normAutofit lnSpcReduction="10000"/>
          </a:bodyPr>
          <a:p>
            <a:r>
              <a:rPr lang="zh-CN" altLang="en-US"/>
              <a:t>也可以看到刚刚两个出现转折的点，也是在二级缓存和三级缓存的大小附近。</a:t>
            </a:r>
            <a:endParaRPr lang="zh-CN" altLang="en-US"/>
          </a:p>
          <a:p>
            <a:r>
              <a:rPr lang="zh-CN" altLang="en-US"/>
              <a:t>因此，数据小到装的进二级缓存，则最大带宽就取决于二级缓存的带宽。稍微大一点则只能装到三级缓存，就取决于三级缓存的带宽。三级缓存也装不下，那就取决于主内存的带宽了。</a:t>
            </a:r>
            <a:endParaRPr lang="zh-CN" altLang="en-US"/>
          </a:p>
          <a:p>
            <a:r>
              <a:rPr lang="zh-CN" altLang="en-US"/>
              <a:t>结论：要避免</a:t>
            </a:r>
            <a:r>
              <a:rPr lang="en-US" altLang="zh-CN"/>
              <a:t>mem-bound</a:t>
            </a:r>
            <a:r>
              <a:rPr lang="zh-CN" altLang="en-US"/>
              <a:t>，数据量尽量足够小，如果能装的进缓存就高效了。</a:t>
            </a:r>
            <a:endParaRPr lang="zh-CN" altLang="en-US"/>
          </a:p>
        </p:txBody>
      </p:sp>
      <p:pic>
        <p:nvPicPr>
          <p:cNvPr id="7" name="Content Placeholder 6"/>
          <p:cNvPicPr>
            <a:picLocks noChangeAspect="1"/>
          </p:cNvPicPr>
          <p:nvPr>
            <p:ph sz="half" idx="2"/>
          </p:nvPr>
        </p:nvPicPr>
        <p:blipFill>
          <a:blip r:embed="rId1"/>
          <a:stretch>
            <a:fillRect/>
          </a:stretch>
        </p:blipFill>
        <p:spPr>
          <a:xfrm>
            <a:off x="5981700" y="1999615"/>
            <a:ext cx="5181600" cy="4003040"/>
          </a:xfrm>
          <a:prstGeom prst="rect">
            <a:avLst/>
          </a:prstGeom>
        </p:spPr>
      </p:pic>
      <p:cxnSp>
        <p:nvCxnSpPr>
          <p:cNvPr id="5" name="Straight Connector 4"/>
          <p:cNvCxnSpPr/>
          <p:nvPr/>
        </p:nvCxnSpPr>
        <p:spPr>
          <a:xfrm>
            <a:off x="9227820" y="4807585"/>
            <a:ext cx="0" cy="895985"/>
          </a:xfrm>
          <a:prstGeom prst="line">
            <a:avLst/>
          </a:prstGeom>
          <a:ln w="28575" cmpd="sng">
            <a:solidFill>
              <a:srgbClr val="CC000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7760970" y="3862070"/>
            <a:ext cx="0" cy="1841500"/>
          </a:xfrm>
          <a:prstGeom prst="line">
            <a:avLst/>
          </a:prstGeom>
          <a:ln w="28575" cmpd="sng">
            <a:solidFill>
              <a:srgbClr val="CC0000"/>
            </a:solidFill>
            <a:prstDash val="solid"/>
          </a:ln>
        </p:spPr>
        <p:style>
          <a:lnRef idx="1">
            <a:schemeClr val="accent1"/>
          </a:lnRef>
          <a:fillRef idx="0">
            <a:schemeClr val="accent1"/>
          </a:fillRef>
          <a:effectRef idx="0">
            <a:schemeClr val="accent1"/>
          </a:effectRef>
          <a:fontRef idx="minor">
            <a:schemeClr val="tx1"/>
          </a:fontRef>
        </p:style>
      </p:cxnSp>
      <p:sp>
        <p:nvSpPr>
          <p:cNvPr id="9" name="Text Box 8"/>
          <p:cNvSpPr txBox="1"/>
          <p:nvPr/>
        </p:nvSpPr>
        <p:spPr>
          <a:xfrm>
            <a:off x="7513320" y="3493770"/>
            <a:ext cx="1615440" cy="368300"/>
          </a:xfrm>
          <a:prstGeom prst="rect">
            <a:avLst/>
          </a:prstGeom>
          <a:noFill/>
        </p:spPr>
        <p:txBody>
          <a:bodyPr wrap="square" rtlCol="0">
            <a:spAutoFit/>
          </a:bodyPr>
          <a:p>
            <a:r>
              <a:rPr lang="en-US"/>
              <a:t>L2: 256 KB</a:t>
            </a:r>
            <a:endParaRPr lang="en-US"/>
          </a:p>
        </p:txBody>
      </p:sp>
      <p:sp>
        <p:nvSpPr>
          <p:cNvPr id="10" name="Text Box 9"/>
          <p:cNvSpPr txBox="1"/>
          <p:nvPr/>
        </p:nvSpPr>
        <p:spPr>
          <a:xfrm>
            <a:off x="9030335" y="4439285"/>
            <a:ext cx="1615440" cy="368300"/>
          </a:xfrm>
          <a:prstGeom prst="rect">
            <a:avLst/>
          </a:prstGeom>
          <a:noFill/>
        </p:spPr>
        <p:txBody>
          <a:bodyPr wrap="square" rtlCol="0">
            <a:spAutoFit/>
          </a:bodyPr>
          <a:p>
            <a:r>
              <a:rPr lang="en-US"/>
              <a:t>L3: 12 MB</a:t>
            </a:r>
            <a:endParaRPr 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缓存的工作机制：读</a:t>
            </a:r>
            <a:endParaRPr lang="zh-CN" altLang="en-US"/>
          </a:p>
        </p:txBody>
      </p:sp>
      <p:sp>
        <p:nvSpPr>
          <p:cNvPr id="3" name="Content Placeholder 2"/>
          <p:cNvSpPr>
            <a:spLocks noGrp="1"/>
          </p:cNvSpPr>
          <p:nvPr>
            <p:ph sz="half" idx="1"/>
          </p:nvPr>
        </p:nvSpPr>
        <p:spPr>
          <a:xfrm>
            <a:off x="647700" y="1825625"/>
            <a:ext cx="4059555" cy="4351655"/>
          </a:xfrm>
        </p:spPr>
        <p:txBody>
          <a:bodyPr/>
          <a:p>
            <a:r>
              <a:rPr lang="zh-CN" altLang="en-US"/>
              <a:t>缓存中存储的数据结构：</a:t>
            </a:r>
            <a:endParaRPr lang="zh-CN" altLang="en-US"/>
          </a:p>
          <a:p>
            <a:r>
              <a:rPr lang="en-US" altLang="zh-CN"/>
              <a:t>struct CacheEntry {</a:t>
            </a:r>
            <a:endParaRPr lang="en-US" altLang="zh-CN"/>
          </a:p>
          <a:p>
            <a:r>
              <a:rPr lang="en-US" altLang="zh-CN"/>
              <a:t>   bool valid;</a:t>
            </a:r>
            <a:endParaRPr lang="en-US" altLang="zh-CN"/>
          </a:p>
          <a:p>
            <a:r>
              <a:rPr lang="en-US" altLang="zh-CN"/>
              <a:t>   uint64_t address;</a:t>
            </a:r>
            <a:endParaRPr lang="en-US" altLang="zh-CN"/>
          </a:p>
          <a:p>
            <a:r>
              <a:rPr lang="en-US" altLang="zh-CN"/>
              <a:t>   char data[64];</a:t>
            </a:r>
            <a:endParaRPr lang="en-US" altLang="zh-CN"/>
          </a:p>
          <a:p>
            <a:r>
              <a:rPr lang="en-US" altLang="zh-CN"/>
              <a:t>};</a:t>
            </a:r>
            <a:endParaRPr lang="en-US" altLang="zh-CN"/>
          </a:p>
          <a:p>
            <a:r>
              <a:rPr lang="en-US" altLang="zh-CN"/>
              <a:t>CacheEntry cache[512];</a:t>
            </a:r>
            <a:endParaRPr lang="en-US" altLang="zh-CN"/>
          </a:p>
        </p:txBody>
      </p:sp>
      <p:sp>
        <p:nvSpPr>
          <p:cNvPr id="4" name="Content Placeholder 3"/>
          <p:cNvSpPr>
            <a:spLocks noGrp="1"/>
          </p:cNvSpPr>
          <p:nvPr>
            <p:ph sz="half" idx="2"/>
          </p:nvPr>
        </p:nvSpPr>
        <p:spPr>
          <a:xfrm>
            <a:off x="4756150" y="1437640"/>
            <a:ext cx="6407150" cy="4739640"/>
          </a:xfrm>
        </p:spPr>
        <p:txBody>
          <a:bodyPr>
            <a:normAutofit lnSpcReduction="20000"/>
          </a:bodyPr>
          <a:p>
            <a:r>
              <a:rPr lang="zh-CN" altLang="en-US"/>
              <a:t>当</a:t>
            </a:r>
            <a:r>
              <a:rPr lang="en-US" altLang="zh-CN"/>
              <a:t>CPU</a:t>
            </a:r>
            <a:r>
              <a:rPr lang="zh-CN" altLang="en-US"/>
              <a:t>读取一个地址时：</a:t>
            </a:r>
            <a:endParaRPr lang="zh-CN" altLang="en-US"/>
          </a:p>
          <a:p>
            <a:r>
              <a:rPr lang="zh-CN" altLang="en-US"/>
              <a:t>缓存会查找和该地址匹配的条目。如果找到，则给</a:t>
            </a:r>
            <a:r>
              <a:rPr lang="en-US" altLang="zh-CN"/>
              <a:t>CPU</a:t>
            </a:r>
            <a:r>
              <a:rPr lang="zh-CN" altLang="en-US"/>
              <a:t>返回缓存中的数据。如果找不到，则向主内存发送请求，等读取到该地址的数据，就创建一个新条目。</a:t>
            </a:r>
            <a:endParaRPr lang="zh-CN" altLang="en-US"/>
          </a:p>
          <a:p>
            <a:r>
              <a:rPr lang="zh-CN" altLang="en-US"/>
              <a:t>在</a:t>
            </a:r>
            <a:r>
              <a:rPr lang="en-US" altLang="zh-CN"/>
              <a:t> x86 </a:t>
            </a:r>
            <a:r>
              <a:rPr lang="zh-CN" altLang="en-US"/>
              <a:t>架构中每个条目的存储</a:t>
            </a:r>
            <a:r>
              <a:rPr lang="en-US" altLang="zh-CN"/>
              <a:t> 64 </a:t>
            </a:r>
            <a:r>
              <a:rPr lang="zh-CN" altLang="en-US"/>
              <a:t>字节的数据，这个条目又称之为缓存行（</a:t>
            </a:r>
            <a:r>
              <a:rPr lang="en-US" altLang="zh-CN"/>
              <a:t>cacheline</a:t>
            </a:r>
            <a:r>
              <a:rPr lang="zh-CN" altLang="en-US"/>
              <a:t>）。</a:t>
            </a:r>
            <a:endParaRPr lang="zh-CN" altLang="en-US"/>
          </a:p>
          <a:p>
            <a:r>
              <a:rPr lang="zh-CN" altLang="en-US"/>
              <a:t>当访问</a:t>
            </a:r>
            <a:r>
              <a:rPr lang="en-US" altLang="zh-CN"/>
              <a:t> 0x0048~0x0050 </a:t>
            </a:r>
            <a:r>
              <a:rPr lang="zh-CN" altLang="en-US"/>
              <a:t>这</a:t>
            </a:r>
            <a:r>
              <a:rPr lang="en-US" altLang="zh-CN"/>
              <a:t> 4 </a:t>
            </a:r>
            <a:r>
              <a:rPr lang="zh-CN" altLang="en-US"/>
              <a:t>个字节时，实际会导致</a:t>
            </a:r>
            <a:r>
              <a:rPr lang="en-US" altLang="zh-CN"/>
              <a:t> 0x0040~0x0080 </a:t>
            </a:r>
            <a:r>
              <a:rPr lang="zh-CN" altLang="en-US"/>
              <a:t>的</a:t>
            </a:r>
            <a:r>
              <a:rPr lang="en-US" altLang="zh-CN"/>
              <a:t> 64 </a:t>
            </a:r>
            <a:r>
              <a:rPr lang="zh-CN" altLang="en-US"/>
              <a:t>字节数据整个被读取到缓存中。</a:t>
            </a:r>
            <a:endParaRPr lang="zh-CN" altLang="en-US"/>
          </a:p>
          <a:p>
            <a:r>
              <a:rPr lang="zh-CN" altLang="en-US"/>
              <a:t>这就是为什么我们喜欢把数据结构的起始地址和大小对齐到</a:t>
            </a:r>
            <a:r>
              <a:rPr lang="en-US" altLang="zh-CN"/>
              <a:t> 64 </a:t>
            </a:r>
            <a:r>
              <a:rPr lang="zh-CN" altLang="en-US"/>
              <a:t>字节，为的是不要浪费缓存行的存储空间。</a:t>
            </a:r>
            <a:endParaRPr lang="zh-CN" alt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缓存的工作机制：写</a:t>
            </a:r>
            <a:endParaRPr lang="zh-CN" altLang="en-US"/>
          </a:p>
        </p:txBody>
      </p:sp>
      <p:sp>
        <p:nvSpPr>
          <p:cNvPr id="3" name="Content Placeholder 2"/>
          <p:cNvSpPr>
            <a:spLocks noGrp="1"/>
          </p:cNvSpPr>
          <p:nvPr>
            <p:ph sz="half" idx="1"/>
          </p:nvPr>
        </p:nvSpPr>
        <p:spPr>
          <a:xfrm>
            <a:off x="647700" y="1825625"/>
            <a:ext cx="4059555" cy="4351655"/>
          </a:xfrm>
        </p:spPr>
        <p:txBody>
          <a:bodyPr/>
          <a:p>
            <a:r>
              <a:rPr lang="zh-CN" altLang="en-US"/>
              <a:t>缓存中存储的数据结构：</a:t>
            </a:r>
            <a:endParaRPr lang="zh-CN" altLang="en-US"/>
          </a:p>
          <a:p>
            <a:r>
              <a:rPr lang="en-US" altLang="zh-CN"/>
              <a:t>struct CacheEntry {</a:t>
            </a:r>
            <a:endParaRPr lang="en-US" altLang="zh-CN"/>
          </a:p>
          <a:p>
            <a:r>
              <a:rPr lang="en-US" altLang="zh-CN"/>
              <a:t>   bool valid, dirty;</a:t>
            </a:r>
            <a:endParaRPr lang="en-US" altLang="zh-CN"/>
          </a:p>
          <a:p>
            <a:r>
              <a:rPr lang="en-US" altLang="zh-CN"/>
              <a:t>   uint64_t address;</a:t>
            </a:r>
            <a:endParaRPr lang="en-US" altLang="zh-CN"/>
          </a:p>
          <a:p>
            <a:r>
              <a:rPr lang="en-US" altLang="zh-CN"/>
              <a:t>   char data[64];</a:t>
            </a:r>
            <a:endParaRPr lang="en-US" altLang="zh-CN"/>
          </a:p>
          <a:p>
            <a:r>
              <a:rPr lang="en-US" altLang="zh-CN"/>
              <a:t>};</a:t>
            </a:r>
            <a:endParaRPr lang="en-US" altLang="zh-CN"/>
          </a:p>
          <a:p>
            <a:r>
              <a:rPr lang="en-US" altLang="zh-CN"/>
              <a:t>CacheEntry cache[512];</a:t>
            </a:r>
            <a:endParaRPr lang="en-US" altLang="zh-CN"/>
          </a:p>
        </p:txBody>
      </p:sp>
      <p:sp>
        <p:nvSpPr>
          <p:cNvPr id="4" name="Content Placeholder 3"/>
          <p:cNvSpPr>
            <a:spLocks noGrp="1"/>
          </p:cNvSpPr>
          <p:nvPr>
            <p:ph sz="half" idx="2"/>
          </p:nvPr>
        </p:nvSpPr>
        <p:spPr>
          <a:xfrm>
            <a:off x="4756150" y="1437640"/>
            <a:ext cx="6407150" cy="4739640"/>
          </a:xfrm>
        </p:spPr>
        <p:txBody>
          <a:bodyPr>
            <a:normAutofit lnSpcReduction="20000"/>
          </a:bodyPr>
          <a:p>
            <a:r>
              <a:rPr lang="zh-CN" altLang="en-US"/>
              <a:t>当</a:t>
            </a:r>
            <a:r>
              <a:rPr lang="en-US" altLang="zh-CN"/>
              <a:t>CPU</a:t>
            </a:r>
            <a:r>
              <a:rPr lang="zh-CN" altLang="en-US"/>
              <a:t>写入</a:t>
            </a:r>
            <a:r>
              <a:rPr lang="zh-CN" altLang="en-US"/>
              <a:t>一个地址时：</a:t>
            </a:r>
            <a:endParaRPr lang="zh-CN" altLang="en-US"/>
          </a:p>
          <a:p>
            <a:r>
              <a:rPr lang="zh-CN" altLang="en-US"/>
              <a:t>缓存会查找和该地址匹配的条目。如果找到，则</a:t>
            </a:r>
            <a:r>
              <a:rPr lang="zh-CN"/>
              <a:t>修改</a:t>
            </a:r>
            <a:r>
              <a:rPr lang="zh-CN" altLang="en-US"/>
              <a:t>缓存中该地址的数据。如果找不到，则创建一个新条目来存储</a:t>
            </a:r>
            <a:r>
              <a:rPr lang="en-US" altLang="zh-CN"/>
              <a:t>CPU</a:t>
            </a:r>
            <a:r>
              <a:rPr lang="zh-CN" altLang="en-US"/>
              <a:t>写的数据，并标记为脏（</a:t>
            </a:r>
            <a:r>
              <a:rPr lang="en-US" altLang="zh-CN"/>
              <a:t>dirty</a:t>
            </a:r>
            <a:r>
              <a:rPr lang="zh-CN" altLang="en-US"/>
              <a:t>）。</a:t>
            </a:r>
            <a:endParaRPr lang="zh-CN" altLang="en-US"/>
          </a:p>
          <a:p>
            <a:r>
              <a:rPr lang="zh-CN" altLang="en-US"/>
              <a:t>当读和写创建的新条目过多，缓存快要塞不下时，他会把最不常用的那个条目移除，这个现象称为失效（</a:t>
            </a:r>
            <a:r>
              <a:rPr lang="en-US" altLang="zh-CN"/>
              <a:t>invalid</a:t>
            </a:r>
            <a:r>
              <a:rPr lang="zh-CN" altLang="en-US"/>
              <a:t>）。如果那个条目是被标记为脏的，则说明是当时打算写入的数据，那就需要向主内存发送写入请求，等他写入成功，才能安全移除这个条目。</a:t>
            </a:r>
            <a:endParaRPr lang="zh-CN" altLang="en-US"/>
          </a:p>
          <a:p>
            <a:r>
              <a:rPr lang="zh-CN" altLang="en-US"/>
              <a:t>如有多级缓存，则一级缓存失效后会丢给二级缓存。</a:t>
            </a:r>
            <a:endParaRPr lang="zh-CN" alt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sym typeface="+mn-ea"/>
              </a:rPr>
              <a:t>连续访问与跨步访问</a:t>
            </a:r>
            <a:endParaRPr lang="en-US"/>
          </a:p>
        </p:txBody>
      </p:sp>
      <p:sp>
        <p:nvSpPr>
          <p:cNvPr id="3" name="Content Placeholder 2"/>
          <p:cNvSpPr>
            <a:spLocks noGrp="1"/>
          </p:cNvSpPr>
          <p:nvPr>
            <p:ph sz="half" idx="1"/>
          </p:nvPr>
        </p:nvSpPr>
        <p:spPr>
          <a:xfrm>
            <a:off x="647700" y="1825625"/>
            <a:ext cx="7954010" cy="4351655"/>
          </a:xfrm>
        </p:spPr>
        <p:txBody>
          <a:bodyPr/>
          <a:p>
            <a:r>
              <a:rPr lang="zh-CN" altLang="en-US"/>
              <a:t>如果访问数组时，按一定的间距</a:t>
            </a:r>
            <a:r>
              <a:rPr lang="zh-CN" altLang="en-US">
                <a:sym typeface="+mn-ea"/>
              </a:rPr>
              <a:t>跨步</a:t>
            </a:r>
            <a:r>
              <a:rPr lang="zh-CN" altLang="en-US"/>
              <a:t>访问，则效率如何？</a:t>
            </a:r>
            <a:endParaRPr lang="zh-CN" altLang="en-US"/>
          </a:p>
          <a:p>
            <a:r>
              <a:rPr lang="zh-CN" altLang="en-US"/>
              <a:t>从</a:t>
            </a:r>
            <a:r>
              <a:rPr lang="en-US" altLang="zh-CN"/>
              <a:t>1</a:t>
            </a:r>
            <a:r>
              <a:rPr lang="zh-CN" altLang="en-US"/>
              <a:t>到</a:t>
            </a:r>
            <a:r>
              <a:rPr lang="en-US" altLang="zh-CN"/>
              <a:t>16</a:t>
            </a:r>
            <a:r>
              <a:rPr lang="zh-CN" altLang="en-US"/>
              <a:t>都是一样快的，</a:t>
            </a:r>
            <a:r>
              <a:rPr lang="en-US" altLang="zh-CN"/>
              <a:t>32</a:t>
            </a:r>
            <a:r>
              <a:rPr lang="zh-CN" altLang="en-US"/>
              <a:t>开始才按</a:t>
            </a:r>
            <a:r>
              <a:rPr lang="en-US" altLang="zh-CN"/>
              <a:t>2</a:t>
            </a:r>
            <a:r>
              <a:rPr lang="zh-CN" altLang="en-US"/>
              <a:t>的倍率变慢，为什么？</a:t>
            </a:r>
            <a:endParaRPr lang="zh-CN" altLang="en-US"/>
          </a:p>
          <a:p>
            <a:r>
              <a:rPr lang="zh-CN" altLang="en-US"/>
              <a:t>因为</a:t>
            </a:r>
            <a:r>
              <a:rPr lang="en-US" altLang="zh-CN"/>
              <a:t>CPU</a:t>
            </a:r>
            <a:r>
              <a:rPr lang="zh-CN" altLang="en-US"/>
              <a:t>和内存之间隔着缓存，而缓存和内存之间传输数据的最小单位是缓存行（</a:t>
            </a:r>
            <a:r>
              <a:rPr lang="en-US" altLang="zh-CN"/>
              <a:t>64</a:t>
            </a:r>
            <a:r>
              <a:rPr lang="zh-CN" altLang="en-US"/>
              <a:t>字节）。</a:t>
            </a:r>
            <a:r>
              <a:rPr lang="en-US" altLang="zh-CN"/>
              <a:t>16</a:t>
            </a:r>
            <a:r>
              <a:rPr lang="zh-CN" altLang="en-US"/>
              <a:t>个</a:t>
            </a:r>
            <a:r>
              <a:rPr lang="en-US" altLang="zh-CN"/>
              <a:t>float</a:t>
            </a:r>
            <a:r>
              <a:rPr lang="zh-CN" altLang="en-US"/>
              <a:t>是</a:t>
            </a:r>
            <a:r>
              <a:rPr lang="en-US" altLang="zh-CN"/>
              <a:t>64</a:t>
            </a:r>
            <a:r>
              <a:rPr lang="zh-CN" altLang="en-US"/>
              <a:t>字节，所以小于</a:t>
            </a:r>
            <a:r>
              <a:rPr lang="en-US" altLang="zh-CN">
                <a:sym typeface="+mn-ea"/>
              </a:rPr>
              <a:t>64</a:t>
            </a:r>
            <a:r>
              <a:rPr lang="zh-CN" altLang="en-US">
                <a:sym typeface="+mn-ea"/>
              </a:rPr>
              <a:t>字节</a:t>
            </a:r>
            <a:r>
              <a:rPr lang="zh-CN" altLang="en-US"/>
              <a:t>的跨步访问，都会导致</a:t>
            </a:r>
            <a:r>
              <a:rPr lang="zh-CN"/>
              <a:t>数据</a:t>
            </a:r>
            <a:r>
              <a:rPr lang="zh-CN" altLang="en-US"/>
              <a:t>全部被读取出来。而超过</a:t>
            </a:r>
            <a:r>
              <a:rPr lang="en-US" altLang="zh-CN"/>
              <a:t>64</a:t>
            </a:r>
            <a:r>
              <a:rPr lang="zh-CN" altLang="en-US"/>
              <a:t>字节的跨步，则中间的缓存行没有被读取，从而变快了。</a:t>
            </a:r>
            <a:endParaRPr lang="zh-CN" altLang="en-US"/>
          </a:p>
        </p:txBody>
      </p:sp>
      <p:pic>
        <p:nvPicPr>
          <p:cNvPr id="7" name="Content Placeholder 6"/>
          <p:cNvPicPr>
            <a:picLocks noChangeAspect="1"/>
          </p:cNvPicPr>
          <p:nvPr>
            <p:ph sz="half" idx="2"/>
          </p:nvPr>
        </p:nvPicPr>
        <p:blipFill>
          <a:blip r:embed="rId1"/>
          <a:stretch>
            <a:fillRect/>
          </a:stretch>
        </p:blipFill>
        <p:spPr>
          <a:xfrm>
            <a:off x="9147175" y="-8255"/>
            <a:ext cx="3044825" cy="6866255"/>
          </a:xfrm>
          <a:prstGeom prst="rect">
            <a:avLst/>
          </a:prstGeom>
        </p:spPr>
      </p:pic>
      <p:pic>
        <p:nvPicPr>
          <p:cNvPr id="8" name="Picture 7"/>
          <p:cNvPicPr>
            <a:picLocks noChangeAspect="1"/>
          </p:cNvPicPr>
          <p:nvPr/>
        </p:nvPicPr>
        <p:blipFill>
          <a:blip r:embed="rId2"/>
          <a:stretch>
            <a:fillRect/>
          </a:stretch>
        </p:blipFill>
        <p:spPr>
          <a:xfrm>
            <a:off x="3009265" y="5076825"/>
            <a:ext cx="3670300" cy="1703705"/>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sym typeface="+mn-ea"/>
              </a:rPr>
              <a:t>缓存行决定数据的粒度</a:t>
            </a:r>
            <a:endParaRPr lang="zh-CN" altLang="en-US"/>
          </a:p>
        </p:txBody>
      </p:sp>
      <p:sp>
        <p:nvSpPr>
          <p:cNvPr id="3" name="Content Placeholder 2"/>
          <p:cNvSpPr>
            <a:spLocks noGrp="1"/>
          </p:cNvSpPr>
          <p:nvPr>
            <p:ph sz="half" idx="1"/>
          </p:nvPr>
        </p:nvSpPr>
        <p:spPr/>
        <p:txBody>
          <a:bodyPr/>
          <a:p>
            <a:r>
              <a:rPr lang="zh-CN" altLang="en-US"/>
              <a:t>结论：访问内存的用时，和访问的字节数量</a:t>
            </a:r>
            <a:r>
              <a:rPr lang="zh-CN" altLang="en-US"/>
              <a:t>无关，和访问的每个字节所在的缓存行数量有关。</a:t>
            </a:r>
            <a:endParaRPr lang="zh-CN" altLang="en-US"/>
          </a:p>
          <a:p>
            <a:r>
              <a:rPr lang="zh-CN" altLang="en-US"/>
              <a:t>可见，能否很好的利用缓存，和程序访问内存的</a:t>
            </a:r>
            <a:r>
              <a:rPr lang="zh-CN" altLang="en-US" b="1"/>
              <a:t>空间局域性</a:t>
            </a:r>
            <a:r>
              <a:rPr lang="zh-CN" altLang="en-US"/>
              <a:t>有关。</a:t>
            </a:r>
            <a:endParaRPr lang="zh-CN" altLang="en-US"/>
          </a:p>
        </p:txBody>
      </p:sp>
      <p:pic>
        <p:nvPicPr>
          <p:cNvPr id="5" name="Content Placeholder 4"/>
          <p:cNvPicPr>
            <a:picLocks noChangeAspect="1"/>
          </p:cNvPicPr>
          <p:nvPr>
            <p:ph sz="half" idx="2"/>
          </p:nvPr>
        </p:nvPicPr>
        <p:blipFill>
          <a:blip r:embed="rId1"/>
          <a:stretch>
            <a:fillRect/>
          </a:stretch>
        </p:blipFill>
        <p:spPr>
          <a:xfrm>
            <a:off x="5981700" y="2461260"/>
            <a:ext cx="5181600" cy="3079750"/>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缓存行决定数据的粒度（续）</a:t>
            </a:r>
            <a:endParaRPr lang="zh-CN" altLang="en-US"/>
          </a:p>
        </p:txBody>
      </p:sp>
      <p:sp>
        <p:nvSpPr>
          <p:cNvPr id="3" name="Content Placeholder 2"/>
          <p:cNvSpPr>
            <a:spLocks noGrp="1"/>
          </p:cNvSpPr>
          <p:nvPr>
            <p:ph sz="half" idx="1"/>
          </p:nvPr>
        </p:nvSpPr>
        <p:spPr/>
        <p:txBody>
          <a:bodyPr/>
          <a:p>
            <a:r>
              <a:rPr lang="zh-CN" altLang="en-US"/>
              <a:t>所以我们设计数据结构时，应该把数据存储的尽可能紧凑</a:t>
            </a:r>
            <a:r>
              <a:rPr lang="zh-CN" altLang="en-US">
                <a:sym typeface="+mn-ea"/>
              </a:rPr>
              <a:t>，</a:t>
            </a:r>
            <a:r>
              <a:rPr lang="zh-CN" altLang="en-US">
                <a:sym typeface="+mn-ea"/>
              </a:rPr>
              <a:t>不要松散排列</a:t>
            </a:r>
            <a:r>
              <a:rPr lang="zh-CN" altLang="en-US"/>
              <a:t>。最好每个缓存行里要么有数据，要么没数据，避免读取缓存行时浪费一部分空间没用。</a:t>
            </a:r>
            <a:endParaRPr lang="zh-CN" altLang="en-US"/>
          </a:p>
        </p:txBody>
      </p:sp>
      <p:pic>
        <p:nvPicPr>
          <p:cNvPr id="6" name="Content Placeholder 5"/>
          <p:cNvPicPr>
            <a:picLocks noChangeAspect="1"/>
          </p:cNvPicPr>
          <p:nvPr>
            <p:ph sz="half" idx="2"/>
          </p:nvPr>
        </p:nvPicPr>
        <p:blipFill>
          <a:blip r:embed="rId1"/>
          <a:stretch>
            <a:fillRect/>
          </a:stretch>
        </p:blipFill>
        <p:spPr>
          <a:xfrm>
            <a:off x="5981700" y="3265805"/>
            <a:ext cx="5181600" cy="1470025"/>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重新认识结构体</a:t>
            </a:r>
            <a:endParaRPr lang="zh-CN" altLang="en-US"/>
          </a:p>
        </p:txBody>
      </p:sp>
      <p:pic>
        <p:nvPicPr>
          <p:cNvPr id="5" name="Content Placeholder 4"/>
          <p:cNvPicPr>
            <a:picLocks noChangeAspect="1"/>
          </p:cNvPicPr>
          <p:nvPr>
            <p:ph sz="half" idx="2"/>
          </p:nvPr>
        </p:nvPicPr>
        <p:blipFill>
          <a:blip r:embed="rId1"/>
          <a:stretch>
            <a:fillRect/>
          </a:stretch>
        </p:blipFill>
        <p:spPr>
          <a:xfrm>
            <a:off x="6419215" y="2858135"/>
            <a:ext cx="4305300" cy="2286000"/>
          </a:xfrm>
          <a:prstGeom prst="rect">
            <a:avLst/>
          </a:prstGeom>
        </p:spPr>
      </p:pic>
      <p:pic>
        <p:nvPicPr>
          <p:cNvPr id="7" name="Content Placeholder 6"/>
          <p:cNvPicPr>
            <a:picLocks noChangeAspect="1"/>
          </p:cNvPicPr>
          <p:nvPr>
            <p:ph sz="half" idx="1"/>
          </p:nvPr>
        </p:nvPicPr>
        <p:blipFill>
          <a:blip r:embed="rId2"/>
          <a:stretch>
            <a:fillRect/>
          </a:stretch>
        </p:blipFill>
        <p:spPr>
          <a:xfrm>
            <a:off x="2376170" y="3148330"/>
            <a:ext cx="1724025" cy="1704975"/>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重新认识</a:t>
            </a:r>
            <a:r>
              <a:rPr lang="en-US" altLang="zh-CN">
                <a:sym typeface="+mn-ea"/>
              </a:rPr>
              <a:t>AOS</a:t>
            </a:r>
            <a:endParaRPr lang="zh-CN" altLang="en-US"/>
          </a:p>
        </p:txBody>
      </p:sp>
      <p:pic>
        <p:nvPicPr>
          <p:cNvPr id="4" name="Content Placeholder 3"/>
          <p:cNvPicPr>
            <a:picLocks noChangeAspect="1"/>
          </p:cNvPicPr>
          <p:nvPr>
            <p:ph sz="half" idx="1"/>
          </p:nvPr>
        </p:nvPicPr>
        <p:blipFill>
          <a:blip r:embed="rId1"/>
          <a:stretch>
            <a:fillRect/>
          </a:stretch>
        </p:blipFill>
        <p:spPr>
          <a:xfrm>
            <a:off x="2390140" y="3148330"/>
            <a:ext cx="1695450" cy="1704975"/>
          </a:xfrm>
          <a:prstGeom prst="rect">
            <a:avLst/>
          </a:prstGeom>
        </p:spPr>
      </p:pic>
      <p:pic>
        <p:nvPicPr>
          <p:cNvPr id="8" name="Content Placeholder 7"/>
          <p:cNvPicPr>
            <a:picLocks noChangeAspect="1"/>
          </p:cNvPicPr>
          <p:nvPr>
            <p:ph sz="half" idx="2"/>
          </p:nvPr>
        </p:nvPicPr>
        <p:blipFill>
          <a:blip r:embed="rId2"/>
          <a:stretch>
            <a:fillRect/>
          </a:stretch>
        </p:blipFill>
        <p:spPr>
          <a:xfrm>
            <a:off x="5981700" y="3411855"/>
            <a:ext cx="5181600" cy="1178560"/>
          </a:xfrm>
          <a:prstGeom prst="rect">
            <a:avLst/>
          </a:prstGeom>
        </p:spPr>
      </p:pic>
      <p:sp>
        <p:nvSpPr>
          <p:cNvPr id="9" name="Text Box 8"/>
          <p:cNvSpPr txBox="1"/>
          <p:nvPr/>
        </p:nvSpPr>
        <p:spPr>
          <a:xfrm>
            <a:off x="6102985" y="3244850"/>
            <a:ext cx="5446395" cy="368300"/>
          </a:xfrm>
          <a:prstGeom prst="rect">
            <a:avLst/>
          </a:prstGeom>
          <a:noFill/>
        </p:spPr>
        <p:txBody>
          <a:bodyPr wrap="square" rtlCol="0">
            <a:spAutoFit/>
          </a:bodyPr>
          <a:p>
            <a:r>
              <a:rPr lang="en-US"/>
              <a:t>*                  *</a:t>
            </a:r>
            <a:r>
              <a:rPr lang="en-US">
                <a:sym typeface="+mn-ea"/>
              </a:rPr>
              <a:t>                  *                  *</a:t>
            </a:r>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 name="Title 1"/>
          <p:cNvSpPr>
            <a:spLocks noGrp="1"/>
          </p:cNvSpPr>
          <p:nvPr>
            <p:ph type="title"/>
          </p:nvPr>
        </p:nvSpPr>
        <p:spPr/>
        <p:txBody>
          <a:bodyPr/>
          <a:p>
            <a:r>
              <a:rPr lang="en-US"/>
              <a:t>https://link.springer.com/chapter/10.1007%2F978-1-4842-4398-5_16</a:t>
            </a:r>
            <a:endParaRPr lang="en-US"/>
          </a:p>
        </p:txBody>
      </p:sp>
      <p:pic>
        <p:nvPicPr>
          <p:cNvPr id="17" name="Content Placeholder 16"/>
          <p:cNvPicPr>
            <a:picLocks noChangeAspect="1"/>
          </p:cNvPicPr>
          <p:nvPr>
            <p:ph idx="1"/>
          </p:nvPr>
        </p:nvPicPr>
        <p:blipFill>
          <a:blip r:embed="rId1"/>
          <a:stretch>
            <a:fillRect/>
          </a:stretch>
        </p:blipFill>
        <p:spPr>
          <a:xfrm>
            <a:off x="2994660" y="1825625"/>
            <a:ext cx="5821045" cy="4351655"/>
          </a:xfrm>
          <a:prstGeom prst="rect">
            <a:avLst/>
          </a:prstGeom>
        </p:spPr>
      </p:pic>
      <p:sp>
        <p:nvSpPr>
          <p:cNvPr id="3" name="Text Box 2"/>
          <p:cNvSpPr txBox="1"/>
          <p:nvPr/>
        </p:nvSpPr>
        <p:spPr>
          <a:xfrm>
            <a:off x="1861820" y="1244600"/>
            <a:ext cx="5602605" cy="368300"/>
          </a:xfrm>
          <a:prstGeom prst="rect">
            <a:avLst/>
          </a:prstGeom>
          <a:noFill/>
        </p:spPr>
        <p:txBody>
          <a:bodyPr wrap="square" rtlCol="0">
            <a:spAutoFit/>
          </a:bodyPr>
          <a:p>
            <a:r>
              <a:rPr lang="en-US"/>
              <a:t>TODO: branchless touppper demo</a:t>
            </a:r>
            <a:endParaRPr lang="en-US"/>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重新认识</a:t>
            </a:r>
            <a:r>
              <a:rPr lang="en-US" altLang="zh-CN"/>
              <a:t>AOS</a:t>
            </a:r>
            <a:endParaRPr lang="en-US" altLang="zh-CN"/>
          </a:p>
        </p:txBody>
      </p:sp>
      <p:pic>
        <p:nvPicPr>
          <p:cNvPr id="5" name="Content Placeholder 4"/>
          <p:cNvPicPr>
            <a:picLocks noChangeAspect="1"/>
          </p:cNvPicPr>
          <p:nvPr>
            <p:ph sz="half" idx="1"/>
          </p:nvPr>
        </p:nvPicPr>
        <p:blipFill>
          <a:blip r:embed="rId1"/>
          <a:stretch>
            <a:fillRect/>
          </a:stretch>
        </p:blipFill>
        <p:spPr>
          <a:xfrm>
            <a:off x="1766570" y="3134360"/>
            <a:ext cx="2943225" cy="1733550"/>
          </a:xfrm>
          <a:prstGeom prst="rect">
            <a:avLst/>
          </a:prstGeom>
        </p:spPr>
      </p:pic>
      <p:pic>
        <p:nvPicPr>
          <p:cNvPr id="7" name="Content Placeholder 6"/>
          <p:cNvPicPr>
            <a:picLocks noChangeAspect="1"/>
          </p:cNvPicPr>
          <p:nvPr>
            <p:ph sz="half" idx="2"/>
          </p:nvPr>
        </p:nvPicPr>
        <p:blipFill>
          <a:blip r:embed="rId2"/>
          <a:stretch>
            <a:fillRect/>
          </a:stretch>
        </p:blipFill>
        <p:spPr>
          <a:xfrm>
            <a:off x="6010275" y="3209290"/>
            <a:ext cx="5124450" cy="1583055"/>
          </a:xfrm>
          <a:prstGeom prst="rect">
            <a:avLst/>
          </a:prstGeom>
        </p:spPr>
      </p:pic>
      <p:sp>
        <p:nvSpPr>
          <p:cNvPr id="9" name="Text Box 8"/>
          <p:cNvSpPr txBox="1"/>
          <p:nvPr/>
        </p:nvSpPr>
        <p:spPr>
          <a:xfrm>
            <a:off x="6130925" y="2969895"/>
            <a:ext cx="5446395" cy="368300"/>
          </a:xfrm>
          <a:prstGeom prst="rect">
            <a:avLst/>
          </a:prstGeom>
          <a:noFill/>
        </p:spPr>
        <p:txBody>
          <a:bodyPr wrap="square" rtlCol="0">
            <a:spAutoFit/>
          </a:bodyPr>
          <a:p>
            <a:r>
              <a:rPr lang="en-US"/>
              <a:t>*                  *</a:t>
            </a:r>
            <a:r>
              <a:rPr lang="en-US">
                <a:sym typeface="+mn-ea"/>
              </a:rPr>
              <a:t>                  *                  *</a:t>
            </a:r>
            <a:endParaRPr 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重新认识</a:t>
            </a:r>
            <a:r>
              <a:rPr lang="en-US" altLang="zh-CN"/>
              <a:t>SOA</a:t>
            </a:r>
            <a:endParaRPr lang="en-US" altLang="zh-CN"/>
          </a:p>
        </p:txBody>
      </p:sp>
      <p:pic>
        <p:nvPicPr>
          <p:cNvPr id="8" name="Content Placeholder 7"/>
          <p:cNvPicPr>
            <a:picLocks noChangeAspect="1"/>
          </p:cNvPicPr>
          <p:nvPr>
            <p:ph sz="half" idx="1"/>
          </p:nvPr>
        </p:nvPicPr>
        <p:blipFill>
          <a:blip r:embed="rId1"/>
          <a:stretch>
            <a:fillRect/>
          </a:stretch>
        </p:blipFill>
        <p:spPr>
          <a:xfrm>
            <a:off x="2357120" y="3162935"/>
            <a:ext cx="1762125" cy="1676400"/>
          </a:xfrm>
          <a:prstGeom prst="rect">
            <a:avLst/>
          </a:prstGeom>
        </p:spPr>
      </p:pic>
      <p:pic>
        <p:nvPicPr>
          <p:cNvPr id="10" name="Content Placeholder 9"/>
          <p:cNvPicPr>
            <a:picLocks noChangeAspect="1"/>
          </p:cNvPicPr>
          <p:nvPr>
            <p:ph sz="half" idx="2"/>
          </p:nvPr>
        </p:nvPicPr>
        <p:blipFill>
          <a:blip r:embed="rId2"/>
          <a:stretch>
            <a:fillRect/>
          </a:stretch>
        </p:blipFill>
        <p:spPr>
          <a:xfrm>
            <a:off x="5981700" y="3489960"/>
            <a:ext cx="5181600" cy="1021715"/>
          </a:xfrm>
          <a:prstGeom prst="rect">
            <a:avLst/>
          </a:prstGeom>
        </p:spPr>
      </p:pic>
      <p:sp>
        <p:nvSpPr>
          <p:cNvPr id="11" name="Text Box 10"/>
          <p:cNvSpPr txBox="1"/>
          <p:nvPr/>
        </p:nvSpPr>
        <p:spPr>
          <a:xfrm>
            <a:off x="6089015" y="3244850"/>
            <a:ext cx="5446395" cy="368300"/>
          </a:xfrm>
          <a:prstGeom prst="rect">
            <a:avLst/>
          </a:prstGeom>
          <a:noFill/>
        </p:spPr>
        <p:txBody>
          <a:bodyPr wrap="square" rtlCol="0">
            <a:spAutoFit/>
          </a:bodyPr>
          <a:p>
            <a:r>
              <a:rPr lang="en-US"/>
              <a:t>  *     *</a:t>
            </a:r>
            <a:r>
              <a:rPr lang="en-US">
                <a:sym typeface="+mn-ea"/>
              </a:rPr>
              <a:t>     *     *</a:t>
            </a:r>
            <a:endParaRPr 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结构体的内存布局：</a:t>
            </a:r>
            <a:r>
              <a:rPr lang="en-US" altLang="zh-CN"/>
              <a:t>AOS </a:t>
            </a:r>
            <a:r>
              <a:rPr lang="zh-CN" altLang="en-US"/>
              <a:t>与</a:t>
            </a:r>
            <a:r>
              <a:rPr lang="en-US" altLang="zh-CN"/>
              <a:t> SOA</a:t>
            </a:r>
            <a:endParaRPr lang="en-US" altLang="zh-CN"/>
          </a:p>
        </p:txBody>
      </p:sp>
      <p:sp>
        <p:nvSpPr>
          <p:cNvPr id="3" name="Content Placeholder 2"/>
          <p:cNvSpPr>
            <a:spLocks noGrp="1"/>
          </p:cNvSpPr>
          <p:nvPr>
            <p:ph sz="half" idx="1"/>
          </p:nvPr>
        </p:nvSpPr>
        <p:spPr>
          <a:xfrm>
            <a:off x="362585" y="1825625"/>
            <a:ext cx="6130290" cy="4351655"/>
          </a:xfrm>
        </p:spPr>
        <p:txBody>
          <a:bodyPr>
            <a:normAutofit lnSpcReduction="20000"/>
          </a:bodyPr>
          <a:p>
            <a:r>
              <a:rPr lang="en-US" altLang="zh-CN">
                <a:sym typeface="+mn-ea"/>
              </a:rPr>
              <a:t>AOS</a:t>
            </a:r>
            <a:r>
              <a:rPr lang="zh-CN" altLang="en-US">
                <a:sym typeface="+mn-ea"/>
              </a:rPr>
              <a:t>（</a:t>
            </a:r>
            <a:r>
              <a:rPr lang="en-US" altLang="zh-CN">
                <a:sym typeface="+mn-ea"/>
              </a:rPr>
              <a:t>Array of Struct</a:t>
            </a:r>
            <a:r>
              <a:rPr lang="zh-CN" altLang="en-US">
                <a:sym typeface="+mn-ea"/>
              </a:rPr>
              <a:t>）单个对象的属性紧挨着存</a:t>
            </a:r>
            <a:endParaRPr lang="zh-CN" altLang="en-US">
              <a:sym typeface="+mn-ea"/>
            </a:endParaRPr>
          </a:p>
          <a:p>
            <a:r>
              <a:rPr lang="en-US" altLang="zh-CN">
                <a:sym typeface="+mn-ea"/>
              </a:rPr>
              <a:t>xyzxyzxyzxyz</a:t>
            </a:r>
            <a:endParaRPr lang="zh-CN" altLang="en-US">
              <a:sym typeface="+mn-ea"/>
            </a:endParaRPr>
          </a:p>
          <a:p>
            <a:r>
              <a:rPr lang="en-US" altLang="zh-CN"/>
              <a:t>SOA</a:t>
            </a:r>
            <a:r>
              <a:rPr lang="zh-CN" altLang="en-US"/>
              <a:t>（</a:t>
            </a:r>
            <a:r>
              <a:rPr lang="en-US" altLang="zh-CN"/>
              <a:t>Struct of Array</a:t>
            </a:r>
            <a:r>
              <a:rPr lang="zh-CN" altLang="en-US"/>
              <a:t>）属性分离存储在多个数组</a:t>
            </a:r>
            <a:endParaRPr lang="zh-CN" altLang="en-US"/>
          </a:p>
          <a:p>
            <a:r>
              <a:rPr lang="en-US" altLang="zh-CN"/>
              <a:t>xxxxyyyyzzzz</a:t>
            </a:r>
            <a:endParaRPr lang="en-US" altLang="zh-CN"/>
          </a:p>
          <a:p>
            <a:r>
              <a:rPr lang="en-US" altLang="zh-CN"/>
              <a:t>AOS </a:t>
            </a:r>
            <a:r>
              <a:rPr lang="zh-CN" altLang="en-US"/>
              <a:t>必须对齐到</a:t>
            </a:r>
            <a:r>
              <a:rPr lang="en-US" altLang="zh-CN"/>
              <a:t> 2 </a:t>
            </a:r>
            <a:r>
              <a:rPr lang="zh-CN" altLang="en-US"/>
              <a:t>的幂才高效，</a:t>
            </a:r>
            <a:r>
              <a:rPr lang="en-US" altLang="zh-CN"/>
              <a:t>SOA </a:t>
            </a:r>
            <a:r>
              <a:rPr lang="zh-CN" altLang="en-US"/>
              <a:t>就不需要。</a:t>
            </a:r>
            <a:endParaRPr lang="zh-CN" altLang="en-US"/>
          </a:p>
          <a:p>
            <a:r>
              <a:rPr lang="en-US" altLang="zh-CN"/>
              <a:t>AOS </a:t>
            </a:r>
            <a:r>
              <a:rPr lang="zh-CN" altLang="en-US"/>
              <a:t>符合直觉，不一定要存储在数组这种线性结构，而</a:t>
            </a:r>
            <a:r>
              <a:rPr lang="en-US" altLang="zh-CN"/>
              <a:t> SOA </a:t>
            </a:r>
            <a:r>
              <a:rPr lang="zh-CN" altLang="en-US"/>
              <a:t>可能无法保证多个数组大小一致。</a:t>
            </a:r>
            <a:endParaRPr lang="zh-CN" altLang="en-US"/>
          </a:p>
          <a:p>
            <a:r>
              <a:rPr lang="en-US" altLang="zh-CN"/>
              <a:t>SOA </a:t>
            </a:r>
            <a:r>
              <a:rPr lang="zh-CN" altLang="en-US"/>
              <a:t>不符合直觉，但通常是更高效的！</a:t>
            </a:r>
            <a:endParaRPr lang="zh-CN" altLang="en-US"/>
          </a:p>
          <a:p>
            <a:endParaRPr lang="zh-CN" altLang="en-US"/>
          </a:p>
        </p:txBody>
      </p:sp>
      <p:pic>
        <p:nvPicPr>
          <p:cNvPr id="6" name="Content Placeholder 5"/>
          <p:cNvPicPr>
            <a:picLocks noChangeAspect="1"/>
          </p:cNvPicPr>
          <p:nvPr>
            <p:ph sz="half" idx="2"/>
          </p:nvPr>
        </p:nvPicPr>
        <p:blipFill>
          <a:blip r:embed="rId1"/>
          <a:stretch>
            <a:fillRect/>
          </a:stretch>
        </p:blipFill>
        <p:spPr>
          <a:xfrm>
            <a:off x="6623050" y="2066925"/>
            <a:ext cx="5165090" cy="3868420"/>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ltLang="zh-CN"/>
              <a:t>AOS</a:t>
            </a:r>
            <a:r>
              <a:rPr lang="zh-CN" altLang="en-US"/>
              <a:t>和</a:t>
            </a:r>
            <a:r>
              <a:rPr lang="en-US" altLang="zh-CN"/>
              <a:t>SOA</a:t>
            </a:r>
            <a:r>
              <a:rPr lang="zh-CN" altLang="en-US"/>
              <a:t>的对比</a:t>
            </a:r>
            <a:endParaRPr lang="zh-CN" altLang="en-US"/>
          </a:p>
        </p:txBody>
      </p:sp>
      <p:sp>
        <p:nvSpPr>
          <p:cNvPr id="3" name="Content Placeholder 2"/>
          <p:cNvSpPr>
            <a:spLocks noGrp="1"/>
          </p:cNvSpPr>
          <p:nvPr>
            <p:ph sz="half" idx="1"/>
          </p:nvPr>
        </p:nvSpPr>
        <p:spPr>
          <a:xfrm>
            <a:off x="647700" y="1331595"/>
            <a:ext cx="7771130" cy="4351655"/>
          </a:xfrm>
        </p:spPr>
        <p:txBody>
          <a:bodyPr/>
          <a:p>
            <a:r>
              <a:rPr lang="zh-CN" altLang="en-US"/>
              <a:t>因为缓存行大小是</a:t>
            </a:r>
            <a:r>
              <a:rPr lang="en-US" altLang="zh-CN"/>
              <a:t>64</a:t>
            </a:r>
            <a:r>
              <a:rPr lang="zh-CN" altLang="en-US"/>
              <a:t>字节，他是从内存读写的最小单位。</a:t>
            </a:r>
            <a:endParaRPr lang="zh-CN" altLang="en-US"/>
          </a:p>
          <a:p>
            <a:r>
              <a:rPr lang="zh-CN" altLang="en-US"/>
              <a:t>而这里的</a:t>
            </a:r>
            <a:r>
              <a:rPr lang="en-US" altLang="zh-CN"/>
              <a:t>AOS</a:t>
            </a:r>
            <a:r>
              <a:rPr lang="zh-CN" altLang="en-US"/>
              <a:t>，他的</a:t>
            </a:r>
            <a:r>
              <a:rPr lang="en-US" altLang="zh-CN"/>
              <a:t>MyClass</a:t>
            </a:r>
            <a:r>
              <a:rPr lang="zh-CN" altLang="en-US"/>
              <a:t>有三个</a:t>
            </a:r>
            <a:r>
              <a:rPr lang="en-US" altLang="zh-CN"/>
              <a:t>float</a:t>
            </a:r>
            <a:r>
              <a:rPr lang="zh-CN" altLang="en-US"/>
              <a:t>，大小仅为</a:t>
            </a:r>
            <a:r>
              <a:rPr lang="en-US" altLang="zh-CN"/>
              <a:t>12</a:t>
            </a:r>
            <a:r>
              <a:rPr lang="zh-CN" altLang="en-US"/>
              <a:t>字节。</a:t>
            </a:r>
            <a:endParaRPr lang="zh-CN" altLang="en-US"/>
          </a:p>
          <a:p>
            <a:r>
              <a:rPr lang="zh-CN" altLang="en-US"/>
              <a:t>所以当修改</a:t>
            </a:r>
            <a:r>
              <a:rPr lang="en-US" altLang="zh-CN"/>
              <a:t>MyClass</a:t>
            </a:r>
            <a:r>
              <a:rPr lang="zh-CN" altLang="en-US"/>
              <a:t>的</a:t>
            </a:r>
            <a:r>
              <a:rPr lang="en-US" altLang="zh-CN"/>
              <a:t>x</a:t>
            </a:r>
            <a:r>
              <a:rPr lang="zh-CN" altLang="en-US"/>
              <a:t>属性时，必须读取整个</a:t>
            </a:r>
            <a:r>
              <a:rPr lang="en-US" altLang="zh-CN"/>
              <a:t>MyClass</a:t>
            </a:r>
            <a:r>
              <a:rPr lang="zh-CN" altLang="en-US"/>
              <a:t>，仅仅修改其中的</a:t>
            </a:r>
            <a:r>
              <a:rPr lang="en-US" altLang="zh-CN"/>
              <a:t>x</a:t>
            </a:r>
            <a:r>
              <a:rPr lang="zh-CN" altLang="en-US"/>
              <a:t>属性，然后写回。这就浪费了：</a:t>
            </a:r>
            <a:r>
              <a:rPr lang="en-US" altLang="zh-CN"/>
              <a:t>y</a:t>
            </a:r>
            <a:r>
              <a:rPr lang="zh-CN" altLang="en-US">
                <a:sym typeface="+mn-ea"/>
              </a:rPr>
              <a:t>的写、</a:t>
            </a:r>
            <a:r>
              <a:rPr lang="en-US" altLang="zh-CN">
                <a:sym typeface="+mn-ea"/>
              </a:rPr>
              <a:t>z</a:t>
            </a:r>
            <a:r>
              <a:rPr lang="zh-CN" altLang="en-US">
                <a:sym typeface="+mn-ea"/>
              </a:rPr>
              <a:t>的写、</a:t>
            </a:r>
            <a:r>
              <a:rPr lang="en-US" altLang="zh-CN"/>
              <a:t>z</a:t>
            </a:r>
            <a:r>
              <a:rPr lang="zh-CN" altLang="en-US"/>
              <a:t>的读。实际用上的只有：</a:t>
            </a:r>
            <a:r>
              <a:rPr lang="en-US" altLang="zh-CN"/>
              <a:t>x</a:t>
            </a:r>
            <a:r>
              <a:rPr lang="zh-CN" altLang="en-US"/>
              <a:t>的读，</a:t>
            </a:r>
            <a:r>
              <a:rPr lang="en-US" altLang="zh-CN"/>
              <a:t>y</a:t>
            </a:r>
            <a:r>
              <a:rPr lang="zh-CN" altLang="en-US"/>
              <a:t>的读，</a:t>
            </a:r>
            <a:r>
              <a:rPr lang="en-US" altLang="zh-CN"/>
              <a:t>x</a:t>
            </a:r>
            <a:r>
              <a:rPr lang="zh-CN" altLang="en-US"/>
              <a:t>的写。浪费了</a:t>
            </a:r>
            <a:r>
              <a:rPr lang="en-US" altLang="zh-CN"/>
              <a:t>50%</a:t>
            </a:r>
            <a:r>
              <a:rPr lang="zh-CN" altLang="en-US"/>
              <a:t>带宽。</a:t>
            </a:r>
            <a:endParaRPr lang="zh-CN" altLang="en-US"/>
          </a:p>
          <a:p>
            <a:r>
              <a:rPr lang="zh-CN" altLang="en-US"/>
              <a:t>而</a:t>
            </a:r>
            <a:r>
              <a:rPr lang="en-US" altLang="zh-CN"/>
              <a:t>SOA</a:t>
            </a:r>
            <a:r>
              <a:rPr lang="zh-CN" altLang="en-US"/>
              <a:t>把三个属性分开存，每个属性作为独立的数组，稠密存储。这样当用不到</a:t>
            </a:r>
            <a:r>
              <a:rPr lang="en-US" altLang="zh-CN"/>
              <a:t>z</a:t>
            </a:r>
            <a:r>
              <a:rPr lang="zh-CN" altLang="en-US"/>
              <a:t>的时候，</a:t>
            </a:r>
            <a:r>
              <a:rPr lang="en-US" altLang="zh-CN"/>
              <a:t>z</a:t>
            </a:r>
            <a:r>
              <a:rPr lang="zh-CN" altLang="en-US"/>
              <a:t>数组就完全不会被读取，不会占用内存带宽，从而带宽利用率是</a:t>
            </a:r>
            <a:r>
              <a:rPr lang="en-US" altLang="zh-CN"/>
              <a:t>100%</a:t>
            </a:r>
            <a:r>
              <a:rPr lang="zh-CN" altLang="en-US"/>
              <a:t>，因此比</a:t>
            </a:r>
            <a:r>
              <a:rPr lang="en-US" altLang="zh-CN"/>
              <a:t>AOS</a:t>
            </a:r>
            <a:r>
              <a:rPr lang="zh-CN" altLang="en-US"/>
              <a:t>快了</a:t>
            </a:r>
            <a:r>
              <a:rPr lang="en-US" altLang="zh-CN"/>
              <a:t>2</a:t>
            </a:r>
            <a:r>
              <a:rPr lang="zh-CN" altLang="en-US"/>
              <a:t>倍。</a:t>
            </a:r>
            <a:endParaRPr lang="zh-CN" altLang="en-US"/>
          </a:p>
          <a:p>
            <a:endParaRPr lang="zh-CN" altLang="en-US"/>
          </a:p>
        </p:txBody>
      </p:sp>
      <p:pic>
        <p:nvPicPr>
          <p:cNvPr id="9" name="Content Placeholder 8"/>
          <p:cNvPicPr>
            <a:picLocks noChangeAspect="1"/>
          </p:cNvPicPr>
          <p:nvPr>
            <p:ph sz="half" idx="2"/>
          </p:nvPr>
        </p:nvPicPr>
        <p:blipFill>
          <a:blip r:embed="rId1"/>
          <a:stretch>
            <a:fillRect/>
          </a:stretch>
        </p:blipFill>
        <p:spPr>
          <a:xfrm>
            <a:off x="8926195" y="5715"/>
            <a:ext cx="3265805" cy="6852285"/>
          </a:xfrm>
          <a:prstGeom prst="rect">
            <a:avLst/>
          </a:prstGeom>
        </p:spPr>
      </p:pic>
      <p:pic>
        <p:nvPicPr>
          <p:cNvPr id="10" name="Picture 9"/>
          <p:cNvPicPr>
            <a:picLocks noChangeAspect="1"/>
          </p:cNvPicPr>
          <p:nvPr/>
        </p:nvPicPr>
        <p:blipFill>
          <a:blip r:embed="rId2"/>
          <a:stretch>
            <a:fillRect/>
          </a:stretch>
        </p:blipFill>
        <p:spPr>
          <a:xfrm>
            <a:off x="1961515" y="5536565"/>
            <a:ext cx="5629275" cy="1190625"/>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t>AOSOA</a:t>
            </a:r>
            <a:r>
              <a:rPr lang="zh-CN" altLang="en-US"/>
              <a:t>：两者得兼</a:t>
            </a:r>
            <a:endParaRPr lang="zh-CN" altLang="en-US"/>
          </a:p>
        </p:txBody>
      </p:sp>
      <p:sp>
        <p:nvSpPr>
          <p:cNvPr id="3" name="Content Placeholder 2"/>
          <p:cNvSpPr>
            <a:spLocks noGrp="1"/>
          </p:cNvSpPr>
          <p:nvPr>
            <p:ph sz="half" idx="1"/>
          </p:nvPr>
        </p:nvSpPr>
        <p:spPr>
          <a:xfrm>
            <a:off x="647700" y="1332865"/>
            <a:ext cx="5181600" cy="4844415"/>
          </a:xfrm>
        </p:spPr>
        <p:txBody>
          <a:bodyPr/>
          <a:p>
            <a:r>
              <a:rPr lang="zh-CN" altLang="en-US"/>
              <a:t>还有一种办法就是让</a:t>
            </a:r>
            <a:r>
              <a:rPr lang="en-US" altLang="zh-CN"/>
              <a:t> MyClass </a:t>
            </a:r>
            <a:r>
              <a:rPr lang="zh-CN" altLang="en-US"/>
              <a:t>内部是</a:t>
            </a:r>
            <a:r>
              <a:rPr lang="en-US" altLang="zh-CN"/>
              <a:t> SOA</a:t>
            </a:r>
            <a:r>
              <a:rPr lang="zh-CN" altLang="en-US"/>
              <a:t>，而外部仍是一个</a:t>
            </a:r>
            <a:r>
              <a:rPr lang="en-US" altLang="zh-CN"/>
              <a:t> vector&lt;MyClass&gt; </a:t>
            </a:r>
            <a:r>
              <a:rPr lang="zh-CN" altLang="en-US"/>
              <a:t>的</a:t>
            </a:r>
            <a:r>
              <a:rPr lang="en-US" altLang="zh-CN"/>
              <a:t> AOS——</a:t>
            </a:r>
            <a:r>
              <a:rPr lang="zh-CN" altLang="en-US"/>
              <a:t>这种内存布局称为</a:t>
            </a:r>
            <a:r>
              <a:rPr lang="en-US" altLang="zh-CN"/>
              <a:t> AOSOA</a:t>
            </a:r>
            <a:r>
              <a:rPr lang="zh-CN" altLang="en-US"/>
              <a:t>。</a:t>
            </a:r>
            <a:endParaRPr lang="zh-CN" altLang="en-US"/>
          </a:p>
          <a:p>
            <a:r>
              <a:rPr lang="zh-CN" altLang="en-US"/>
              <a:t>缺点是必须保证数量是</a:t>
            </a:r>
            <a:r>
              <a:rPr lang="en-US" altLang="zh-CN"/>
              <a:t> 1024 </a:t>
            </a:r>
            <a:r>
              <a:rPr lang="zh-CN" altLang="en-US"/>
              <a:t>的整数倍，而且因为要两次指标索引，随机访问比较烦。</a:t>
            </a:r>
            <a:endParaRPr lang="zh-CN" altLang="en-US"/>
          </a:p>
          <a:p>
            <a:r>
              <a:rPr lang="zh-CN" altLang="en-US"/>
              <a:t>这里的</a:t>
            </a:r>
            <a:r>
              <a:rPr lang="en-US" altLang="zh-CN"/>
              <a:t> 1024 </a:t>
            </a:r>
            <a:r>
              <a:rPr lang="zh-CN" altLang="en-US"/>
              <a:t>并非随意选取，而是要让每个属性</a:t>
            </a:r>
            <a:r>
              <a:rPr lang="en-US" altLang="zh-CN"/>
              <a:t> SOA </a:t>
            </a:r>
            <a:r>
              <a:rPr lang="zh-CN" altLang="en-US"/>
              <a:t>数组的大小为一个页（</a:t>
            </a:r>
            <a:r>
              <a:rPr lang="en-US" altLang="zh-CN"/>
              <a:t>4KB</a:t>
            </a:r>
            <a:r>
              <a:rPr lang="zh-CN" altLang="en-US"/>
              <a:t>）才能最高效，原因稍后会说明。</a:t>
            </a:r>
            <a:endParaRPr lang="en-US" altLang="zh-CN"/>
          </a:p>
        </p:txBody>
      </p:sp>
      <p:pic>
        <p:nvPicPr>
          <p:cNvPr id="11" name="Content Placeholder 10"/>
          <p:cNvPicPr>
            <a:picLocks noChangeAspect="1"/>
          </p:cNvPicPr>
          <p:nvPr>
            <p:ph sz="half" idx="2"/>
          </p:nvPr>
        </p:nvPicPr>
        <p:blipFill>
          <a:blip r:embed="rId1"/>
          <a:stretch>
            <a:fillRect/>
          </a:stretch>
        </p:blipFill>
        <p:spPr>
          <a:xfrm>
            <a:off x="6145530" y="1825625"/>
            <a:ext cx="4853305" cy="4351655"/>
          </a:xfrm>
          <a:prstGeom prst="rect">
            <a:avLst/>
          </a:prstGeom>
        </p:spPr>
      </p:pic>
      <p:pic>
        <p:nvPicPr>
          <p:cNvPr id="12" name="Picture 11"/>
          <p:cNvPicPr>
            <a:picLocks noChangeAspect="1"/>
          </p:cNvPicPr>
          <p:nvPr/>
        </p:nvPicPr>
        <p:blipFill>
          <a:blip r:embed="rId2"/>
          <a:stretch>
            <a:fillRect/>
          </a:stretch>
        </p:blipFill>
        <p:spPr>
          <a:xfrm>
            <a:off x="374650" y="5320665"/>
            <a:ext cx="5600700" cy="1381125"/>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t>AOSOA</a:t>
            </a:r>
            <a:r>
              <a:rPr lang="zh-CN" altLang="en-US"/>
              <a:t>：注意，内部</a:t>
            </a:r>
            <a:r>
              <a:rPr lang="en-US" altLang="zh-CN"/>
              <a:t>SOA</a:t>
            </a:r>
            <a:r>
              <a:rPr lang="zh-CN" altLang="en-US"/>
              <a:t>的尺寸不宜太小</a:t>
            </a:r>
            <a:endParaRPr lang="zh-CN" altLang="en-US"/>
          </a:p>
        </p:txBody>
      </p:sp>
      <p:pic>
        <p:nvPicPr>
          <p:cNvPr id="7" name="Content Placeholder 6"/>
          <p:cNvPicPr>
            <a:picLocks noChangeAspect="1"/>
          </p:cNvPicPr>
          <p:nvPr>
            <p:ph sz="half" idx="2"/>
          </p:nvPr>
        </p:nvPicPr>
        <p:blipFill>
          <a:blip r:embed="rId1"/>
          <a:stretch>
            <a:fillRect/>
          </a:stretch>
        </p:blipFill>
        <p:spPr>
          <a:xfrm>
            <a:off x="6113780" y="1825625"/>
            <a:ext cx="4916805" cy="4351655"/>
          </a:xfrm>
          <a:prstGeom prst="rect">
            <a:avLst/>
          </a:prstGeom>
        </p:spPr>
      </p:pic>
      <p:pic>
        <p:nvPicPr>
          <p:cNvPr id="8" name="Content Placeholder 7"/>
          <p:cNvPicPr>
            <a:picLocks noChangeAspect="1"/>
          </p:cNvPicPr>
          <p:nvPr>
            <p:ph sz="half" idx="1"/>
          </p:nvPr>
        </p:nvPicPr>
        <p:blipFill>
          <a:blip r:embed="rId2"/>
          <a:stretch>
            <a:fillRect/>
          </a:stretch>
        </p:blipFill>
        <p:spPr>
          <a:xfrm>
            <a:off x="647700" y="3345815"/>
            <a:ext cx="5181600" cy="1478915"/>
          </a:xfrm>
          <a:prstGeom prst="rect">
            <a:avLst/>
          </a:prstGeom>
        </p:spPr>
      </p:pic>
      <p:sp>
        <p:nvSpPr>
          <p:cNvPr id="9" name="Text Box 8"/>
          <p:cNvSpPr txBox="1"/>
          <p:nvPr/>
        </p:nvSpPr>
        <p:spPr>
          <a:xfrm>
            <a:off x="647700" y="1825625"/>
            <a:ext cx="5340350" cy="1476375"/>
          </a:xfrm>
          <a:prstGeom prst="rect">
            <a:avLst/>
          </a:prstGeom>
          <a:noFill/>
        </p:spPr>
        <p:txBody>
          <a:bodyPr wrap="square" rtlCol="0">
            <a:spAutoFit/>
          </a:bodyPr>
          <a:p>
            <a:r>
              <a:rPr lang="zh-CN" altLang="en-US"/>
              <a:t>如果内部</a:t>
            </a:r>
            <a:r>
              <a:rPr lang="en-US" altLang="zh-CN"/>
              <a:t>SOA</a:t>
            </a:r>
            <a:r>
              <a:rPr lang="zh-CN" altLang="en-US"/>
              <a:t>太小，内部循环只有</a:t>
            </a:r>
            <a:r>
              <a:rPr lang="en-US" altLang="zh-CN"/>
              <a:t>16</a:t>
            </a:r>
            <a:r>
              <a:rPr lang="zh-CN" altLang="en-US"/>
              <a:t>次连续的读取，</a:t>
            </a:r>
            <a:r>
              <a:rPr lang="en-US" altLang="zh-CN"/>
              <a:t>16</a:t>
            </a:r>
            <a:r>
              <a:rPr lang="zh-CN" altLang="en-US"/>
              <a:t>次结束后就会跳跃一段，然后继续连续的读取。这会导致</a:t>
            </a:r>
            <a:r>
              <a:rPr lang="en-US" altLang="zh-CN"/>
              <a:t>CPU</a:t>
            </a:r>
            <a:r>
              <a:rPr lang="zh-CN" altLang="en-US"/>
              <a:t>预取机制失效，无法预测下一次要读哪里，等发现跳跃时已经来不及了，从而计算的延迟无法隐藏。</a:t>
            </a:r>
            <a:endParaRPr lang="zh-CN" altLang="en-US"/>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如果每个属性都要访问到，那还是</a:t>
            </a:r>
            <a:r>
              <a:rPr lang="en-US" altLang="zh-CN"/>
              <a:t>AOS</a:t>
            </a:r>
            <a:r>
              <a:rPr lang="zh-CN" altLang="en-US"/>
              <a:t>比较好（</a:t>
            </a:r>
            <a:r>
              <a:rPr lang="en-US" altLang="zh-CN"/>
              <a:t>AOSOA</a:t>
            </a:r>
            <a:r>
              <a:rPr lang="zh-CN" altLang="en-US"/>
              <a:t>也不赖哦</a:t>
            </a:r>
            <a:r>
              <a:rPr lang="zh-CN" altLang="en-US">
                <a:sym typeface="+mn-ea"/>
              </a:rPr>
              <a:t>）</a:t>
            </a:r>
            <a:endParaRPr lang="zh-CN" altLang="en-US"/>
          </a:p>
        </p:txBody>
      </p:sp>
      <p:pic>
        <p:nvPicPr>
          <p:cNvPr id="5" name="Content Placeholder 4"/>
          <p:cNvPicPr>
            <a:picLocks noChangeAspect="1"/>
          </p:cNvPicPr>
          <p:nvPr>
            <p:ph sz="half" idx="2"/>
          </p:nvPr>
        </p:nvPicPr>
        <p:blipFill>
          <a:blip r:embed="rId1"/>
          <a:stretch>
            <a:fillRect/>
          </a:stretch>
        </p:blipFill>
        <p:spPr>
          <a:xfrm>
            <a:off x="8586470" y="2818765"/>
            <a:ext cx="3605530" cy="4039235"/>
          </a:xfrm>
          <a:prstGeom prst="rect">
            <a:avLst/>
          </a:prstGeom>
        </p:spPr>
      </p:pic>
      <p:pic>
        <p:nvPicPr>
          <p:cNvPr id="6" name="Content Placeholder 5"/>
          <p:cNvPicPr>
            <a:picLocks noChangeAspect="1"/>
          </p:cNvPicPr>
          <p:nvPr>
            <p:ph sz="half" idx="1"/>
          </p:nvPr>
        </p:nvPicPr>
        <p:blipFill>
          <a:blip r:embed="rId2"/>
          <a:stretch>
            <a:fillRect/>
          </a:stretch>
        </p:blipFill>
        <p:spPr>
          <a:xfrm>
            <a:off x="5126990" y="3442970"/>
            <a:ext cx="3459480" cy="3415030"/>
          </a:xfrm>
          <a:prstGeom prst="rect">
            <a:avLst/>
          </a:prstGeom>
        </p:spPr>
      </p:pic>
      <p:pic>
        <p:nvPicPr>
          <p:cNvPr id="7" name="Picture 6"/>
          <p:cNvPicPr>
            <a:picLocks noChangeAspect="1"/>
          </p:cNvPicPr>
          <p:nvPr/>
        </p:nvPicPr>
        <p:blipFill>
          <a:blip r:embed="rId3"/>
          <a:stretch>
            <a:fillRect/>
          </a:stretch>
        </p:blipFill>
        <p:spPr>
          <a:xfrm>
            <a:off x="0" y="5537200"/>
            <a:ext cx="5126355" cy="1320800"/>
          </a:xfrm>
          <a:prstGeom prst="rect">
            <a:avLst/>
          </a:prstGeom>
        </p:spPr>
      </p:pic>
      <p:sp>
        <p:nvSpPr>
          <p:cNvPr id="8" name="Text Box 7"/>
          <p:cNvSpPr txBox="1"/>
          <p:nvPr/>
        </p:nvSpPr>
        <p:spPr>
          <a:xfrm>
            <a:off x="1241425" y="1417320"/>
            <a:ext cx="9581515" cy="1198880"/>
          </a:xfrm>
          <a:prstGeom prst="rect">
            <a:avLst/>
          </a:prstGeom>
          <a:noFill/>
        </p:spPr>
        <p:txBody>
          <a:bodyPr wrap="square" rtlCol="0">
            <a:spAutoFit/>
          </a:bodyPr>
          <a:p>
            <a:r>
              <a:rPr lang="zh-CN" altLang="en-US"/>
              <a:t>这是因为使用</a:t>
            </a:r>
            <a:r>
              <a:rPr lang="en-US" altLang="zh-CN"/>
              <a:t>SOA</a:t>
            </a:r>
            <a:r>
              <a:rPr lang="zh-CN" altLang="en-US"/>
              <a:t>会让</a:t>
            </a:r>
            <a:r>
              <a:rPr lang="en-US" altLang="zh-CN"/>
              <a:t>CPU</a:t>
            </a:r>
            <a:r>
              <a:rPr lang="zh-CN" altLang="en-US"/>
              <a:t>不得不同时维护很多条预取赛道（</a:t>
            </a:r>
            <a:r>
              <a:rPr lang="en-US" altLang="zh-CN"/>
              <a:t>mc_x, </a:t>
            </a:r>
            <a:r>
              <a:rPr lang="en-US" altLang="zh-CN">
                <a:sym typeface="+mn-ea"/>
              </a:rPr>
              <a:t>mc_</a:t>
            </a:r>
            <a:r>
              <a:rPr lang="en-US" altLang="zh-CN"/>
              <a:t>y, </a:t>
            </a:r>
            <a:r>
              <a:rPr lang="en-US" altLang="zh-CN">
                <a:sym typeface="+mn-ea"/>
              </a:rPr>
              <a:t>mc_</a:t>
            </a:r>
            <a:r>
              <a:rPr lang="en-US" altLang="zh-CN"/>
              <a:t>z</a:t>
            </a:r>
            <a:r>
              <a:rPr lang="zh-CN" altLang="en-US"/>
              <a:t>），当赛道多了以后每一条赛道的长度就变短了，从而能够周转的余地时间比较少，不利于延迟隐藏。</a:t>
            </a:r>
            <a:endParaRPr lang="zh-CN" altLang="en-US"/>
          </a:p>
          <a:p>
            <a:r>
              <a:rPr lang="zh-CN" altLang="en-US"/>
              <a:t>而如果把这三条赛道合并成一条（</a:t>
            </a:r>
            <a:r>
              <a:rPr lang="en-US" altLang="zh-CN"/>
              <a:t>mc</a:t>
            </a:r>
            <a:r>
              <a:rPr lang="zh-CN" altLang="en-US"/>
              <a:t>），这样同样的经费（缓存容量）能铺出的赛道（预取）就更长，从而</a:t>
            </a:r>
            <a:r>
              <a:rPr lang="en-US" altLang="zh-CN"/>
              <a:t>CPU</a:t>
            </a:r>
            <a:r>
              <a:rPr lang="zh-CN" altLang="en-US"/>
              <a:t>有更长的周转时间来隐藏他内部计算的延迟。所以本案例中</a:t>
            </a:r>
            <a:r>
              <a:rPr lang="en-US" altLang="zh-CN"/>
              <a:t>AOS</a:t>
            </a:r>
            <a:r>
              <a:rPr lang="zh-CN" altLang="en-US"/>
              <a:t>比</a:t>
            </a:r>
            <a:r>
              <a:rPr lang="en-US" altLang="zh-CN"/>
              <a:t>SOA</a:t>
            </a:r>
            <a:r>
              <a:rPr lang="zh-CN" altLang="en-US"/>
              <a:t>好。</a:t>
            </a:r>
            <a:endParaRPr lang="zh-CN" altLang="en-US"/>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ltLang="zh-CN"/>
              <a:t>AOS</a:t>
            </a:r>
            <a:r>
              <a:rPr lang="zh-CN" altLang="en-US"/>
              <a:t>、</a:t>
            </a:r>
            <a:r>
              <a:rPr lang="en-US" altLang="zh-CN"/>
              <a:t>SOA</a:t>
            </a:r>
            <a:r>
              <a:rPr lang="zh-CN" altLang="en-US"/>
              <a:t>、</a:t>
            </a:r>
            <a:r>
              <a:rPr lang="en-US" altLang="zh-CN"/>
              <a:t>AOSOA </a:t>
            </a:r>
            <a:r>
              <a:rPr lang="zh-CN" altLang="en-US"/>
              <a:t>哪家强：结论</a:t>
            </a:r>
            <a:endParaRPr lang="zh-CN" altLang="en-US"/>
          </a:p>
        </p:txBody>
      </p:sp>
      <p:sp>
        <p:nvSpPr>
          <p:cNvPr id="3" name="Content Placeholder 2"/>
          <p:cNvSpPr>
            <a:spLocks noGrp="1"/>
          </p:cNvSpPr>
          <p:nvPr>
            <p:ph sz="half" idx="1"/>
          </p:nvPr>
        </p:nvSpPr>
        <p:spPr>
          <a:xfrm>
            <a:off x="393700" y="1388110"/>
            <a:ext cx="6916420" cy="4838700"/>
          </a:xfrm>
        </p:spPr>
        <p:txBody>
          <a:bodyPr>
            <a:normAutofit fontScale="90000" lnSpcReduction="20000"/>
          </a:bodyPr>
          <a:p>
            <a:r>
              <a:rPr lang="zh-CN" altLang="en-US" b="1"/>
              <a:t>如果几个属性几乎总是同时一起用的</a:t>
            </a:r>
            <a:r>
              <a:rPr lang="zh-CN" altLang="en-US"/>
              <a:t>，比如位置矢量</a:t>
            </a:r>
            <a:r>
              <a:rPr lang="en-US" altLang="zh-CN"/>
              <a:t>pos</a:t>
            </a:r>
            <a:r>
              <a:rPr lang="zh-CN" altLang="en-US"/>
              <a:t>的</a:t>
            </a:r>
            <a:r>
              <a:rPr lang="en-US" altLang="zh-CN"/>
              <a:t>xyz</a:t>
            </a:r>
            <a:r>
              <a:rPr lang="zh-CN" altLang="en-US"/>
              <a:t>分量，可能都是同时读取同时修改的，这时用</a:t>
            </a:r>
            <a:r>
              <a:rPr lang="en-US" altLang="zh-CN" b="1"/>
              <a:t>AOS</a:t>
            </a:r>
            <a:r>
              <a:rPr lang="zh-CN" altLang="en-US"/>
              <a:t>，减轻预取压力。</a:t>
            </a:r>
            <a:endParaRPr lang="zh-CN" altLang="en-US"/>
          </a:p>
          <a:p>
            <a:r>
              <a:rPr lang="zh-CN" altLang="en-US" b="1"/>
              <a:t>如果几个属性有时只用到其中几个，不一定同时写入</a:t>
            </a:r>
            <a:r>
              <a:rPr lang="zh-CN" altLang="en-US"/>
              <a:t>，比如</a:t>
            </a:r>
            <a:r>
              <a:rPr lang="en-US" altLang="zh-CN"/>
              <a:t>pos</a:t>
            </a:r>
            <a:r>
              <a:rPr lang="zh-CN" altLang="en-US"/>
              <a:t>和</a:t>
            </a:r>
            <a:r>
              <a:rPr lang="en-US" altLang="zh-CN"/>
              <a:t>vel</a:t>
            </a:r>
            <a:r>
              <a:rPr lang="zh-CN" altLang="en-US"/>
              <a:t>，通常的情况都是</a:t>
            </a:r>
            <a:r>
              <a:rPr lang="en-US" altLang="zh-CN"/>
              <a:t>pos+=vel</a:t>
            </a:r>
            <a:r>
              <a:rPr lang="zh-CN" altLang="en-US"/>
              <a:t>，也就是</a:t>
            </a:r>
            <a:r>
              <a:rPr lang="en-US" altLang="zh-CN"/>
              <a:t>pos</a:t>
            </a:r>
            <a:r>
              <a:rPr lang="zh-CN" altLang="en-US"/>
              <a:t>是读写，</a:t>
            </a:r>
            <a:r>
              <a:rPr lang="en-US" altLang="zh-CN"/>
              <a:t>vel</a:t>
            </a:r>
            <a:r>
              <a:rPr lang="zh-CN" altLang="en-US"/>
              <a:t>是只读，那这时候就用</a:t>
            </a:r>
            <a:r>
              <a:rPr lang="en-US" altLang="zh-CN" b="1"/>
              <a:t>SOA</a:t>
            </a:r>
            <a:r>
              <a:rPr lang="zh-CN" altLang="en-US"/>
              <a:t>比较好，省内存带宽。</a:t>
            </a:r>
            <a:endParaRPr lang="zh-CN" altLang="en-US"/>
          </a:p>
          <a:p>
            <a:r>
              <a:rPr lang="zh-CN" altLang="en-US"/>
              <a:t>不过“</a:t>
            </a:r>
            <a:r>
              <a:rPr lang="en-US" altLang="zh-CN"/>
              <a:t>pos</a:t>
            </a:r>
            <a:r>
              <a:rPr lang="zh-CN" altLang="en-US"/>
              <a:t>的</a:t>
            </a:r>
            <a:r>
              <a:rPr lang="en-US" altLang="zh-CN"/>
              <a:t>xyz</a:t>
            </a:r>
            <a:r>
              <a:rPr lang="zh-CN" altLang="en-US"/>
              <a:t>分量用</a:t>
            </a:r>
            <a:r>
              <a:rPr lang="en-US" altLang="zh-CN"/>
              <a:t>AOS</a:t>
            </a:r>
            <a:r>
              <a:rPr lang="zh-CN" altLang="en-US">
                <a:sym typeface="+mn-ea"/>
              </a:rPr>
              <a:t>”</a:t>
            </a:r>
            <a:r>
              <a:rPr lang="zh-CN" altLang="en-US"/>
              <a:t>这个结论，是单从内存访问效率来看的，需要</a:t>
            </a:r>
            <a:r>
              <a:rPr lang="en-US" altLang="zh-CN"/>
              <a:t>SIMD</a:t>
            </a:r>
            <a:r>
              <a:rPr lang="zh-CN" altLang="en-US"/>
              <a:t>矢量化的话可能还是要</a:t>
            </a:r>
            <a:r>
              <a:rPr lang="en-US" altLang="zh-CN"/>
              <a:t>SOA</a:t>
            </a:r>
            <a:r>
              <a:rPr lang="zh-CN" altLang="en-US"/>
              <a:t>或</a:t>
            </a:r>
            <a:r>
              <a:rPr lang="en-US" altLang="zh-CN"/>
              <a:t>AOSOA</a:t>
            </a:r>
            <a:r>
              <a:rPr lang="zh-CN" altLang="en-US"/>
              <a:t>，比如</a:t>
            </a:r>
            <a:r>
              <a:rPr lang="en-US" altLang="zh-CN"/>
              <a:t>hw04</a:t>
            </a:r>
            <a:r>
              <a:rPr lang="zh-CN" altLang="en-US"/>
              <a:t>那种的。而“</a:t>
            </a:r>
            <a:r>
              <a:rPr lang="en-US" altLang="zh-CN"/>
              <a:t>pos</a:t>
            </a:r>
            <a:r>
              <a:rPr lang="zh-CN" altLang="en-US"/>
              <a:t>和</a:t>
            </a:r>
            <a:r>
              <a:rPr lang="en-US" altLang="zh-CN"/>
              <a:t>vel</a:t>
            </a:r>
            <a:r>
              <a:rPr lang="zh-CN" altLang="en-US"/>
              <a:t>应该用</a:t>
            </a:r>
            <a:r>
              <a:rPr lang="en-US" altLang="zh-CN"/>
              <a:t>SOA</a:t>
            </a:r>
            <a:r>
              <a:rPr lang="zh-CN" altLang="en-US"/>
              <a:t>分开存</a:t>
            </a:r>
            <a:r>
              <a:rPr lang="zh-CN" altLang="en-US">
                <a:sym typeface="+mn-ea"/>
              </a:rPr>
              <a:t>”是</a:t>
            </a:r>
            <a:r>
              <a:rPr lang="zh-CN" altLang="en-US"/>
              <a:t>没问题的。</a:t>
            </a:r>
            <a:endParaRPr lang="zh-CN" altLang="en-US"/>
          </a:p>
          <a:p>
            <a:r>
              <a:rPr lang="zh-CN" altLang="en-US"/>
              <a:t>而且</a:t>
            </a:r>
            <a:r>
              <a:rPr lang="en-US" altLang="zh-CN"/>
              <a:t>SOA</a:t>
            </a:r>
            <a:r>
              <a:rPr lang="zh-CN" altLang="en-US"/>
              <a:t>在遇到存储不是</a:t>
            </a:r>
            <a:r>
              <a:rPr lang="en-US" altLang="zh-CN"/>
              <a:t>vector</a:t>
            </a:r>
            <a:r>
              <a:rPr lang="zh-CN" altLang="en-US"/>
              <a:t>，而是</a:t>
            </a:r>
            <a:r>
              <a:rPr lang="zh-CN" altLang="en-US">
                <a:sym typeface="+mn-ea"/>
              </a:rPr>
              <a:t>稀疏的</a:t>
            </a:r>
            <a:r>
              <a:rPr lang="zh-CN" altLang="en-US"/>
              <a:t>哈希网格之类索引有一定开销的数据结构，可能就不适合了。这就是为什么</a:t>
            </a:r>
            <a:r>
              <a:rPr lang="zh-CN" altLang="en-US" b="1"/>
              <a:t>王鑫磊最喜欢</a:t>
            </a:r>
            <a:r>
              <a:rPr lang="en-US" altLang="zh-CN" b="1"/>
              <a:t>AOSOA</a:t>
            </a:r>
            <a:r>
              <a:rPr lang="zh-CN" altLang="en-US"/>
              <a:t>：在高层保持</a:t>
            </a:r>
            <a:r>
              <a:rPr lang="en-US" altLang="zh-CN"/>
              <a:t>AOS</a:t>
            </a:r>
            <a:r>
              <a:rPr lang="zh-CN" altLang="en-US"/>
              <a:t>的统一索引，底层又享受</a:t>
            </a:r>
            <a:r>
              <a:rPr lang="en-US" altLang="zh-CN"/>
              <a:t>SOA</a:t>
            </a:r>
            <a:r>
              <a:rPr lang="zh-CN" altLang="en-US"/>
              <a:t>带来的矢量化和缓存行预取等好处</a:t>
            </a:r>
            <a:r>
              <a:rPr lang="en-US" altLang="zh-CN"/>
              <a:t>……</a:t>
            </a:r>
            <a:r>
              <a:rPr lang="zh-CN" altLang="en-US"/>
              <a:t>就是随机索引比较麻烦。</a:t>
            </a:r>
            <a:endParaRPr lang="zh-CN" altLang="en-US"/>
          </a:p>
        </p:txBody>
      </p:sp>
      <p:pic>
        <p:nvPicPr>
          <p:cNvPr id="11" name="Content Placeholder 10"/>
          <p:cNvPicPr>
            <a:picLocks noChangeAspect="1"/>
          </p:cNvPicPr>
          <p:nvPr>
            <p:ph sz="half" idx="2"/>
          </p:nvPr>
        </p:nvPicPr>
        <p:blipFill>
          <a:blip r:embed="rId1"/>
          <a:stretch>
            <a:fillRect/>
          </a:stretch>
        </p:blipFill>
        <p:spPr>
          <a:xfrm>
            <a:off x="7480935" y="140970"/>
            <a:ext cx="4711065" cy="6176645"/>
          </a:xfrm>
          <a:prstGeom prst="rect">
            <a:avLst/>
          </a:prstGeom>
        </p:spPr>
      </p:pic>
      <p:sp>
        <p:nvSpPr>
          <p:cNvPr id="12" name="Text Box 11"/>
          <p:cNvSpPr txBox="1"/>
          <p:nvPr/>
        </p:nvSpPr>
        <p:spPr>
          <a:xfrm>
            <a:off x="2520950" y="6489700"/>
            <a:ext cx="7646035" cy="368300"/>
          </a:xfrm>
          <a:prstGeom prst="rect">
            <a:avLst/>
          </a:prstGeom>
          <a:noFill/>
        </p:spPr>
        <p:txBody>
          <a:bodyPr wrap="none" rtlCol="0" anchor="t">
            <a:spAutoFit/>
          </a:bodyPr>
          <a:p>
            <a:pPr algn="l"/>
            <a:r>
              <a:rPr lang="zh-CN" altLang="en-US">
                <a:sym typeface="+mn-ea"/>
              </a:rPr>
              <a:t>结构体剥离：</a:t>
            </a:r>
            <a:r>
              <a:rPr lang="en-US">
                <a:sym typeface="+mn-ea"/>
              </a:rPr>
              <a:t>https://blog.csdn.net/qq_36287943/article/details/103601176</a:t>
            </a:r>
            <a:endParaRPr lang="en-US"/>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 name="Title 1"/>
          <p:cNvSpPr>
            <a:spLocks noGrp="1"/>
          </p:cNvSpPr>
          <p:nvPr>
            <p:ph type="title"/>
          </p:nvPr>
        </p:nvSpPr>
        <p:spPr/>
        <p:txBody>
          <a:bodyPr/>
          <a:p>
            <a:r>
              <a:rPr lang="en-US"/>
              <a:t>TODO</a:t>
            </a:r>
            <a:r>
              <a:rPr lang="zh-CN" altLang="en-US"/>
              <a:t>：谈谈</a:t>
            </a:r>
            <a:r>
              <a:rPr lang="en-US" altLang="zh-CN"/>
              <a:t> OOP </a:t>
            </a:r>
            <a:r>
              <a:rPr lang="zh-CN" altLang="en-US"/>
              <a:t>与</a:t>
            </a:r>
            <a:r>
              <a:rPr lang="en-US" altLang="zh-CN"/>
              <a:t> DOP</a:t>
            </a:r>
            <a:endParaRPr lang="en-US" altLang="zh-CN"/>
          </a:p>
        </p:txBody>
      </p:sp>
      <p:sp>
        <p:nvSpPr>
          <p:cNvPr id="3" name="Content Placeholder 2"/>
          <p:cNvSpPr>
            <a:spLocks noGrp="1"/>
          </p:cNvSpPr>
          <p:nvPr>
            <p:ph sz="half" idx="1"/>
          </p:nvPr>
        </p:nvSpPr>
        <p:spPr/>
        <p:txBody>
          <a:bodyPr/>
          <a:p>
            <a:endParaRPr lang="en-US"/>
          </a:p>
        </p:txBody>
      </p:sp>
      <p:sp>
        <p:nvSpPr>
          <p:cNvPr id="4" name="Content Placeholder 3"/>
          <p:cNvSpPr>
            <a:spLocks noGrp="1"/>
          </p:cNvSpPr>
          <p:nvPr>
            <p:ph sz="half" idx="2"/>
          </p:nvPr>
        </p:nvSpPr>
        <p:spPr/>
        <p:txBody>
          <a:bodyPr/>
          <a:p>
            <a:endParaRPr lang="en-US"/>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zh-CN" altLang="en-US"/>
              <a:t>第</a:t>
            </a:r>
            <a:r>
              <a:rPr lang="en-US" altLang="zh-CN"/>
              <a:t>3</a:t>
            </a:r>
            <a:r>
              <a:rPr lang="zh-CN" altLang="en-US"/>
              <a:t>章：预取与直写</a:t>
            </a: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3" name="Title 2"/>
          <p:cNvSpPr>
            <a:spLocks noGrp="1"/>
          </p:cNvSpPr>
          <p:nvPr>
            <p:ph type="title"/>
          </p:nvPr>
        </p:nvSpPr>
        <p:spPr/>
        <p:txBody>
          <a:bodyPr/>
          <a:p>
            <a:r>
              <a:rPr lang="zh-CN" altLang="en-US">
                <a:sym typeface="+mn-ea"/>
              </a:rPr>
              <a:t>针对不同数据量大小的带宽测试（源码）</a:t>
            </a:r>
            <a:endParaRPr lang="en-US"/>
          </a:p>
        </p:txBody>
      </p:sp>
      <p:sp>
        <p:nvSpPr>
          <p:cNvPr id="4" name="Content Placeholder 3"/>
          <p:cNvSpPr>
            <a:spLocks noGrp="1"/>
          </p:cNvSpPr>
          <p:nvPr>
            <p:ph sz="half" idx="1"/>
          </p:nvPr>
        </p:nvSpPr>
        <p:spPr/>
        <p:txBody>
          <a:bodyPr/>
          <a:p>
            <a:r>
              <a:rPr lang="en-US"/>
              <a:t>https://github.com/google/benchmark/blob/main/docs/tools.md</a:t>
            </a:r>
            <a:endParaRPr lang="en-US"/>
          </a:p>
        </p:txBody>
      </p:sp>
      <p:pic>
        <p:nvPicPr>
          <p:cNvPr id="7" name="Content Placeholder 4"/>
          <p:cNvPicPr>
            <a:picLocks noChangeAspect="1"/>
          </p:cNvPicPr>
          <p:nvPr>
            <p:ph sz="half" idx="2"/>
          </p:nvPr>
        </p:nvPicPr>
        <p:blipFill>
          <a:blip r:embed="rId1"/>
          <a:stretch>
            <a:fillRect/>
          </a:stretch>
        </p:blipFill>
        <p:spPr>
          <a:xfrm>
            <a:off x="6651625" y="1825625"/>
            <a:ext cx="3840480" cy="4351655"/>
          </a:xfrm>
          <a:prstGeom prst="rect">
            <a:avLst/>
          </a:prstGeom>
        </p:spPr>
      </p:pic>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顺序访问与随机访问</a:t>
            </a:r>
            <a:endParaRPr lang="zh-CN" altLang="en-US"/>
          </a:p>
        </p:txBody>
      </p:sp>
      <p:sp>
        <p:nvSpPr>
          <p:cNvPr id="3" name="Content Placeholder 2"/>
          <p:cNvSpPr>
            <a:spLocks noGrp="1"/>
          </p:cNvSpPr>
          <p:nvPr>
            <p:ph sz="half" idx="1"/>
          </p:nvPr>
        </p:nvSpPr>
        <p:spPr>
          <a:xfrm>
            <a:off x="647700" y="1359535"/>
            <a:ext cx="7480935" cy="4817745"/>
          </a:xfrm>
        </p:spPr>
        <p:txBody>
          <a:bodyPr>
            <a:normAutofit lnSpcReduction="20000"/>
          </a:bodyPr>
          <a:p>
            <a:r>
              <a:rPr lang="zh-CN" altLang="en-US"/>
              <a:t>随机访问的效率比顺序访问低的多。</a:t>
            </a:r>
            <a:endParaRPr lang="zh-CN" altLang="en-US"/>
          </a:p>
          <a:p>
            <a:r>
              <a:rPr lang="zh-CN" altLang="en-US"/>
              <a:t>其中一个原因当然是：随机访问只会访问到其中一个</a:t>
            </a:r>
            <a:r>
              <a:rPr lang="en-US" altLang="zh-CN"/>
              <a:t>float</a:t>
            </a:r>
            <a:r>
              <a:rPr lang="zh-CN" altLang="en-US"/>
              <a:t>，而这导致他附近的</a:t>
            </a:r>
            <a:r>
              <a:rPr lang="en-US" altLang="zh-CN"/>
              <a:t>64</a:t>
            </a:r>
            <a:r>
              <a:rPr lang="zh-CN" altLang="en-US"/>
              <a:t>字节都被读取到缓存了，但实际只用到了其中</a:t>
            </a:r>
            <a:r>
              <a:rPr lang="en-US" altLang="zh-CN"/>
              <a:t>4</a:t>
            </a:r>
            <a:r>
              <a:rPr lang="zh-CN" altLang="en-US"/>
              <a:t>字节，之后又没用到剩下的</a:t>
            </a:r>
            <a:r>
              <a:rPr lang="en-US" altLang="zh-CN"/>
              <a:t>60</a:t>
            </a:r>
            <a:r>
              <a:rPr lang="zh-CN" altLang="en-US"/>
              <a:t>字节，导致浪费了</a:t>
            </a:r>
            <a:r>
              <a:rPr lang="en-US" altLang="zh-CN"/>
              <a:t>94%</a:t>
            </a:r>
            <a:r>
              <a:rPr lang="zh-CN" altLang="en-US"/>
              <a:t>的带宽。</a:t>
            </a:r>
            <a:endParaRPr lang="zh-CN" altLang="en-US"/>
          </a:p>
          <a:p>
            <a:endParaRPr lang="zh-CN" altLang="en-US">
              <a:sym typeface="+mn-ea"/>
            </a:endParaRPr>
          </a:p>
          <a:p>
            <a:endParaRPr lang="zh-CN" altLang="en-US">
              <a:sym typeface="+mn-ea"/>
            </a:endParaRPr>
          </a:p>
          <a:p>
            <a:endParaRPr lang="zh-CN" altLang="en-US">
              <a:sym typeface="+mn-ea"/>
            </a:endParaRPr>
          </a:p>
          <a:p>
            <a:r>
              <a:rPr lang="zh-CN" altLang="en-US">
                <a:sym typeface="+mn-ea"/>
              </a:rPr>
              <a:t>虽说连续、顺序访问是最理想的，然而在使用哈希表等数据结构中，不可避免的会通过哈希函数得到随机的地址来访问，且</a:t>
            </a:r>
            <a:r>
              <a:rPr lang="en-US" altLang="zh-CN">
                <a:sym typeface="+mn-ea"/>
              </a:rPr>
              <a:t>Value</a:t>
            </a:r>
            <a:r>
              <a:rPr lang="zh-CN" altLang="en-US">
                <a:sym typeface="+mn-ea"/>
              </a:rPr>
              <a:t>类型可能小于</a:t>
            </a:r>
            <a:r>
              <a:rPr lang="en-US" altLang="zh-CN">
                <a:sym typeface="+mn-ea"/>
              </a:rPr>
              <a:t>64</a:t>
            </a:r>
            <a:r>
              <a:rPr lang="zh-CN" altLang="en-US">
                <a:sym typeface="+mn-ea"/>
              </a:rPr>
              <a:t>字节，浪费部分带宽。怎么办？</a:t>
            </a:r>
            <a:endParaRPr lang="zh-CN" altLang="en-US"/>
          </a:p>
          <a:p>
            <a:endParaRPr lang="en-US" altLang="zh-CN">
              <a:sym typeface="+mn-ea"/>
            </a:endParaRPr>
          </a:p>
        </p:txBody>
      </p:sp>
      <p:pic>
        <p:nvPicPr>
          <p:cNvPr id="5" name="Content Placeholder 4"/>
          <p:cNvPicPr>
            <a:picLocks noChangeAspect="1"/>
          </p:cNvPicPr>
          <p:nvPr>
            <p:ph sz="half" idx="2"/>
          </p:nvPr>
        </p:nvPicPr>
        <p:blipFill>
          <a:blip r:embed="rId1"/>
          <a:stretch>
            <a:fillRect/>
          </a:stretch>
        </p:blipFill>
        <p:spPr>
          <a:xfrm>
            <a:off x="8404225" y="5715"/>
            <a:ext cx="3787775" cy="6852285"/>
          </a:xfrm>
          <a:prstGeom prst="rect">
            <a:avLst/>
          </a:prstGeom>
        </p:spPr>
      </p:pic>
      <p:pic>
        <p:nvPicPr>
          <p:cNvPr id="6" name="Picture 5"/>
          <p:cNvPicPr>
            <a:picLocks noChangeAspect="1"/>
          </p:cNvPicPr>
          <p:nvPr/>
        </p:nvPicPr>
        <p:blipFill>
          <a:blip r:embed="rId2"/>
          <a:stretch>
            <a:fillRect/>
          </a:stretch>
        </p:blipFill>
        <p:spPr>
          <a:xfrm>
            <a:off x="1867535" y="3311525"/>
            <a:ext cx="4910455" cy="1078865"/>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解决：按</a:t>
            </a:r>
            <a:r>
              <a:rPr lang="en-US" altLang="zh-CN"/>
              <a:t>64</a:t>
            </a:r>
            <a:r>
              <a:rPr lang="zh-CN" altLang="en-US"/>
              <a:t>字节分块地</a:t>
            </a:r>
            <a:r>
              <a:rPr lang="zh-CN" altLang="en-US">
                <a:sym typeface="+mn-ea"/>
              </a:rPr>
              <a:t>随机访问</a:t>
            </a:r>
            <a:endParaRPr lang="zh-CN" altLang="en-US"/>
          </a:p>
        </p:txBody>
      </p:sp>
      <p:sp>
        <p:nvSpPr>
          <p:cNvPr id="3" name="Content Placeholder 2"/>
          <p:cNvSpPr>
            <a:spLocks noGrp="1"/>
          </p:cNvSpPr>
          <p:nvPr>
            <p:ph sz="half" idx="1"/>
          </p:nvPr>
        </p:nvSpPr>
        <p:spPr>
          <a:xfrm>
            <a:off x="415925" y="1825625"/>
            <a:ext cx="5787390" cy="4351655"/>
          </a:xfrm>
        </p:spPr>
        <p:txBody>
          <a:bodyPr/>
          <a:p>
            <a:r>
              <a:rPr lang="zh-CN" altLang="en-US">
                <a:sym typeface="+mn-ea"/>
              </a:rPr>
              <a:t>解决方法就是，把数据按</a:t>
            </a:r>
            <a:r>
              <a:rPr lang="en-US" altLang="zh-CN">
                <a:sym typeface="+mn-ea"/>
              </a:rPr>
              <a:t>64</a:t>
            </a:r>
            <a:r>
              <a:rPr lang="zh-CN" altLang="en-US">
                <a:sym typeface="+mn-ea"/>
              </a:rPr>
              <a:t>字节大小分块。随机访问时，只随机块的位置，而块的内部仍然按顺序访问。</a:t>
            </a:r>
            <a:endParaRPr lang="zh-CN" altLang="en-US"/>
          </a:p>
          <a:p>
            <a:endParaRPr lang="zh-CN" altLang="en-US"/>
          </a:p>
          <a:p>
            <a:endParaRPr lang="zh-CN" altLang="en-US"/>
          </a:p>
          <a:p>
            <a:endParaRPr lang="zh-CN" altLang="en-US"/>
          </a:p>
          <a:p>
            <a:r>
              <a:rPr lang="zh-CN" altLang="en-US">
                <a:sym typeface="+mn-ea"/>
              </a:rPr>
              <a:t>可以看到</a:t>
            </a:r>
            <a:r>
              <a:rPr lang="en-US" altLang="zh-CN">
                <a:sym typeface="+mn-ea"/>
              </a:rPr>
              <a:t>64</a:t>
            </a:r>
            <a:r>
              <a:rPr lang="zh-CN" altLang="en-US">
                <a:sym typeface="+mn-ea"/>
              </a:rPr>
              <a:t>字节分块的效果拔群，但还是比顺序访问慢一些，为什么？明明没有浪费带宽了？</a:t>
            </a:r>
            <a:endParaRPr lang="zh-CN" altLang="en-US"/>
          </a:p>
        </p:txBody>
      </p:sp>
      <p:pic>
        <p:nvPicPr>
          <p:cNvPr id="5" name="Content Placeholder 4"/>
          <p:cNvPicPr>
            <a:picLocks noChangeAspect="1"/>
          </p:cNvPicPr>
          <p:nvPr>
            <p:ph sz="half" idx="2"/>
          </p:nvPr>
        </p:nvPicPr>
        <p:blipFill>
          <a:blip r:embed="rId1"/>
          <a:stretch>
            <a:fillRect/>
          </a:stretch>
        </p:blipFill>
        <p:spPr>
          <a:xfrm>
            <a:off x="6429375" y="1001395"/>
            <a:ext cx="5762625" cy="5856605"/>
          </a:xfrm>
          <a:prstGeom prst="rect">
            <a:avLst/>
          </a:prstGeom>
        </p:spPr>
      </p:pic>
      <p:pic>
        <p:nvPicPr>
          <p:cNvPr id="6" name="Picture 5"/>
          <p:cNvPicPr>
            <a:picLocks noChangeAspect="1"/>
          </p:cNvPicPr>
          <p:nvPr/>
        </p:nvPicPr>
        <p:blipFill>
          <a:blip r:embed="rId2"/>
          <a:stretch>
            <a:fillRect/>
          </a:stretch>
        </p:blipFill>
        <p:spPr>
          <a:xfrm>
            <a:off x="467360" y="3500755"/>
            <a:ext cx="5666740" cy="1362075"/>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缓存行预取技术：吃着一碗饭的同时，先喊妈妈烧下一碗饭</a:t>
            </a:r>
            <a:endParaRPr lang="zh-CN" altLang="en-US"/>
          </a:p>
        </p:txBody>
      </p:sp>
      <p:sp>
        <p:nvSpPr>
          <p:cNvPr id="3" name="Content Placeholder 2"/>
          <p:cNvSpPr>
            <a:spLocks noGrp="1"/>
          </p:cNvSpPr>
          <p:nvPr>
            <p:ph sz="half" idx="1"/>
          </p:nvPr>
        </p:nvSpPr>
        <p:spPr>
          <a:xfrm>
            <a:off x="485775" y="1316990"/>
            <a:ext cx="7638415" cy="4817745"/>
          </a:xfrm>
        </p:spPr>
        <p:txBody>
          <a:bodyPr>
            <a:normAutofit lnSpcReduction="20000"/>
          </a:bodyPr>
          <a:p>
            <a:r>
              <a:rPr lang="zh-CN" altLang="en-US">
                <a:sym typeface="+mn-ea"/>
              </a:rPr>
              <a:t>其实，当程序顺序访问</a:t>
            </a:r>
            <a:r>
              <a:rPr lang="en-US" altLang="zh-CN">
                <a:sym typeface="+mn-ea"/>
              </a:rPr>
              <a:t> a[0], a[1] </a:t>
            </a:r>
            <a:r>
              <a:rPr lang="zh-CN" altLang="en-US">
                <a:sym typeface="+mn-ea"/>
              </a:rPr>
              <a:t>时，</a:t>
            </a:r>
            <a:r>
              <a:rPr lang="en-US" altLang="zh-CN">
                <a:sym typeface="+mn-ea"/>
              </a:rPr>
              <a:t>CPU</a:t>
            </a:r>
            <a:r>
              <a:rPr lang="zh-CN" altLang="en-US">
                <a:sym typeface="+mn-ea"/>
              </a:rPr>
              <a:t>会智能地预测到你接下来可能会读取</a:t>
            </a:r>
            <a:r>
              <a:rPr lang="en-US" altLang="zh-CN">
                <a:sym typeface="+mn-ea"/>
              </a:rPr>
              <a:t> a[2]</a:t>
            </a:r>
            <a:r>
              <a:rPr lang="zh-CN" altLang="en-US">
                <a:sym typeface="+mn-ea"/>
              </a:rPr>
              <a:t>，于是会</a:t>
            </a:r>
            <a:r>
              <a:rPr lang="zh-CN" altLang="en-US" b="1">
                <a:sym typeface="+mn-ea"/>
              </a:rPr>
              <a:t>提前给缓存发送一个读取指令</a:t>
            </a:r>
            <a:r>
              <a:rPr lang="zh-CN" altLang="en-US">
                <a:sym typeface="+mn-ea"/>
              </a:rPr>
              <a:t>，让他读取</a:t>
            </a:r>
            <a:r>
              <a:rPr lang="en-US" altLang="zh-CN">
                <a:sym typeface="+mn-ea"/>
              </a:rPr>
              <a:t> a[2]</a:t>
            </a:r>
            <a:r>
              <a:rPr lang="zh-CN" altLang="en-US">
                <a:sym typeface="+mn-ea"/>
              </a:rPr>
              <a:t>、</a:t>
            </a:r>
            <a:r>
              <a:rPr lang="en-US" altLang="zh-CN">
                <a:sym typeface="+mn-ea"/>
              </a:rPr>
              <a:t>a[3]</a:t>
            </a:r>
            <a:r>
              <a:rPr lang="zh-CN" altLang="en-US">
                <a:sym typeface="+mn-ea"/>
              </a:rPr>
              <a:t>。缓存在后台默默读取数据的同时，</a:t>
            </a:r>
            <a:r>
              <a:rPr lang="en-US" altLang="zh-CN">
                <a:sym typeface="+mn-ea"/>
              </a:rPr>
              <a:t>CPU</a:t>
            </a:r>
            <a:r>
              <a:rPr lang="zh-CN" altLang="en-US">
                <a:sym typeface="+mn-ea"/>
              </a:rPr>
              <a:t>自己在继续处理</a:t>
            </a:r>
            <a:r>
              <a:rPr lang="en-US" altLang="zh-CN">
                <a:sym typeface="+mn-ea"/>
              </a:rPr>
              <a:t> a[0] </a:t>
            </a:r>
            <a:r>
              <a:rPr lang="zh-CN" altLang="en-US">
                <a:sym typeface="+mn-ea"/>
              </a:rPr>
              <a:t>的数据。这样等</a:t>
            </a:r>
            <a:r>
              <a:rPr lang="en-US" altLang="zh-CN">
                <a:sym typeface="+mn-ea"/>
              </a:rPr>
              <a:t> a[0], a[1] </a:t>
            </a:r>
            <a:r>
              <a:rPr lang="zh-CN" altLang="en-US">
                <a:sym typeface="+mn-ea"/>
              </a:rPr>
              <a:t>处理完以后，缓存也刚好读取完</a:t>
            </a:r>
            <a:r>
              <a:rPr lang="en-US" altLang="zh-CN">
                <a:sym typeface="+mn-ea"/>
              </a:rPr>
              <a:t> a[2] </a:t>
            </a:r>
            <a:r>
              <a:rPr lang="zh-CN" altLang="en-US">
                <a:sym typeface="+mn-ea"/>
              </a:rPr>
              <a:t>了，从而</a:t>
            </a:r>
            <a:r>
              <a:rPr lang="en-US" altLang="zh-CN">
                <a:sym typeface="+mn-ea"/>
              </a:rPr>
              <a:t>CPU</a:t>
            </a:r>
            <a:r>
              <a:rPr lang="zh-CN" altLang="en-US">
                <a:sym typeface="+mn-ea"/>
              </a:rPr>
              <a:t>不用等待，就可以直接开始处理</a:t>
            </a:r>
            <a:r>
              <a:rPr lang="en-US" altLang="zh-CN">
                <a:sym typeface="+mn-ea"/>
              </a:rPr>
              <a:t> a[2]</a:t>
            </a:r>
            <a:r>
              <a:rPr lang="zh-CN" altLang="en-US">
                <a:sym typeface="+mn-ea"/>
              </a:rPr>
              <a:t>，避免等待数据的时候</a:t>
            </a:r>
            <a:r>
              <a:rPr lang="en-US" altLang="zh-CN">
                <a:sym typeface="+mn-ea"/>
              </a:rPr>
              <a:t>CPU</a:t>
            </a:r>
            <a:r>
              <a:rPr lang="zh-CN" altLang="en-US">
                <a:sym typeface="+mn-ea"/>
              </a:rPr>
              <a:t>空转浪费时间。</a:t>
            </a:r>
            <a:endParaRPr lang="zh-CN" altLang="en-US">
              <a:sym typeface="+mn-ea"/>
            </a:endParaRPr>
          </a:p>
          <a:p>
            <a:r>
              <a:rPr lang="zh-CN" altLang="en-US">
                <a:sym typeface="+mn-ea"/>
              </a:rPr>
              <a:t>这种策略</a:t>
            </a:r>
            <a:r>
              <a:rPr lang="zh-CN" altLang="en-US">
                <a:sym typeface="+mn-ea"/>
              </a:rPr>
              <a:t>称之为预取（</a:t>
            </a:r>
            <a:r>
              <a:rPr lang="en-US" altLang="zh-CN">
                <a:sym typeface="+mn-ea"/>
              </a:rPr>
              <a:t>prefetch</a:t>
            </a:r>
            <a:r>
              <a:rPr lang="zh-CN" altLang="en-US">
                <a:sym typeface="+mn-ea"/>
              </a:rPr>
              <a:t>），由硬件自动识别你程序的访存规律，决定要预取的地址。一般来说只有线性的地址访问规律（包括顺序、逆序；连续、跨步）能被识别出来，而</a:t>
            </a:r>
            <a:r>
              <a:rPr lang="zh-CN" altLang="en-US" b="1">
                <a:sym typeface="+mn-ea"/>
              </a:rPr>
              <a:t>如果你的访存是随机的，那就没办法预测</a:t>
            </a:r>
            <a:r>
              <a:rPr lang="zh-CN" altLang="en-US">
                <a:sym typeface="+mn-ea"/>
              </a:rPr>
              <a:t>。遇到这种突如其来的访存时，</a:t>
            </a:r>
            <a:r>
              <a:rPr lang="en-US" altLang="zh-CN">
                <a:sym typeface="+mn-ea"/>
              </a:rPr>
              <a:t>CPU</a:t>
            </a:r>
            <a:r>
              <a:rPr lang="zh-CN" altLang="en-US">
                <a:sym typeface="+mn-ea"/>
              </a:rPr>
              <a:t>不得不空转等待数据的抵达才能继续工作，浪费了时间。</a:t>
            </a:r>
            <a:endParaRPr lang="zh-CN" altLang="en-US">
              <a:sym typeface="+mn-ea"/>
            </a:endParaRPr>
          </a:p>
        </p:txBody>
      </p:sp>
      <p:sp>
        <p:nvSpPr>
          <p:cNvPr id="4" name="Content Placeholder 3"/>
          <p:cNvSpPr/>
          <p:nvPr>
            <p:ph sz="half" idx="2"/>
          </p:nvPr>
        </p:nvSpPr>
        <p:spPr>
          <a:xfrm>
            <a:off x="8451215" y="1825625"/>
            <a:ext cx="2712085" cy="4351655"/>
          </a:xfrm>
        </p:spPr>
        <p:txBody>
          <a:bodyPr/>
          <a:p>
            <a:endParaRPr lang="en-US"/>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解决：按更大的分块（</a:t>
            </a:r>
            <a:r>
              <a:rPr lang="en-US" altLang="zh-CN"/>
              <a:t>4096</a:t>
            </a:r>
            <a:r>
              <a:rPr lang="zh-CN" altLang="en-US"/>
              <a:t>字节</a:t>
            </a:r>
            <a:r>
              <a:rPr lang="zh-CN" altLang="en-US">
                <a:sym typeface="+mn-ea"/>
              </a:rPr>
              <a:t>）</a:t>
            </a:r>
            <a:r>
              <a:rPr lang="zh-CN" altLang="en-US"/>
              <a:t>随机访问</a:t>
            </a:r>
            <a:endParaRPr lang="zh-CN" altLang="en-US"/>
          </a:p>
        </p:txBody>
      </p:sp>
      <p:sp>
        <p:nvSpPr>
          <p:cNvPr id="3" name="Content Placeholder 2"/>
          <p:cNvSpPr>
            <a:spLocks noGrp="1"/>
          </p:cNvSpPr>
          <p:nvPr>
            <p:ph sz="half" idx="1"/>
          </p:nvPr>
        </p:nvSpPr>
        <p:spPr>
          <a:xfrm>
            <a:off x="647700" y="1825625"/>
            <a:ext cx="5977255" cy="4351655"/>
          </a:xfrm>
        </p:spPr>
        <p:txBody>
          <a:bodyPr/>
          <a:p>
            <a:r>
              <a:rPr lang="zh-CN" altLang="en-US"/>
              <a:t>解决方案就是，把分块的大小调的更大一些，比如</a:t>
            </a:r>
            <a:r>
              <a:rPr lang="en-US" altLang="zh-CN"/>
              <a:t> 4KB </a:t>
            </a:r>
            <a:r>
              <a:rPr lang="zh-CN" altLang="en-US"/>
              <a:t>那么大，即</a:t>
            </a:r>
            <a:r>
              <a:rPr lang="en-US" altLang="zh-CN"/>
              <a:t>64</a:t>
            </a:r>
            <a:r>
              <a:rPr lang="zh-CN" altLang="en-US"/>
              <a:t>个缓存行，而不是一个。</a:t>
            </a:r>
            <a:endParaRPr lang="zh-CN" altLang="en-US"/>
          </a:p>
          <a:p>
            <a:r>
              <a:rPr lang="zh-CN" altLang="en-US"/>
              <a:t>这样一次随机访问之后会伴随着</a:t>
            </a:r>
            <a:r>
              <a:rPr lang="en-US" altLang="zh-CN"/>
              <a:t>64</a:t>
            </a:r>
            <a:r>
              <a:rPr lang="zh-CN" altLang="en-US"/>
              <a:t>次顺序访问，能被</a:t>
            </a:r>
            <a:r>
              <a:rPr lang="en-US" altLang="zh-CN"/>
              <a:t>CPU</a:t>
            </a:r>
            <a:r>
              <a:rPr lang="zh-CN" altLang="en-US"/>
              <a:t>检测到，从而启动缓存行预取，避免了等待数据抵达前</a:t>
            </a:r>
            <a:r>
              <a:rPr lang="zh-CN" altLang="en-US">
                <a:sym typeface="+mn-ea"/>
              </a:rPr>
              <a:t>空转浪费时间</a:t>
            </a:r>
            <a:r>
              <a:rPr lang="zh-CN" altLang="en-US"/>
              <a:t>。</a:t>
            </a:r>
            <a:endParaRPr lang="zh-CN" altLang="en-US">
              <a:sym typeface="+mn-ea"/>
            </a:endParaRPr>
          </a:p>
        </p:txBody>
      </p:sp>
      <p:pic>
        <p:nvPicPr>
          <p:cNvPr id="5" name="Picture 4"/>
          <p:cNvPicPr>
            <a:picLocks noChangeAspect="1"/>
          </p:cNvPicPr>
          <p:nvPr/>
        </p:nvPicPr>
        <p:blipFill>
          <a:blip r:embed="rId1"/>
          <a:stretch>
            <a:fillRect/>
          </a:stretch>
        </p:blipFill>
        <p:spPr>
          <a:xfrm>
            <a:off x="897255" y="4767580"/>
            <a:ext cx="5478780" cy="1325880"/>
          </a:xfrm>
          <a:prstGeom prst="rect">
            <a:avLst/>
          </a:prstGeom>
        </p:spPr>
      </p:pic>
      <p:pic>
        <p:nvPicPr>
          <p:cNvPr id="6" name="Content Placeholder 5"/>
          <p:cNvPicPr>
            <a:picLocks noChangeAspect="1"/>
          </p:cNvPicPr>
          <p:nvPr>
            <p:ph sz="half" idx="2"/>
          </p:nvPr>
        </p:nvPicPr>
        <p:blipFill>
          <a:blip r:embed="rId2"/>
          <a:stretch>
            <a:fillRect/>
          </a:stretch>
        </p:blipFill>
        <p:spPr>
          <a:xfrm>
            <a:off x="6807200" y="1153795"/>
            <a:ext cx="5384800" cy="5704205"/>
          </a:xfrm>
          <a:prstGeom prst="rect">
            <a:avLst/>
          </a:prstGeom>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页对齐的重要性</a:t>
            </a:r>
            <a:endParaRPr lang="zh-CN" altLang="en-US"/>
          </a:p>
        </p:txBody>
      </p:sp>
      <p:sp>
        <p:nvSpPr>
          <p:cNvPr id="3" name="Content Placeholder 2"/>
          <p:cNvSpPr>
            <a:spLocks noGrp="1"/>
          </p:cNvSpPr>
          <p:nvPr>
            <p:ph sz="half" idx="1"/>
          </p:nvPr>
        </p:nvSpPr>
        <p:spPr>
          <a:xfrm>
            <a:off x="549275" y="1268730"/>
            <a:ext cx="6056630" cy="4591050"/>
          </a:xfrm>
        </p:spPr>
        <p:txBody>
          <a:bodyPr>
            <a:normAutofit fontScale="90000"/>
          </a:bodyPr>
          <a:p>
            <a:r>
              <a:rPr lang="zh-CN" altLang="en-US">
                <a:sym typeface="+mn-ea"/>
              </a:rPr>
              <a:t>为什么要</a:t>
            </a:r>
            <a:r>
              <a:rPr lang="en-US" altLang="zh-CN">
                <a:sym typeface="+mn-ea"/>
              </a:rPr>
              <a:t> 4KB</a:t>
            </a:r>
            <a:r>
              <a:rPr lang="zh-CN" altLang="en-US">
                <a:sym typeface="+mn-ea"/>
              </a:rPr>
              <a:t>？原来现在操作系统管理内存是用分页（</a:t>
            </a:r>
            <a:r>
              <a:rPr lang="en-US" altLang="zh-CN">
                <a:sym typeface="+mn-ea"/>
              </a:rPr>
              <a:t>page</a:t>
            </a:r>
            <a:r>
              <a:rPr lang="zh-CN" altLang="en-US">
                <a:sym typeface="+mn-ea"/>
              </a:rPr>
              <a:t>），程序的内存是一页一页贴在地址空间中的，有些地方可能不可访问，或者还没有分配，则把这个页设为不可用状态，访问他就会出错，进入内核模式。</a:t>
            </a:r>
            <a:endParaRPr lang="zh-CN" altLang="en-US">
              <a:sym typeface="+mn-ea"/>
            </a:endParaRPr>
          </a:p>
          <a:p>
            <a:r>
              <a:rPr lang="zh-CN" altLang="en-US">
                <a:sym typeface="+mn-ea"/>
              </a:rPr>
              <a:t>因此硬件</a:t>
            </a:r>
            <a:r>
              <a:rPr lang="zh-CN" altLang="en-US">
                <a:sym typeface="+mn-ea"/>
              </a:rPr>
              <a:t>出于安全，</a:t>
            </a:r>
            <a:r>
              <a:rPr lang="zh-CN" altLang="en-US">
                <a:sym typeface="+mn-ea"/>
              </a:rPr>
              <a:t>预取不能跨越页边界，否则可能会触发不必要的</a:t>
            </a:r>
            <a:r>
              <a:rPr lang="en-US" altLang="zh-CN">
                <a:sym typeface="+mn-ea"/>
              </a:rPr>
              <a:t> page fault</a:t>
            </a:r>
            <a:r>
              <a:rPr lang="zh-CN" altLang="en-US">
                <a:sym typeface="+mn-ea"/>
              </a:rPr>
              <a:t>。所以我们选用页的大小，因为本来就不能跨页顺序</a:t>
            </a:r>
            <a:r>
              <a:rPr lang="zh-CN" altLang="en-US">
                <a:sym typeface="+mn-ea"/>
              </a:rPr>
              <a:t>预取，所以被我们切断掉也无所谓。</a:t>
            </a:r>
            <a:endParaRPr lang="zh-CN" altLang="en-US">
              <a:sym typeface="+mn-ea"/>
            </a:endParaRPr>
          </a:p>
          <a:p>
            <a:r>
              <a:rPr lang="zh-CN" altLang="en-US"/>
              <a:t>另外，我们可以用</a:t>
            </a:r>
            <a:r>
              <a:rPr lang="en-US" altLang="zh-CN"/>
              <a:t> _mm_alloc </a:t>
            </a:r>
            <a:r>
              <a:rPr lang="zh-CN" altLang="en-US"/>
              <a:t>申请起始地址</a:t>
            </a:r>
            <a:r>
              <a:rPr lang="zh-CN" altLang="en-US" b="1"/>
              <a:t>对齐到页边界</a:t>
            </a:r>
            <a:r>
              <a:rPr lang="zh-CN" altLang="en-US"/>
              <a:t>的一段内存，真正做到每个块内部不出现跨页现象。</a:t>
            </a:r>
            <a:endParaRPr lang="zh-CN" altLang="en-US"/>
          </a:p>
        </p:txBody>
      </p:sp>
      <p:pic>
        <p:nvPicPr>
          <p:cNvPr id="6" name="Picture 5"/>
          <p:cNvPicPr>
            <a:picLocks noChangeAspect="1"/>
          </p:cNvPicPr>
          <p:nvPr/>
        </p:nvPicPr>
        <p:blipFill>
          <a:blip r:embed="rId1"/>
          <a:stretch>
            <a:fillRect/>
          </a:stretch>
        </p:blipFill>
        <p:spPr>
          <a:xfrm>
            <a:off x="1007110" y="5386705"/>
            <a:ext cx="5140960" cy="1259840"/>
          </a:xfrm>
          <a:prstGeom prst="rect">
            <a:avLst/>
          </a:prstGeom>
        </p:spPr>
      </p:pic>
      <p:pic>
        <p:nvPicPr>
          <p:cNvPr id="8" name="Content Placeholder 7"/>
          <p:cNvPicPr>
            <a:picLocks noChangeAspect="1"/>
          </p:cNvPicPr>
          <p:nvPr>
            <p:ph sz="half" idx="2"/>
          </p:nvPr>
        </p:nvPicPr>
        <p:blipFill>
          <a:blip r:embed="rId2"/>
          <a:stretch>
            <a:fillRect/>
          </a:stretch>
        </p:blipFill>
        <p:spPr>
          <a:xfrm>
            <a:off x="6759575" y="640715"/>
            <a:ext cx="5190490" cy="5847080"/>
          </a:xfrm>
          <a:prstGeom prst="rect">
            <a:avLst/>
          </a:prstGeo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手动预取：</a:t>
            </a:r>
            <a:r>
              <a:rPr lang="en-US" altLang="zh-CN"/>
              <a:t>_mm_prefetch</a:t>
            </a:r>
            <a:endParaRPr lang="en-US" altLang="zh-CN"/>
          </a:p>
        </p:txBody>
      </p:sp>
      <p:sp>
        <p:nvSpPr>
          <p:cNvPr id="3" name="Content Placeholder 2"/>
          <p:cNvSpPr>
            <a:spLocks noGrp="1"/>
          </p:cNvSpPr>
          <p:nvPr>
            <p:ph sz="half" idx="1"/>
          </p:nvPr>
        </p:nvSpPr>
        <p:spPr>
          <a:xfrm>
            <a:off x="332105" y="1584325"/>
            <a:ext cx="6104890" cy="4351655"/>
          </a:xfrm>
        </p:spPr>
        <p:txBody>
          <a:bodyPr/>
          <a:p>
            <a:r>
              <a:rPr lang="zh-CN" altLang="en-US"/>
              <a:t>对于不得不随机访问很小一块的情况，还可以通过</a:t>
            </a:r>
            <a:r>
              <a:rPr lang="en-US" altLang="zh-CN"/>
              <a:t> _mm_prefetch </a:t>
            </a:r>
            <a:r>
              <a:rPr lang="zh-CN" altLang="en-US"/>
              <a:t>指令手动</a:t>
            </a:r>
            <a:r>
              <a:rPr lang="zh-CN" altLang="en-US">
                <a:sym typeface="+mn-ea"/>
              </a:rPr>
              <a:t>预取一个缓存行。</a:t>
            </a:r>
            <a:endParaRPr lang="zh-CN" altLang="en-US">
              <a:sym typeface="+mn-ea"/>
            </a:endParaRPr>
          </a:p>
          <a:p>
            <a:r>
              <a:rPr lang="zh-CN" altLang="en-US"/>
              <a:t>这里第一个参数是要</a:t>
            </a:r>
            <a:r>
              <a:rPr lang="zh-CN" altLang="en-US">
                <a:sym typeface="+mn-ea"/>
              </a:rPr>
              <a:t>预取的</a:t>
            </a:r>
            <a:r>
              <a:rPr lang="zh-CN" altLang="en-US"/>
              <a:t>地址（最好对齐到缓存行），第二个参数</a:t>
            </a:r>
            <a:r>
              <a:rPr lang="en-US" altLang="zh-CN"/>
              <a:t> _MM_HINT_T0 </a:t>
            </a:r>
            <a:r>
              <a:rPr lang="zh-CN" altLang="en-US"/>
              <a:t>代表</a:t>
            </a:r>
            <a:r>
              <a:rPr lang="zh-CN" altLang="en-US">
                <a:sym typeface="+mn-ea"/>
              </a:rPr>
              <a:t>预取数据到一级缓存，</a:t>
            </a:r>
            <a:r>
              <a:rPr lang="en-US" altLang="zh-CN">
                <a:sym typeface="+mn-ea"/>
              </a:rPr>
              <a:t>_MM_HINT_</a:t>
            </a:r>
            <a:r>
              <a:rPr lang="en-US" altLang="zh-CN">
                <a:sym typeface="+mn-ea"/>
              </a:rPr>
              <a:t>T1 </a:t>
            </a:r>
            <a:r>
              <a:rPr lang="zh-CN" altLang="en-US">
                <a:sym typeface="+mn-ea"/>
              </a:rPr>
              <a:t>代表只取到二级缓存，</a:t>
            </a:r>
            <a:r>
              <a:rPr lang="en-US" altLang="zh-CN">
                <a:sym typeface="+mn-ea"/>
              </a:rPr>
              <a:t>_MM_HINT_</a:t>
            </a:r>
            <a:r>
              <a:rPr lang="en-US" altLang="zh-CN">
                <a:sym typeface="+mn-ea"/>
              </a:rPr>
              <a:t>T2 </a:t>
            </a:r>
            <a:r>
              <a:rPr lang="zh-CN" altLang="en-US">
                <a:sym typeface="+mn-ea"/>
              </a:rPr>
              <a:t>代表</a:t>
            </a:r>
            <a:r>
              <a:rPr lang="zh-CN" altLang="en-US">
                <a:sym typeface="+mn-ea"/>
              </a:rPr>
              <a:t>三级缓存；</a:t>
            </a:r>
            <a:r>
              <a:rPr lang="en-US" altLang="zh-CN">
                <a:sym typeface="+mn-ea"/>
              </a:rPr>
              <a:t>_MM_HINT_</a:t>
            </a:r>
            <a:r>
              <a:rPr lang="zh-CN" altLang="en-US">
                <a:sym typeface="+mn-ea"/>
              </a:rPr>
              <a:t>NTA 则是预取到非临时缓冲结构中，可以最小化对缓存的污染，但是必须很快被用上。</a:t>
            </a:r>
            <a:endParaRPr lang="zh-CN" altLang="en-US">
              <a:sym typeface="+mn-ea"/>
            </a:endParaRPr>
          </a:p>
        </p:txBody>
      </p:sp>
      <p:pic>
        <p:nvPicPr>
          <p:cNvPr id="8" name="Content Placeholder 7"/>
          <p:cNvPicPr>
            <a:picLocks noChangeAspect="1"/>
          </p:cNvPicPr>
          <p:nvPr>
            <p:ph sz="half" idx="2"/>
          </p:nvPr>
        </p:nvPicPr>
        <p:blipFill>
          <a:blip r:embed="rId1"/>
          <a:stretch>
            <a:fillRect/>
          </a:stretch>
        </p:blipFill>
        <p:spPr>
          <a:xfrm>
            <a:off x="6496685" y="356235"/>
            <a:ext cx="5695315" cy="6501765"/>
          </a:xfrm>
          <a:prstGeom prst="rect">
            <a:avLst/>
          </a:prstGeom>
        </p:spPr>
      </p:pic>
      <p:pic>
        <p:nvPicPr>
          <p:cNvPr id="10" name="Picture 9"/>
          <p:cNvPicPr>
            <a:picLocks noChangeAspect="1"/>
          </p:cNvPicPr>
          <p:nvPr/>
        </p:nvPicPr>
        <p:blipFill>
          <a:blip r:embed="rId2"/>
          <a:stretch>
            <a:fillRect/>
          </a:stretch>
        </p:blipFill>
        <p:spPr>
          <a:xfrm>
            <a:off x="880110" y="5701030"/>
            <a:ext cx="5008880" cy="1043305"/>
          </a:xfrm>
          <a:prstGeom prst="rect">
            <a:avLst/>
          </a:prstGeom>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重新理解</a:t>
            </a:r>
            <a:r>
              <a:rPr lang="en-US" altLang="zh-CN"/>
              <a:t> mem-bound</a:t>
            </a:r>
            <a:r>
              <a:rPr lang="zh-CN" altLang="en-US"/>
              <a:t>：延迟隐藏</a:t>
            </a:r>
            <a:endParaRPr lang="zh-CN" altLang="en-US"/>
          </a:p>
        </p:txBody>
      </p:sp>
      <p:sp>
        <p:nvSpPr>
          <p:cNvPr id="3" name="Content Placeholder 2"/>
          <p:cNvSpPr>
            <a:spLocks noGrp="1"/>
          </p:cNvSpPr>
          <p:nvPr>
            <p:ph sz="half" idx="1"/>
          </p:nvPr>
        </p:nvSpPr>
        <p:spPr>
          <a:xfrm>
            <a:off x="196850" y="1212215"/>
            <a:ext cx="11651615" cy="3264535"/>
          </a:xfrm>
        </p:spPr>
        <p:txBody>
          <a:bodyPr>
            <a:normAutofit fontScale="90000"/>
          </a:bodyPr>
          <a:p>
            <a:r>
              <a:rPr lang="zh-CN" altLang="en-US"/>
              <a:t>之前提到，</a:t>
            </a:r>
            <a:r>
              <a:rPr lang="en-US" altLang="zh-CN"/>
              <a:t>1</a:t>
            </a:r>
            <a:r>
              <a:rPr lang="zh-CN" altLang="en-US"/>
              <a:t>次浮点读写必须伴随着</a:t>
            </a:r>
            <a:r>
              <a:rPr lang="en-US" altLang="zh-CN"/>
              <a:t>32</a:t>
            </a:r>
            <a:r>
              <a:rPr lang="zh-CN" altLang="en-US"/>
              <a:t>次浮点加法的运算量，否则和只有</a:t>
            </a:r>
            <a:r>
              <a:rPr lang="en-US" altLang="zh-CN"/>
              <a:t>0</a:t>
            </a:r>
            <a:r>
              <a:rPr lang="zh-CN" altLang="en-US"/>
              <a:t>次加法的耗时没有任何区别，即内存带宽成唯一瓶颈的</a:t>
            </a:r>
            <a:r>
              <a:rPr lang="en-US" altLang="zh-CN"/>
              <a:t>mem-bound</a:t>
            </a:r>
            <a:r>
              <a:rPr lang="zh-CN" altLang="en-US"/>
              <a:t>。可是按我们理解，“</a:t>
            </a:r>
            <a:r>
              <a:rPr lang="en-US" altLang="zh-CN"/>
              <a:t>1</a:t>
            </a:r>
            <a:r>
              <a:rPr lang="zh-CN" altLang="en-US"/>
              <a:t>次读写</a:t>
            </a:r>
            <a:r>
              <a:rPr lang="en-US" altLang="zh-CN"/>
              <a:t>+0</a:t>
            </a:r>
            <a:r>
              <a:rPr lang="zh-CN" altLang="en-US"/>
              <a:t>次加法</a:t>
            </a:r>
            <a:r>
              <a:rPr lang="zh-CN" altLang="en-US">
                <a:sym typeface="+mn-ea"/>
              </a:rPr>
              <a:t>”应该会比“</a:t>
            </a:r>
            <a:r>
              <a:rPr lang="en-US" altLang="zh-CN">
                <a:sym typeface="+mn-ea"/>
              </a:rPr>
              <a:t>1</a:t>
            </a:r>
            <a:r>
              <a:rPr lang="zh-CN" altLang="en-US">
                <a:sym typeface="+mn-ea"/>
              </a:rPr>
              <a:t>次读写</a:t>
            </a:r>
            <a:r>
              <a:rPr lang="en-US" altLang="zh-CN">
                <a:sym typeface="+mn-ea"/>
              </a:rPr>
              <a:t>+8</a:t>
            </a:r>
            <a:r>
              <a:rPr lang="zh-CN" altLang="en-US">
                <a:sym typeface="+mn-ea"/>
              </a:rPr>
              <a:t>次加法”快一点点吧，因为</a:t>
            </a:r>
            <a:r>
              <a:rPr lang="en-US" altLang="zh-CN">
                <a:sym typeface="+mn-ea"/>
              </a:rPr>
              <a:t>8</a:t>
            </a:r>
            <a:r>
              <a:rPr lang="zh-CN" altLang="en-US">
                <a:sym typeface="+mn-ea"/>
              </a:rPr>
              <a:t>次加法尽管比</a:t>
            </a:r>
            <a:r>
              <a:rPr lang="en-US" altLang="zh-CN">
                <a:sym typeface="+mn-ea"/>
              </a:rPr>
              <a:t>1</a:t>
            </a:r>
            <a:r>
              <a:rPr lang="zh-CN" altLang="en-US">
                <a:sym typeface="+mn-ea"/>
              </a:rPr>
              <a:t>次读写快很多，但是毕竟还是有时间的啊，为什么会几乎没有任何区别？</a:t>
            </a:r>
            <a:endParaRPr lang="zh-CN" altLang="en-US">
              <a:sym typeface="+mn-ea"/>
            </a:endParaRPr>
          </a:p>
          <a:p>
            <a:r>
              <a:rPr lang="zh-CN" altLang="en-US"/>
              <a:t>这都是得益于</a:t>
            </a:r>
            <a:r>
              <a:rPr lang="en-US" altLang="zh-CN"/>
              <a:t>CPU</a:t>
            </a:r>
            <a:r>
              <a:rPr lang="zh-CN" altLang="en-US"/>
              <a:t>的预取机制，他能够在等待</a:t>
            </a:r>
            <a:r>
              <a:rPr lang="en-US" altLang="zh-CN"/>
              <a:t>a[i+1]</a:t>
            </a:r>
            <a:r>
              <a:rPr lang="zh-CN" altLang="en-US"/>
              <a:t>的内存数据抵达时，默默地做着</a:t>
            </a:r>
            <a:r>
              <a:rPr lang="en-US" altLang="zh-CN"/>
              <a:t>a[i]</a:t>
            </a:r>
            <a:r>
              <a:rPr lang="zh-CN" altLang="en-US"/>
              <a:t>的计算，从而只要计算的延迟小于内存的延迟，延迟就被隐藏起来了，而不必等内存抵达了再算。这就是为什么有些运算量不足</a:t>
            </a:r>
            <a:r>
              <a:rPr lang="en-US" altLang="zh-CN"/>
              <a:t>32</a:t>
            </a:r>
            <a:r>
              <a:rPr lang="zh-CN" altLang="en-US"/>
              <a:t>次的程序还是会无法达到</a:t>
            </a:r>
            <a:r>
              <a:rPr lang="en-US" altLang="zh-CN"/>
              <a:t>mem-bound</a:t>
            </a:r>
            <a:r>
              <a:rPr lang="zh-CN" altLang="en-US"/>
              <a:t>，手动预取以后才能达到，就是因为硬件预取预测失败，导致不得不等内存抵达了才能算，导致延迟隐藏失败。隐藏成功：</a:t>
            </a:r>
            <a:endParaRPr lang="en-US" altLang="zh-CN"/>
          </a:p>
        </p:txBody>
      </p:sp>
      <p:pic>
        <p:nvPicPr>
          <p:cNvPr id="5" name="Content Placeholder 4"/>
          <p:cNvPicPr>
            <a:picLocks noChangeAspect="1"/>
          </p:cNvPicPr>
          <p:nvPr>
            <p:ph sz="half" idx="2"/>
          </p:nvPr>
        </p:nvPicPr>
        <p:blipFill>
          <a:blip r:embed="rId1"/>
          <a:stretch>
            <a:fillRect/>
          </a:stretch>
        </p:blipFill>
        <p:spPr>
          <a:xfrm>
            <a:off x="2107565" y="4361180"/>
            <a:ext cx="8232775" cy="2430780"/>
          </a:xfrm>
          <a:prstGeom prst="rect">
            <a:avLst/>
          </a:prstGeom>
        </p:spPr>
      </p:pic>
      <p:sp>
        <p:nvSpPr>
          <p:cNvPr id="6" name="Text Box 5"/>
          <p:cNvSpPr txBox="1"/>
          <p:nvPr/>
        </p:nvSpPr>
        <p:spPr>
          <a:xfrm>
            <a:off x="1524000" y="4561205"/>
            <a:ext cx="669925" cy="2030095"/>
          </a:xfrm>
          <a:prstGeom prst="rect">
            <a:avLst/>
          </a:prstGeom>
          <a:noFill/>
        </p:spPr>
        <p:txBody>
          <a:bodyPr wrap="square" rtlCol="0">
            <a:spAutoFit/>
          </a:bodyPr>
          <a:p>
            <a:r>
              <a:rPr lang="en-US">
                <a:solidFill>
                  <a:schemeClr val="accent2"/>
                </a:solidFill>
              </a:rPr>
              <a:t>a[0]</a:t>
            </a:r>
            <a:endParaRPr lang="en-US">
              <a:solidFill>
                <a:schemeClr val="accent2"/>
              </a:solidFill>
            </a:endParaRPr>
          </a:p>
          <a:p>
            <a:endParaRPr lang="en-US">
              <a:solidFill>
                <a:schemeClr val="accent2"/>
              </a:solidFill>
            </a:endParaRPr>
          </a:p>
          <a:p>
            <a:endParaRPr lang="en-US">
              <a:solidFill>
                <a:schemeClr val="accent2"/>
              </a:solidFill>
            </a:endParaRPr>
          </a:p>
          <a:p>
            <a:r>
              <a:rPr lang="en-US">
                <a:solidFill>
                  <a:schemeClr val="accent2"/>
                </a:solidFill>
              </a:rPr>
              <a:t>a[1]</a:t>
            </a:r>
            <a:endParaRPr lang="en-US">
              <a:solidFill>
                <a:schemeClr val="accent2"/>
              </a:solidFill>
            </a:endParaRPr>
          </a:p>
          <a:p>
            <a:endParaRPr lang="en-US">
              <a:solidFill>
                <a:schemeClr val="accent2"/>
              </a:solidFill>
            </a:endParaRPr>
          </a:p>
          <a:p>
            <a:endParaRPr lang="en-US">
              <a:solidFill>
                <a:schemeClr val="accent2"/>
              </a:solidFill>
            </a:endParaRPr>
          </a:p>
          <a:p>
            <a:r>
              <a:rPr lang="en-US">
                <a:solidFill>
                  <a:schemeClr val="accent2"/>
                </a:solidFill>
              </a:rPr>
              <a:t>a[2]</a:t>
            </a:r>
            <a:endParaRPr lang="en-US">
              <a:solidFill>
                <a:schemeClr val="accent2"/>
              </a:solidFill>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重新理解</a:t>
            </a:r>
            <a:r>
              <a:rPr lang="en-US" altLang="zh-CN"/>
              <a:t> mem-bound</a:t>
            </a:r>
            <a:r>
              <a:rPr lang="zh-CN" altLang="en-US"/>
              <a:t>：延迟隐藏</a:t>
            </a:r>
            <a:endParaRPr lang="zh-CN" altLang="en-US"/>
          </a:p>
        </p:txBody>
      </p:sp>
      <p:sp>
        <p:nvSpPr>
          <p:cNvPr id="3" name="Content Placeholder 2"/>
          <p:cNvSpPr>
            <a:spLocks noGrp="1"/>
          </p:cNvSpPr>
          <p:nvPr>
            <p:ph sz="half" idx="1"/>
          </p:nvPr>
        </p:nvSpPr>
        <p:spPr>
          <a:xfrm>
            <a:off x="196850" y="1212215"/>
            <a:ext cx="11651615" cy="3264535"/>
          </a:xfrm>
        </p:spPr>
        <p:txBody>
          <a:bodyPr>
            <a:normAutofit fontScale="90000"/>
          </a:bodyPr>
          <a:p>
            <a:r>
              <a:rPr lang="zh-CN" altLang="en-US"/>
              <a:t>之前提到，</a:t>
            </a:r>
            <a:r>
              <a:rPr lang="en-US" altLang="zh-CN"/>
              <a:t>1</a:t>
            </a:r>
            <a:r>
              <a:rPr lang="zh-CN" altLang="en-US"/>
              <a:t>次浮点读写必须伴随着</a:t>
            </a:r>
            <a:r>
              <a:rPr lang="en-US" altLang="zh-CN"/>
              <a:t>32</a:t>
            </a:r>
            <a:r>
              <a:rPr lang="zh-CN" altLang="en-US"/>
              <a:t>次浮点加法的运算量，否则和只有</a:t>
            </a:r>
            <a:r>
              <a:rPr lang="en-US" altLang="zh-CN"/>
              <a:t>0</a:t>
            </a:r>
            <a:r>
              <a:rPr lang="zh-CN" altLang="en-US"/>
              <a:t>次加法的耗时没有任何区别，即内存带宽成唯一瓶颈的</a:t>
            </a:r>
            <a:r>
              <a:rPr lang="en-US" altLang="zh-CN"/>
              <a:t>mem-bound</a:t>
            </a:r>
            <a:r>
              <a:rPr lang="zh-CN" altLang="en-US"/>
              <a:t>。可是按我们理解，“</a:t>
            </a:r>
            <a:r>
              <a:rPr lang="en-US" altLang="zh-CN"/>
              <a:t>1</a:t>
            </a:r>
            <a:r>
              <a:rPr lang="zh-CN" altLang="en-US"/>
              <a:t>次读写</a:t>
            </a:r>
            <a:r>
              <a:rPr lang="en-US" altLang="zh-CN"/>
              <a:t>+0</a:t>
            </a:r>
            <a:r>
              <a:rPr lang="zh-CN" altLang="en-US"/>
              <a:t>次加法</a:t>
            </a:r>
            <a:r>
              <a:rPr lang="zh-CN" altLang="en-US">
                <a:sym typeface="+mn-ea"/>
              </a:rPr>
              <a:t>”应该会比“</a:t>
            </a:r>
            <a:r>
              <a:rPr lang="en-US" altLang="zh-CN">
                <a:sym typeface="+mn-ea"/>
              </a:rPr>
              <a:t>1</a:t>
            </a:r>
            <a:r>
              <a:rPr lang="zh-CN" altLang="en-US">
                <a:sym typeface="+mn-ea"/>
              </a:rPr>
              <a:t>次读写</a:t>
            </a:r>
            <a:r>
              <a:rPr lang="en-US" altLang="zh-CN">
                <a:sym typeface="+mn-ea"/>
              </a:rPr>
              <a:t>+8</a:t>
            </a:r>
            <a:r>
              <a:rPr lang="zh-CN" altLang="en-US">
                <a:sym typeface="+mn-ea"/>
              </a:rPr>
              <a:t>次加法”快一点点吧，因为</a:t>
            </a:r>
            <a:r>
              <a:rPr lang="en-US" altLang="zh-CN">
                <a:sym typeface="+mn-ea"/>
              </a:rPr>
              <a:t>8</a:t>
            </a:r>
            <a:r>
              <a:rPr lang="zh-CN" altLang="en-US">
                <a:sym typeface="+mn-ea"/>
              </a:rPr>
              <a:t>次加法尽管比</a:t>
            </a:r>
            <a:r>
              <a:rPr lang="en-US" altLang="zh-CN">
                <a:sym typeface="+mn-ea"/>
              </a:rPr>
              <a:t>1</a:t>
            </a:r>
            <a:r>
              <a:rPr lang="zh-CN" altLang="en-US">
                <a:sym typeface="+mn-ea"/>
              </a:rPr>
              <a:t>次读写快很多，但是毕竟还是有时间的啊，为什么会几乎没有任何区别？</a:t>
            </a:r>
            <a:endParaRPr lang="zh-CN" altLang="en-US">
              <a:sym typeface="+mn-ea"/>
            </a:endParaRPr>
          </a:p>
          <a:p>
            <a:r>
              <a:rPr lang="zh-CN" altLang="en-US"/>
              <a:t>这都是得益于</a:t>
            </a:r>
            <a:r>
              <a:rPr lang="en-US" altLang="zh-CN"/>
              <a:t>CPU</a:t>
            </a:r>
            <a:r>
              <a:rPr lang="zh-CN" altLang="en-US"/>
              <a:t>的预取机制，他能够在等待</a:t>
            </a:r>
            <a:r>
              <a:rPr lang="en-US" altLang="zh-CN"/>
              <a:t>a[i+1]</a:t>
            </a:r>
            <a:r>
              <a:rPr lang="zh-CN" altLang="en-US"/>
              <a:t>的内存数据抵达时，默默地做着</a:t>
            </a:r>
            <a:r>
              <a:rPr lang="en-US" altLang="zh-CN"/>
              <a:t>a[i]</a:t>
            </a:r>
            <a:r>
              <a:rPr lang="zh-CN" altLang="en-US"/>
              <a:t>的计算，从而只要计算的延迟小于内存的延迟，延迟就被隐藏起来了，而不必等内存抵达了再算。这就是为什么有些运算量不足</a:t>
            </a:r>
            <a:r>
              <a:rPr lang="en-US" altLang="zh-CN"/>
              <a:t>32</a:t>
            </a:r>
            <a:r>
              <a:rPr lang="zh-CN" altLang="en-US"/>
              <a:t>次的程序还是会无法达到</a:t>
            </a:r>
            <a:r>
              <a:rPr lang="en-US" altLang="zh-CN"/>
              <a:t>mem-bound</a:t>
            </a:r>
            <a:r>
              <a:rPr lang="zh-CN" altLang="en-US"/>
              <a:t>，手动预取以后才能达到，就是因为硬件预取预测失败，导致不得不等内存抵达了才能算，导致延迟隐藏失败。</a:t>
            </a:r>
            <a:r>
              <a:rPr lang="zh-CN" altLang="en-US">
                <a:sym typeface="+mn-ea"/>
              </a:rPr>
              <a:t>隐藏失败：</a:t>
            </a:r>
            <a:endParaRPr lang="zh-CN" altLang="en-US"/>
          </a:p>
        </p:txBody>
      </p:sp>
      <p:sp>
        <p:nvSpPr>
          <p:cNvPr id="6" name="Text Box 5"/>
          <p:cNvSpPr txBox="1"/>
          <p:nvPr/>
        </p:nvSpPr>
        <p:spPr>
          <a:xfrm>
            <a:off x="1524000" y="4561205"/>
            <a:ext cx="669925" cy="2030095"/>
          </a:xfrm>
          <a:prstGeom prst="rect">
            <a:avLst/>
          </a:prstGeom>
          <a:noFill/>
        </p:spPr>
        <p:txBody>
          <a:bodyPr wrap="square" rtlCol="0">
            <a:spAutoFit/>
          </a:bodyPr>
          <a:p>
            <a:r>
              <a:rPr lang="en-US">
                <a:solidFill>
                  <a:schemeClr val="accent2"/>
                </a:solidFill>
              </a:rPr>
              <a:t>a[0]</a:t>
            </a:r>
            <a:endParaRPr lang="en-US">
              <a:solidFill>
                <a:schemeClr val="accent2"/>
              </a:solidFill>
            </a:endParaRPr>
          </a:p>
          <a:p>
            <a:endParaRPr lang="en-US">
              <a:solidFill>
                <a:schemeClr val="accent2"/>
              </a:solidFill>
            </a:endParaRPr>
          </a:p>
          <a:p>
            <a:endParaRPr lang="en-US">
              <a:solidFill>
                <a:schemeClr val="accent2"/>
              </a:solidFill>
            </a:endParaRPr>
          </a:p>
          <a:p>
            <a:r>
              <a:rPr lang="en-US">
                <a:solidFill>
                  <a:schemeClr val="accent2"/>
                </a:solidFill>
              </a:rPr>
              <a:t>a[1]</a:t>
            </a:r>
            <a:endParaRPr lang="en-US">
              <a:solidFill>
                <a:schemeClr val="accent2"/>
              </a:solidFill>
            </a:endParaRPr>
          </a:p>
          <a:p>
            <a:endParaRPr lang="en-US">
              <a:solidFill>
                <a:schemeClr val="accent2"/>
              </a:solidFill>
            </a:endParaRPr>
          </a:p>
          <a:p>
            <a:endParaRPr lang="en-US">
              <a:solidFill>
                <a:schemeClr val="accent2"/>
              </a:solidFill>
            </a:endParaRPr>
          </a:p>
          <a:p>
            <a:r>
              <a:rPr lang="en-US">
                <a:solidFill>
                  <a:schemeClr val="accent2"/>
                </a:solidFill>
              </a:rPr>
              <a:t>a[2]</a:t>
            </a:r>
            <a:endParaRPr lang="en-US">
              <a:solidFill>
                <a:schemeClr val="accent2"/>
              </a:solidFill>
            </a:endParaRPr>
          </a:p>
        </p:txBody>
      </p:sp>
      <p:pic>
        <p:nvPicPr>
          <p:cNvPr id="7" name="Content Placeholder 6"/>
          <p:cNvPicPr>
            <a:picLocks noChangeAspect="1"/>
          </p:cNvPicPr>
          <p:nvPr>
            <p:ph sz="half" idx="2"/>
          </p:nvPr>
        </p:nvPicPr>
        <p:blipFill>
          <a:blip r:embed="rId1"/>
          <a:stretch>
            <a:fillRect/>
          </a:stretch>
        </p:blipFill>
        <p:spPr>
          <a:xfrm>
            <a:off x="2016760" y="4398645"/>
            <a:ext cx="10175240" cy="2299970"/>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为什么写入比读取慢？</a:t>
            </a:r>
            <a:endParaRPr lang="zh-CN" altLang="en-US"/>
          </a:p>
        </p:txBody>
      </p:sp>
      <p:sp>
        <p:nvSpPr>
          <p:cNvPr id="3" name="Content Placeholder 2"/>
          <p:cNvSpPr>
            <a:spLocks noGrp="1"/>
          </p:cNvSpPr>
          <p:nvPr>
            <p:ph sz="half" idx="1"/>
          </p:nvPr>
        </p:nvSpPr>
        <p:spPr>
          <a:xfrm>
            <a:off x="464820" y="1584325"/>
            <a:ext cx="7255510" cy="4924425"/>
          </a:xfrm>
        </p:spPr>
        <p:txBody>
          <a:bodyPr/>
          <a:p>
            <a:r>
              <a:rPr lang="zh-CN" altLang="en-US"/>
              <a:t>注意到一个现象：写入花的时间似乎是读取的</a:t>
            </a:r>
            <a:r>
              <a:rPr lang="en-US" altLang="zh-CN"/>
              <a:t>2</a:t>
            </a:r>
            <a:r>
              <a:rPr lang="zh-CN" altLang="en-US"/>
              <a:t>倍？</a:t>
            </a:r>
            <a:endParaRPr lang="zh-CN" altLang="en-US"/>
          </a:p>
          <a:p>
            <a:r>
              <a:rPr lang="zh-CN" altLang="en-US"/>
              <a:t>而且写入的同时读取，和单单写入的时间是一样的？</a:t>
            </a:r>
            <a:endParaRPr lang="zh-CN" altLang="en-US"/>
          </a:p>
          <a:p>
            <a:r>
              <a:rPr lang="zh-CN" altLang="en-US"/>
              <a:t>似乎写入一个数组的同时也会读取这个数组，造成两倍带宽？</a:t>
            </a:r>
            <a:endParaRPr lang="zh-CN" altLang="en-US"/>
          </a:p>
        </p:txBody>
      </p:sp>
      <p:pic>
        <p:nvPicPr>
          <p:cNvPr id="7" name="Content Placeholder 6"/>
          <p:cNvPicPr>
            <a:picLocks noChangeAspect="1"/>
          </p:cNvPicPr>
          <p:nvPr>
            <p:ph sz="half" idx="2"/>
          </p:nvPr>
        </p:nvPicPr>
        <p:blipFill>
          <a:blip r:embed="rId1"/>
          <a:stretch>
            <a:fillRect/>
          </a:stretch>
        </p:blipFill>
        <p:spPr>
          <a:xfrm>
            <a:off x="8019415" y="2540"/>
            <a:ext cx="4172585" cy="6855460"/>
          </a:xfrm>
          <a:prstGeom prst="rect">
            <a:avLst/>
          </a:prstGeom>
        </p:spPr>
      </p:pic>
      <p:pic>
        <p:nvPicPr>
          <p:cNvPr id="9" name="Picture 8"/>
          <p:cNvPicPr>
            <a:picLocks noChangeAspect="1"/>
          </p:cNvPicPr>
          <p:nvPr/>
        </p:nvPicPr>
        <p:blipFill>
          <a:blip r:embed="rId2"/>
          <a:stretch>
            <a:fillRect/>
          </a:stretch>
        </p:blipFill>
        <p:spPr>
          <a:xfrm>
            <a:off x="1000760" y="4203700"/>
            <a:ext cx="6004560" cy="1329055"/>
          </a:xfrm>
          <a:prstGeom prst="rect">
            <a:avLst/>
          </a:prstGeom>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Content Placeholder 4"/>
          <p:cNvPicPr>
            <a:picLocks noChangeAspect="1"/>
          </p:cNvPicPr>
          <p:nvPr>
            <p:ph sz="half" idx="2"/>
          </p:nvPr>
        </p:nvPicPr>
        <p:blipFill>
          <a:blip r:embed="rId1"/>
          <a:stretch>
            <a:fillRect/>
          </a:stretch>
        </p:blipFill>
        <p:spPr>
          <a:xfrm>
            <a:off x="2977515" y="3524250"/>
            <a:ext cx="6342380" cy="3093720"/>
          </a:xfrm>
          <a:prstGeom prst="rect">
            <a:avLst/>
          </a:prstGeom>
        </p:spPr>
      </p:pic>
      <p:sp>
        <p:nvSpPr>
          <p:cNvPr id="2" name="Title 1"/>
          <p:cNvSpPr>
            <a:spLocks noGrp="1"/>
          </p:cNvSpPr>
          <p:nvPr>
            <p:ph type="title"/>
          </p:nvPr>
        </p:nvSpPr>
        <p:spPr/>
        <p:txBody>
          <a:bodyPr/>
          <a:p>
            <a:r>
              <a:rPr lang="zh-CN" altLang="en-US"/>
              <a:t>写入的粒度太小造成不必要的读取</a:t>
            </a:r>
            <a:endParaRPr lang="zh-CN" altLang="en-US"/>
          </a:p>
        </p:txBody>
      </p:sp>
      <p:sp>
        <p:nvSpPr>
          <p:cNvPr id="3" name="Content Placeholder 2"/>
          <p:cNvSpPr>
            <a:spLocks noGrp="1"/>
          </p:cNvSpPr>
          <p:nvPr>
            <p:ph sz="half" idx="1"/>
          </p:nvPr>
        </p:nvSpPr>
        <p:spPr>
          <a:xfrm>
            <a:off x="478155" y="1414780"/>
            <a:ext cx="11341100" cy="4351655"/>
          </a:xfrm>
        </p:spPr>
        <p:txBody>
          <a:bodyPr/>
          <a:p>
            <a:r>
              <a:rPr lang="zh-CN" altLang="en-US">
                <a:sym typeface="+mn-ea"/>
              </a:rPr>
              <a:t>这是因为缓存和内存</a:t>
            </a:r>
            <a:r>
              <a:rPr lang="zh-CN" altLang="en-US">
                <a:sym typeface="+mn-ea"/>
              </a:rPr>
              <a:t>通信</a:t>
            </a:r>
            <a:r>
              <a:rPr lang="zh-CN" altLang="en-US">
                <a:sym typeface="+mn-ea"/>
              </a:rPr>
              <a:t>的最小单位是缓存行：</a:t>
            </a:r>
            <a:r>
              <a:rPr lang="en-US" altLang="zh-CN">
                <a:sym typeface="+mn-ea"/>
              </a:rPr>
              <a:t>64</a:t>
            </a:r>
            <a:r>
              <a:rPr lang="zh-CN" altLang="en-US">
                <a:sym typeface="+mn-ea"/>
              </a:rPr>
              <a:t>字节。</a:t>
            </a:r>
            <a:endParaRPr lang="zh-CN" altLang="en-US"/>
          </a:p>
          <a:p>
            <a:r>
              <a:rPr lang="zh-CN" altLang="en-US">
                <a:sym typeface="+mn-ea"/>
              </a:rPr>
              <a:t>当</a:t>
            </a:r>
            <a:r>
              <a:rPr lang="en-US" altLang="zh-CN">
                <a:sym typeface="+mn-ea"/>
              </a:rPr>
              <a:t>CPU</a:t>
            </a:r>
            <a:r>
              <a:rPr lang="zh-CN" altLang="en-US">
                <a:sym typeface="+mn-ea"/>
              </a:rPr>
              <a:t>试图写入</a:t>
            </a:r>
            <a:r>
              <a:rPr lang="en-US" altLang="zh-CN">
                <a:sym typeface="+mn-ea"/>
              </a:rPr>
              <a:t>4</a:t>
            </a:r>
            <a:r>
              <a:rPr lang="zh-CN" altLang="en-US">
                <a:sym typeface="+mn-ea"/>
              </a:rPr>
              <a:t>字节时，因为剩下的</a:t>
            </a:r>
            <a:r>
              <a:rPr lang="en-US" altLang="zh-CN">
                <a:sym typeface="+mn-ea"/>
              </a:rPr>
              <a:t>60</a:t>
            </a:r>
            <a:r>
              <a:rPr lang="zh-CN" altLang="en-US">
                <a:sym typeface="+mn-ea"/>
              </a:rPr>
              <a:t>字节没有改变，缓存不知道</a:t>
            </a:r>
            <a:r>
              <a:rPr lang="en-US" altLang="zh-CN">
                <a:sym typeface="+mn-ea"/>
              </a:rPr>
              <a:t>CPU</a:t>
            </a:r>
            <a:r>
              <a:rPr lang="zh-CN" altLang="en-US">
                <a:sym typeface="+mn-ea"/>
              </a:rPr>
              <a:t>接下来会不会用到那</a:t>
            </a:r>
            <a:r>
              <a:rPr lang="en-US" altLang="zh-CN">
                <a:sym typeface="+mn-ea"/>
              </a:rPr>
              <a:t>60</a:t>
            </a:r>
            <a:r>
              <a:rPr lang="zh-CN" altLang="en-US">
                <a:sym typeface="+mn-ea"/>
              </a:rPr>
              <a:t>字节，因此他只好从内存读取完整的</a:t>
            </a:r>
            <a:r>
              <a:rPr lang="en-US" altLang="zh-CN">
                <a:sym typeface="+mn-ea"/>
              </a:rPr>
              <a:t>64</a:t>
            </a:r>
            <a:r>
              <a:rPr lang="zh-CN" altLang="en-US">
                <a:sym typeface="+mn-ea"/>
              </a:rPr>
              <a:t>字节，修改其中的</a:t>
            </a:r>
            <a:r>
              <a:rPr lang="en-US" altLang="zh-CN">
                <a:sym typeface="+mn-ea"/>
              </a:rPr>
              <a:t>4</a:t>
            </a:r>
            <a:r>
              <a:rPr lang="zh-CN" altLang="en-US">
                <a:sym typeface="+mn-ea"/>
              </a:rPr>
              <a:t>字节为</a:t>
            </a:r>
            <a:r>
              <a:rPr lang="en-US" altLang="zh-CN">
                <a:sym typeface="+mn-ea"/>
              </a:rPr>
              <a:t>CPU</a:t>
            </a:r>
            <a:r>
              <a:rPr lang="zh-CN" altLang="en-US">
                <a:sym typeface="+mn-ea"/>
              </a:rPr>
              <a:t>给的数据，之后再择机写回。</a:t>
            </a:r>
            <a:endParaRPr lang="zh-CN" altLang="en-US">
              <a:sym typeface="+mn-ea"/>
            </a:endParaRPr>
          </a:p>
          <a:p>
            <a:r>
              <a:rPr lang="zh-CN" altLang="en-US"/>
              <a:t>这就导致了虽然没有用到读取数据，但实际上缓存还是从内存读取了，从而浪费了</a:t>
            </a:r>
            <a:r>
              <a:rPr lang="en-US" altLang="zh-CN"/>
              <a:t>2</a:t>
            </a:r>
            <a:r>
              <a:rPr lang="zh-CN" altLang="en-US"/>
              <a:t>倍带宽。</a:t>
            </a: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 name="Title 1"/>
          <p:cNvSpPr>
            <a:spLocks noGrp="1"/>
          </p:cNvSpPr>
          <p:nvPr>
            <p:ph type="title"/>
          </p:nvPr>
        </p:nvSpPr>
        <p:spPr/>
        <p:txBody>
          <a:bodyPr/>
          <a:p>
            <a:r>
              <a:rPr lang="zh-CN" altLang="en-US">
                <a:sym typeface="+mn-ea"/>
              </a:rPr>
              <a:t>小彭老师经验公式</a:t>
            </a:r>
            <a:endParaRPr lang="zh-CN" altLang="en-US">
              <a:sym typeface="+mn-ea"/>
            </a:endParaRPr>
          </a:p>
        </p:txBody>
      </p:sp>
      <p:sp>
        <p:nvSpPr>
          <p:cNvPr id="3" name="Content Placeholder 2"/>
          <p:cNvSpPr>
            <a:spLocks noGrp="1"/>
          </p:cNvSpPr>
          <p:nvPr>
            <p:ph idx="1"/>
          </p:nvPr>
        </p:nvSpPr>
        <p:spPr>
          <a:xfrm>
            <a:off x="542290" y="1530350"/>
            <a:ext cx="10957560" cy="4899660"/>
          </a:xfrm>
        </p:spPr>
        <p:txBody>
          <a:bodyPr/>
          <a:p>
            <a:r>
              <a:rPr lang="zh-CN" altLang="en-US"/>
              <a:t>对于</a:t>
            </a:r>
            <a:r>
              <a:rPr lang="en-US" altLang="zh-CN"/>
              <a:t>float</a:t>
            </a:r>
            <a:r>
              <a:rPr lang="zh-CN" altLang="en-US"/>
              <a:t>类型而言：</a:t>
            </a:r>
            <a:endParaRPr lang="zh-CN" altLang="en-US"/>
          </a:p>
          <a:p>
            <a:pPr marL="457200" indent="-457200">
              <a:buAutoNum type="arabicPeriod"/>
            </a:pPr>
            <a:r>
              <a:rPr lang="en-US" altLang="zh-CN"/>
              <a:t>1</a:t>
            </a:r>
            <a:r>
              <a:rPr lang="zh-CN" altLang="en-US"/>
              <a:t>次减法</a:t>
            </a:r>
            <a:r>
              <a:rPr lang="en-US" altLang="zh-CN"/>
              <a:t> </a:t>
            </a:r>
            <a:r>
              <a:rPr lang="en-US" altLang="zh-CN">
                <a:sym typeface="+mn-ea"/>
              </a:rPr>
              <a:t>≈</a:t>
            </a:r>
            <a:r>
              <a:rPr lang="en-US" altLang="zh-CN"/>
              <a:t> 1</a:t>
            </a:r>
            <a:r>
              <a:rPr lang="zh-CN" altLang="en-US"/>
              <a:t>次加法</a:t>
            </a:r>
            <a:endParaRPr lang="zh-CN" altLang="en-US"/>
          </a:p>
          <a:p>
            <a:pPr marL="457200" indent="-457200">
              <a:buAutoNum type="arabicPeriod"/>
            </a:pPr>
            <a:r>
              <a:rPr lang="en-US" altLang="zh-CN"/>
              <a:t>1</a:t>
            </a:r>
            <a:r>
              <a:rPr lang="zh-CN" altLang="en-US"/>
              <a:t>次乘法</a:t>
            </a:r>
            <a:r>
              <a:rPr lang="en-US" altLang="zh-CN"/>
              <a:t> </a:t>
            </a:r>
            <a:r>
              <a:rPr lang="en-US" altLang="zh-CN">
                <a:sym typeface="+mn-ea"/>
              </a:rPr>
              <a:t>≈</a:t>
            </a:r>
            <a:r>
              <a:rPr lang="en-US" altLang="zh-CN"/>
              <a:t> 1</a:t>
            </a:r>
            <a:r>
              <a:rPr lang="zh-CN" altLang="en-US"/>
              <a:t>次加法</a:t>
            </a:r>
            <a:endParaRPr lang="zh-CN" altLang="en-US"/>
          </a:p>
          <a:p>
            <a:pPr marL="457200" indent="-457200">
              <a:buAutoNum type="arabicPeriod"/>
            </a:pPr>
            <a:r>
              <a:rPr lang="en-US" altLang="zh-CN"/>
              <a:t>1</a:t>
            </a:r>
            <a:r>
              <a:rPr lang="zh-CN" altLang="en-US"/>
              <a:t>次除法</a:t>
            </a:r>
            <a:r>
              <a:rPr lang="en-US" altLang="zh-CN"/>
              <a:t> ≥ 2</a:t>
            </a:r>
            <a:r>
              <a:rPr lang="zh-CN" altLang="en-US"/>
              <a:t>次加法</a:t>
            </a:r>
            <a:endParaRPr lang="zh-CN" altLang="en-US"/>
          </a:p>
          <a:p>
            <a:pPr marL="457200" indent="-457200">
              <a:buAutoNum type="arabicPeriod"/>
            </a:pPr>
            <a:r>
              <a:rPr lang="en-US" altLang="zh-CN" b="1">
                <a:sym typeface="+mn-ea"/>
              </a:rPr>
              <a:t>1</a:t>
            </a:r>
            <a:r>
              <a:rPr lang="zh-CN" altLang="en-US" b="1">
                <a:sym typeface="+mn-ea"/>
              </a:rPr>
              <a:t>次</a:t>
            </a:r>
            <a:r>
              <a:rPr lang="zh-CN" b="1">
                <a:sym typeface="+mn-ea"/>
              </a:rPr>
              <a:t>读写</a:t>
            </a:r>
            <a:r>
              <a:rPr lang="en-US" altLang="zh-CN" b="1">
                <a:sym typeface="+mn-ea"/>
              </a:rPr>
              <a:t> ≈ 32</a:t>
            </a:r>
            <a:r>
              <a:rPr lang="zh-CN" altLang="en-US" b="1">
                <a:sym typeface="+mn-ea"/>
              </a:rPr>
              <a:t>次</a:t>
            </a:r>
            <a:r>
              <a:rPr lang="zh-CN" altLang="en-US" b="1">
                <a:sym typeface="+mn-ea"/>
              </a:rPr>
              <a:t>加法</a:t>
            </a:r>
            <a:r>
              <a:rPr lang="zh-CN" altLang="en-US">
                <a:sym typeface="+mn-ea"/>
              </a:rPr>
              <a:t>（矢量化成功）</a:t>
            </a:r>
            <a:r>
              <a:rPr lang="en-US" altLang="zh-CN">
                <a:sym typeface="+mn-ea"/>
              </a:rPr>
              <a:t>≈ </a:t>
            </a:r>
            <a:r>
              <a:rPr lang="en-US">
                <a:sym typeface="+mn-ea"/>
              </a:rPr>
              <a:t>4</a:t>
            </a:r>
            <a:r>
              <a:rPr lang="zh-CN" altLang="en-US">
                <a:sym typeface="+mn-ea"/>
              </a:rPr>
              <a:t>次加法（矢量化失败）</a:t>
            </a:r>
            <a:endParaRPr lang="zh-CN" altLang="en-US"/>
          </a:p>
          <a:p>
            <a:r>
              <a:rPr lang="zh-CN" altLang="en-US"/>
              <a:t>如果循环体内是</a:t>
            </a:r>
            <a:r>
              <a:rPr lang="en-US" altLang="zh-CN"/>
              <a:t> a[i] = func(a[i])</a:t>
            </a:r>
            <a:r>
              <a:rPr lang="zh-CN" altLang="en-US"/>
              <a:t>，那么</a:t>
            </a:r>
            <a:r>
              <a:rPr lang="en-US" altLang="zh-CN"/>
              <a:t> func </a:t>
            </a:r>
            <a:r>
              <a:rPr lang="zh-CN" altLang="en-US"/>
              <a:t>里要包含</a:t>
            </a:r>
            <a:r>
              <a:rPr lang="en-US" altLang="zh-CN"/>
              <a:t>16</a:t>
            </a:r>
            <a:r>
              <a:rPr lang="zh-CN" altLang="en-US"/>
              <a:t>次加法，才能和内存的延迟相抵消。</a:t>
            </a:r>
            <a:endParaRPr lang="zh-CN" altLang="en-US"/>
          </a:p>
          <a:p>
            <a:r>
              <a:rPr lang="zh-CN" altLang="en-US"/>
              <a:t>如果是</a:t>
            </a:r>
            <a:r>
              <a:rPr lang="en-US" altLang="zh-CN"/>
              <a:t> a[i] = func(a[i], b[i])</a:t>
            </a:r>
            <a:r>
              <a:rPr lang="zh-CN" altLang="en-US"/>
              <a:t>，那就是</a:t>
            </a:r>
            <a:r>
              <a:rPr lang="en-US" altLang="zh-CN"/>
              <a:t>2</a:t>
            </a:r>
            <a:r>
              <a:rPr lang="zh-CN" altLang="en-US"/>
              <a:t>次读</a:t>
            </a:r>
            <a:r>
              <a:rPr lang="en-US" altLang="zh-CN"/>
              <a:t>1</a:t>
            </a:r>
            <a:r>
              <a:rPr lang="zh-CN" altLang="en-US"/>
              <a:t>次写，总共其实是</a:t>
            </a:r>
            <a:r>
              <a:rPr lang="en-US" altLang="zh-CN"/>
              <a:t>2</a:t>
            </a:r>
            <a:r>
              <a:rPr lang="zh-CN" altLang="en-US"/>
              <a:t>次访存，那就要</a:t>
            </a:r>
            <a:r>
              <a:rPr lang="en-US" altLang="zh-CN"/>
              <a:t>32</a:t>
            </a:r>
            <a:r>
              <a:rPr lang="zh-CN" altLang="en-US"/>
              <a:t>次加法。</a:t>
            </a:r>
            <a:endParaRPr lang="zh-CN" altLang="en-US"/>
          </a:p>
          <a:p>
            <a:r>
              <a:rPr lang="zh-CN" altLang="en-US"/>
              <a:t>如果有</a:t>
            </a:r>
            <a:r>
              <a:rPr lang="en-US" altLang="zh-CN"/>
              <a:t>8</a:t>
            </a:r>
            <a:r>
              <a:rPr lang="zh-CN" altLang="en-US"/>
              <a:t>个核心，则需要</a:t>
            </a:r>
            <a:r>
              <a:rPr lang="en-US" altLang="zh-CN"/>
              <a:t>16</a:t>
            </a:r>
            <a:r>
              <a:rPr lang="en-US" altLang="zh-CN"/>
              <a:t>*8=128</a:t>
            </a:r>
            <a:r>
              <a:rPr lang="zh-CN" altLang="en-US"/>
              <a:t>次加法，才能避免</a:t>
            </a:r>
            <a:r>
              <a:rPr lang="zh-CN" altLang="en-US">
                <a:sym typeface="+mn-ea"/>
              </a:rPr>
              <a:t>内存瓶颈</a:t>
            </a:r>
            <a:r>
              <a:rPr lang="zh-CN" altLang="en-US"/>
              <a:t>，否则加速比会达不到</a:t>
            </a:r>
            <a:r>
              <a:rPr lang="en-US" altLang="zh-CN"/>
              <a:t>16</a:t>
            </a:r>
            <a:r>
              <a:rPr lang="zh-CN" altLang="en-US"/>
              <a:t>。</a:t>
            </a:r>
            <a:endParaRPr lang="zh-CN" altLang="en-US"/>
          </a:p>
          <a:p>
            <a:r>
              <a:rPr lang="zh-CN" altLang="en-US"/>
              <a:t>当然，如果你是</a:t>
            </a:r>
            <a:r>
              <a:rPr lang="en-US" altLang="zh-CN"/>
              <a:t>AVX</a:t>
            </a:r>
            <a:r>
              <a:rPr lang="zh-CN" altLang="en-US"/>
              <a:t>，则需要</a:t>
            </a:r>
            <a:r>
              <a:rPr lang="en-US" altLang="zh-CN"/>
              <a:t>32</a:t>
            </a:r>
            <a:r>
              <a:rPr lang="zh-CN" altLang="en-US"/>
              <a:t>次加法，</a:t>
            </a:r>
            <a:r>
              <a:rPr lang="en-US" altLang="zh-CN"/>
              <a:t>AVX512</a:t>
            </a:r>
            <a:r>
              <a:rPr lang="zh-CN" altLang="en-US"/>
              <a:t>，则需要</a:t>
            </a:r>
            <a:r>
              <a:rPr lang="en-US" altLang="zh-CN"/>
              <a:t>64</a:t>
            </a:r>
            <a:r>
              <a:rPr lang="zh-CN" altLang="en-US"/>
              <a:t>次加法！</a:t>
            </a:r>
            <a:endParaRPr lang="zh-CN" altLang="en-US"/>
          </a:p>
          <a:p>
            <a:r>
              <a:rPr lang="zh-CN" altLang="en-US"/>
              <a:t>为什么有人说用了</a:t>
            </a:r>
            <a:r>
              <a:rPr lang="en-US" altLang="zh-CN"/>
              <a:t> SIMD </a:t>
            </a:r>
            <a:r>
              <a:rPr lang="zh-CN" altLang="en-US"/>
              <a:t>发现没效果，可能是因为他的代码</a:t>
            </a:r>
            <a:r>
              <a:rPr lang="zh-CN" altLang="en-US" b="1">
                <a:sym typeface="+mn-ea"/>
              </a:rPr>
              <a:t>内存瓶颈</a:t>
            </a:r>
            <a:r>
              <a:rPr lang="zh-CN" altLang="en-US"/>
              <a:t>了，不是计算瓶颈。</a:t>
            </a:r>
            <a:endParaRPr lang="zh-CN" altLang="en-US"/>
          </a:p>
          <a:p>
            <a:r>
              <a:rPr lang="zh-CN" altLang="en-US"/>
              <a:t>就是说：他的</a:t>
            </a:r>
            <a:r>
              <a:rPr lang="en-US" altLang="zh-CN"/>
              <a:t> func </a:t>
            </a:r>
            <a:r>
              <a:rPr lang="zh-CN" altLang="en-US"/>
              <a:t>里的运算根本没有</a:t>
            </a:r>
            <a:r>
              <a:rPr lang="en-US" altLang="zh-CN"/>
              <a:t>64</a:t>
            </a:r>
            <a:r>
              <a:rPr lang="zh-CN" altLang="en-US"/>
              <a:t>次加法那么多，他的计算非常简单，但是内存读写却实实在在。导致</a:t>
            </a:r>
            <a:r>
              <a:rPr lang="en-US" altLang="zh-CN"/>
              <a:t>CPU</a:t>
            </a:r>
            <a:r>
              <a:rPr lang="zh-CN" altLang="en-US"/>
              <a:t>大部分时间浪费在等内存延迟，这时候你浮点计算得再快也没有用。</a:t>
            </a:r>
            <a:endParaRPr lang="zh-CN"/>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t>绕过缓存，直接</a:t>
            </a:r>
            <a:r>
              <a:rPr lang="zh-CN" altLang="en-US"/>
              <a:t>写入：</a:t>
            </a:r>
            <a:r>
              <a:rPr lang="en-US" altLang="zh-CN"/>
              <a:t>_mm_stream_si32</a:t>
            </a:r>
            <a:endParaRPr lang="en-US" altLang="zh-CN"/>
          </a:p>
        </p:txBody>
      </p:sp>
      <p:sp>
        <p:nvSpPr>
          <p:cNvPr id="3" name="Content Placeholder 2"/>
          <p:cNvSpPr>
            <a:spLocks noGrp="1"/>
          </p:cNvSpPr>
          <p:nvPr>
            <p:ph sz="half" idx="1"/>
          </p:nvPr>
        </p:nvSpPr>
        <p:spPr>
          <a:xfrm>
            <a:off x="359410" y="1584325"/>
            <a:ext cx="5469890" cy="4592320"/>
          </a:xfrm>
        </p:spPr>
        <p:txBody>
          <a:bodyPr>
            <a:normAutofit lnSpcReduction="20000"/>
          </a:bodyPr>
          <a:p>
            <a:r>
              <a:rPr lang="zh-CN" altLang="en-US"/>
              <a:t>因此需要把</a:t>
            </a:r>
            <a:r>
              <a:rPr lang="en-US" altLang="zh-CN"/>
              <a:t>16</a:t>
            </a:r>
            <a:r>
              <a:rPr lang="zh-CN" altLang="en-US"/>
              <a:t>次</a:t>
            </a:r>
            <a:r>
              <a:rPr lang="en-US" altLang="zh-CN"/>
              <a:t>float</a:t>
            </a:r>
            <a:r>
              <a:rPr lang="zh-CN" altLang="en-US"/>
              <a:t>用</a:t>
            </a:r>
            <a:r>
              <a:rPr lang="en-US" altLang="zh-CN"/>
              <a:t>SIMD</a:t>
            </a:r>
            <a:r>
              <a:rPr lang="zh-CN" altLang="en-US"/>
              <a:t>指令合并成一次写入，且写入的地址要对齐到</a:t>
            </a:r>
            <a:r>
              <a:rPr lang="en-US" altLang="zh-CN"/>
              <a:t>64</a:t>
            </a:r>
            <a:r>
              <a:rPr lang="zh-CN" altLang="en-US"/>
              <a:t>字节，才能避免浪费读取的带宽。这样的条件实在有点苛刻，毕竟小彭老师的电脑还不支持</a:t>
            </a:r>
            <a:r>
              <a:rPr lang="en-US" altLang="zh-CN"/>
              <a:t>AVX512</a:t>
            </a:r>
            <a:r>
              <a:rPr lang="zh-CN" altLang="en-US"/>
              <a:t>。</a:t>
            </a:r>
            <a:endParaRPr lang="en-US" altLang="zh-CN"/>
          </a:p>
          <a:p>
            <a:r>
              <a:rPr lang="zh-CN" altLang="en-US"/>
              <a:t>可以用</a:t>
            </a:r>
            <a:r>
              <a:rPr lang="en-US" altLang="zh-CN"/>
              <a:t> _mm_stream_si32 </a:t>
            </a:r>
            <a:r>
              <a:rPr lang="zh-CN" altLang="en-US"/>
              <a:t>指令代替直接赋值的写入，他能够</a:t>
            </a:r>
            <a:r>
              <a:rPr lang="zh-CN" altLang="en-US" b="1"/>
              <a:t>绕开缓存</a:t>
            </a:r>
            <a:r>
              <a:rPr lang="zh-CN" altLang="en-US"/>
              <a:t>，将一个</a:t>
            </a:r>
            <a:r>
              <a:rPr lang="en-US" altLang="zh-CN"/>
              <a:t>4</a:t>
            </a:r>
            <a:r>
              <a:rPr lang="zh-CN" altLang="en-US"/>
              <a:t>字节的写入操作，挂起到临时队列，等凑满</a:t>
            </a:r>
            <a:r>
              <a:rPr lang="en-US" altLang="zh-CN"/>
              <a:t>64</a:t>
            </a:r>
            <a:r>
              <a:rPr lang="zh-CN" altLang="en-US"/>
              <a:t>字节后，直接写入内存，从而完全避免读的带宽。</a:t>
            </a:r>
            <a:endParaRPr lang="zh-CN" altLang="en-US"/>
          </a:p>
          <a:p>
            <a:r>
              <a:rPr lang="zh-CN" altLang="en-US"/>
              <a:t>可惜这货只支持</a:t>
            </a:r>
            <a:r>
              <a:rPr lang="en-US" altLang="zh-CN"/>
              <a:t>int</a:t>
            </a:r>
            <a:r>
              <a:rPr lang="zh-CN" altLang="en-US"/>
              <a:t>做参数，要用</a:t>
            </a:r>
            <a:r>
              <a:rPr lang="en-US" altLang="zh-CN"/>
              <a:t>float</a:t>
            </a:r>
            <a:r>
              <a:rPr lang="zh-CN" altLang="en-US"/>
              <a:t>还得转换一下指针类型，</a:t>
            </a:r>
            <a:r>
              <a:rPr lang="en-US" altLang="zh-CN"/>
              <a:t>bitcast</a:t>
            </a:r>
            <a:r>
              <a:rPr lang="zh-CN" altLang="en-US"/>
              <a:t>一下参数。</a:t>
            </a:r>
            <a:endParaRPr lang="zh-CN" altLang="en-US"/>
          </a:p>
        </p:txBody>
      </p:sp>
      <p:pic>
        <p:nvPicPr>
          <p:cNvPr id="5" name="Content Placeholder 4"/>
          <p:cNvPicPr>
            <a:picLocks noChangeAspect="1"/>
          </p:cNvPicPr>
          <p:nvPr>
            <p:ph sz="half" idx="2"/>
          </p:nvPr>
        </p:nvPicPr>
        <p:blipFill>
          <a:blip r:embed="rId1"/>
          <a:stretch>
            <a:fillRect/>
          </a:stretch>
        </p:blipFill>
        <p:spPr>
          <a:xfrm>
            <a:off x="5999480" y="1825625"/>
            <a:ext cx="5144770" cy="4351655"/>
          </a:xfrm>
          <a:prstGeom prst="rect">
            <a:avLst/>
          </a:prstGeom>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t>stream </a:t>
            </a:r>
            <a:r>
              <a:rPr lang="zh-CN" altLang="en-US"/>
              <a:t>的特点：不会读到缓存里</a:t>
            </a:r>
            <a:endParaRPr lang="en-US" altLang="zh-CN"/>
          </a:p>
        </p:txBody>
      </p:sp>
      <p:sp>
        <p:nvSpPr>
          <p:cNvPr id="3" name="Content Placeholder 2"/>
          <p:cNvSpPr>
            <a:spLocks noGrp="1"/>
          </p:cNvSpPr>
          <p:nvPr>
            <p:ph sz="half" idx="1"/>
          </p:nvPr>
        </p:nvSpPr>
        <p:spPr/>
        <p:txBody>
          <a:bodyPr/>
          <a:p>
            <a:r>
              <a:rPr lang="zh-CN" altLang="en-US"/>
              <a:t>因为</a:t>
            </a:r>
            <a:r>
              <a:rPr lang="en-US" altLang="zh-CN"/>
              <a:t> _mm_stream_si32 </a:t>
            </a:r>
            <a:r>
              <a:rPr lang="zh-CN" altLang="en-US"/>
              <a:t>会绕开缓存，直接把数据写到内存，之后读取的话，反而需要等待</a:t>
            </a:r>
            <a:r>
              <a:rPr lang="en-US" altLang="zh-CN"/>
              <a:t> stream </a:t>
            </a:r>
            <a:r>
              <a:rPr lang="zh-CN" altLang="en-US"/>
              <a:t>写回执行完成，然后重新读取到缓存，反而更低效。</a:t>
            </a:r>
            <a:endParaRPr lang="zh-CN" altLang="en-US"/>
          </a:p>
          <a:p>
            <a:r>
              <a:rPr lang="zh-CN" altLang="en-US"/>
              <a:t>因此，仅当这些情况：</a:t>
            </a:r>
            <a:endParaRPr lang="zh-CN" altLang="en-US"/>
          </a:p>
          <a:p>
            <a:pPr marL="457200" indent="-457200">
              <a:buAutoNum type="arabicPeriod"/>
            </a:pPr>
            <a:r>
              <a:rPr lang="zh-CN" altLang="en-US"/>
              <a:t>该数组只有写入，之前完全没有读取过。</a:t>
            </a:r>
            <a:endParaRPr lang="zh-CN" altLang="en-US"/>
          </a:p>
          <a:p>
            <a:pPr marL="457200" indent="-457200">
              <a:buAutoNum type="arabicPeriod"/>
            </a:pPr>
            <a:r>
              <a:rPr lang="zh-CN" altLang="en-US"/>
              <a:t>之后没有再读取该数组的地方。</a:t>
            </a:r>
            <a:endParaRPr lang="zh-CN" altLang="en-US"/>
          </a:p>
          <a:p>
            <a:r>
              <a:rPr lang="zh-CN" altLang="en-US"/>
              <a:t>才应该用</a:t>
            </a:r>
            <a:r>
              <a:rPr lang="en-US" altLang="zh-CN"/>
              <a:t> stream </a:t>
            </a:r>
            <a:r>
              <a:rPr lang="zh-CN" altLang="en-US"/>
              <a:t>指令。</a:t>
            </a:r>
            <a:endParaRPr lang="zh-CN" altLang="en-US"/>
          </a:p>
        </p:txBody>
      </p:sp>
      <p:pic>
        <p:nvPicPr>
          <p:cNvPr id="5" name="Content Placeholder 4"/>
          <p:cNvPicPr>
            <a:picLocks noChangeAspect="1"/>
          </p:cNvPicPr>
          <p:nvPr>
            <p:ph sz="half" idx="2"/>
          </p:nvPr>
        </p:nvPicPr>
        <p:blipFill>
          <a:blip r:embed="rId1"/>
          <a:stretch>
            <a:fillRect/>
          </a:stretch>
        </p:blipFill>
        <p:spPr>
          <a:xfrm>
            <a:off x="6178550" y="1825625"/>
            <a:ext cx="4787265" cy="4351655"/>
          </a:xfrm>
          <a:prstGeom prst="rect">
            <a:avLst/>
          </a:prstGeom>
        </p:spPr>
      </p:pic>
      <p:pic>
        <p:nvPicPr>
          <p:cNvPr id="6" name="Picture 5"/>
          <p:cNvPicPr>
            <a:picLocks noChangeAspect="1"/>
          </p:cNvPicPr>
          <p:nvPr/>
        </p:nvPicPr>
        <p:blipFill>
          <a:blip r:embed="rId2"/>
          <a:stretch>
            <a:fillRect/>
          </a:stretch>
        </p:blipFill>
        <p:spPr>
          <a:xfrm>
            <a:off x="6637020" y="561340"/>
            <a:ext cx="4088765" cy="888365"/>
          </a:xfrm>
          <a:prstGeom prst="rect">
            <a:avLst/>
          </a:prstGeom>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ltLang="zh-CN"/>
              <a:t>4</a:t>
            </a:r>
            <a:r>
              <a:rPr lang="zh-CN" altLang="en-US"/>
              <a:t>倍矢量化的版本：</a:t>
            </a:r>
            <a:r>
              <a:rPr lang="en-US" altLang="zh-CN"/>
              <a:t>_mm_stream_ps</a:t>
            </a:r>
            <a:endParaRPr lang="en-US" altLang="zh-CN"/>
          </a:p>
        </p:txBody>
      </p:sp>
      <p:sp>
        <p:nvSpPr>
          <p:cNvPr id="3" name="Content Placeholder 2"/>
          <p:cNvSpPr>
            <a:spLocks noGrp="1"/>
          </p:cNvSpPr>
          <p:nvPr>
            <p:ph sz="half" idx="1"/>
          </p:nvPr>
        </p:nvSpPr>
        <p:spPr>
          <a:xfrm>
            <a:off x="647700" y="1584325"/>
            <a:ext cx="5181600" cy="4351338"/>
          </a:xfrm>
        </p:spPr>
        <p:txBody>
          <a:bodyPr/>
          <a:p>
            <a:r>
              <a:rPr lang="en-US" altLang="zh-CN">
                <a:sym typeface="+mn-ea"/>
              </a:rPr>
              <a:t>_mm_stream_si32 </a:t>
            </a:r>
            <a:r>
              <a:rPr lang="zh-CN" altLang="en-US">
                <a:sym typeface="+mn-ea"/>
              </a:rPr>
              <a:t>可以一次性写入</a:t>
            </a:r>
            <a:r>
              <a:rPr lang="en-US" altLang="zh-CN">
                <a:sym typeface="+mn-ea"/>
              </a:rPr>
              <a:t>4</a:t>
            </a:r>
            <a:r>
              <a:rPr lang="zh-CN" altLang="en-US">
                <a:sym typeface="+mn-ea"/>
              </a:rPr>
              <a:t>字节到挂起队列。而</a:t>
            </a:r>
            <a:r>
              <a:rPr lang="en-US" altLang="zh-CN">
                <a:sym typeface="+mn-ea"/>
              </a:rPr>
              <a:t> _mm_stream_ps </a:t>
            </a:r>
            <a:r>
              <a:rPr lang="zh-CN" altLang="en-US">
                <a:sym typeface="+mn-ea"/>
              </a:rPr>
              <a:t>可以一次性写入</a:t>
            </a:r>
            <a:r>
              <a:rPr lang="en-US" altLang="zh-CN">
                <a:sym typeface="+mn-ea"/>
              </a:rPr>
              <a:t> 16 </a:t>
            </a:r>
            <a:r>
              <a:rPr lang="zh-CN" altLang="en-US">
                <a:sym typeface="+mn-ea"/>
              </a:rPr>
              <a:t>字节</a:t>
            </a:r>
            <a:r>
              <a:rPr lang="zh-CN" altLang="en-US">
                <a:sym typeface="+mn-ea"/>
              </a:rPr>
              <a:t>到挂起队列</a:t>
            </a:r>
            <a:r>
              <a:rPr lang="zh-CN" altLang="en-US">
                <a:sym typeface="+mn-ea"/>
              </a:rPr>
              <a:t>，更加高效了。</a:t>
            </a:r>
            <a:endParaRPr lang="zh-CN" altLang="en-US">
              <a:sym typeface="+mn-ea"/>
            </a:endParaRPr>
          </a:p>
          <a:p>
            <a:r>
              <a:rPr lang="zh-CN" altLang="en-US">
                <a:sym typeface="+mn-ea"/>
              </a:rPr>
              <a:t>他的第二参数是一个</a:t>
            </a:r>
            <a:r>
              <a:rPr lang="en-US" altLang="zh-CN">
                <a:sym typeface="+mn-ea"/>
              </a:rPr>
              <a:t> __m128 </a:t>
            </a:r>
            <a:r>
              <a:rPr lang="zh-CN" altLang="en-US">
                <a:sym typeface="+mn-ea"/>
              </a:rPr>
              <a:t>类型，可以配合其他手写的</a:t>
            </a:r>
            <a:r>
              <a:rPr lang="en-US" altLang="zh-CN">
                <a:sym typeface="+mn-ea"/>
              </a:rPr>
              <a:t> SIMD </a:t>
            </a:r>
            <a:r>
              <a:rPr lang="zh-CN" altLang="en-US">
                <a:sym typeface="+mn-ea"/>
              </a:rPr>
              <a:t>指令使用。</a:t>
            </a:r>
            <a:endParaRPr lang="zh-CN" altLang="en-US">
              <a:sym typeface="+mn-ea"/>
            </a:endParaRPr>
          </a:p>
          <a:p>
            <a:r>
              <a:rPr lang="zh-CN" altLang="en-US">
                <a:sym typeface="+mn-ea"/>
              </a:rPr>
              <a:t>不过，</a:t>
            </a:r>
            <a:r>
              <a:rPr lang="en-US" altLang="zh-CN">
                <a:sym typeface="+mn-ea"/>
              </a:rPr>
              <a:t>_mm_stream_ps </a:t>
            </a:r>
            <a:r>
              <a:rPr lang="zh-CN" altLang="en-US">
                <a:sym typeface="+mn-ea"/>
              </a:rPr>
              <a:t>写入的地址必须对齐到</a:t>
            </a:r>
            <a:r>
              <a:rPr lang="en-US" altLang="zh-CN">
                <a:sym typeface="+mn-ea"/>
              </a:rPr>
              <a:t> 16 </a:t>
            </a:r>
            <a:r>
              <a:rPr lang="zh-CN" altLang="en-US">
                <a:sym typeface="+mn-ea"/>
              </a:rPr>
              <a:t>字节，否则会产生</a:t>
            </a:r>
            <a:r>
              <a:rPr lang="zh-CN">
                <a:sym typeface="+mn-ea"/>
              </a:rPr>
              <a:t>段错误等异常</a:t>
            </a:r>
            <a:r>
              <a:rPr lang="zh-CN" altLang="en-US">
                <a:sym typeface="+mn-ea"/>
              </a:rPr>
              <a:t>。</a:t>
            </a:r>
            <a:endParaRPr lang="zh-CN" altLang="en-US">
              <a:sym typeface="+mn-ea"/>
            </a:endParaRPr>
          </a:p>
        </p:txBody>
      </p:sp>
      <p:pic>
        <p:nvPicPr>
          <p:cNvPr id="5" name="Content Placeholder 4"/>
          <p:cNvPicPr>
            <a:picLocks noChangeAspect="1"/>
          </p:cNvPicPr>
          <p:nvPr>
            <p:ph sz="half" idx="2"/>
          </p:nvPr>
        </p:nvPicPr>
        <p:blipFill>
          <a:blip r:embed="rId1"/>
          <a:stretch>
            <a:fillRect/>
          </a:stretch>
        </p:blipFill>
        <p:spPr>
          <a:xfrm>
            <a:off x="6019165" y="1825625"/>
            <a:ext cx="5105400" cy="4351655"/>
          </a:xfrm>
          <a:prstGeom prst="rect">
            <a:avLst/>
          </a:prstGeom>
        </p:spPr>
      </p:pic>
      <p:pic>
        <p:nvPicPr>
          <p:cNvPr id="6" name="Picture 5"/>
          <p:cNvPicPr>
            <a:picLocks noChangeAspect="1"/>
          </p:cNvPicPr>
          <p:nvPr/>
        </p:nvPicPr>
        <p:blipFill>
          <a:blip r:embed="rId2"/>
          <a:stretch>
            <a:fillRect/>
          </a:stretch>
        </p:blipFill>
        <p:spPr>
          <a:xfrm>
            <a:off x="640080" y="5120640"/>
            <a:ext cx="5189220" cy="1490345"/>
          </a:xfrm>
          <a:prstGeom prst="rect">
            <a:avLst/>
          </a:prstGeom>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ltLang="zh-CN"/>
              <a:t>stream </a:t>
            </a:r>
            <a:r>
              <a:rPr lang="zh-CN" altLang="en-US"/>
              <a:t>的限制：最好是连续的写入</a:t>
            </a:r>
            <a:endParaRPr lang="zh-CN" altLang="en-US"/>
          </a:p>
        </p:txBody>
      </p:sp>
      <p:sp>
        <p:nvSpPr>
          <p:cNvPr id="3" name="Content Placeholder 2"/>
          <p:cNvSpPr>
            <a:spLocks noGrp="1"/>
          </p:cNvSpPr>
          <p:nvPr>
            <p:ph sz="half" idx="1"/>
          </p:nvPr>
        </p:nvSpPr>
        <p:spPr/>
        <p:txBody>
          <a:bodyPr/>
          <a:p>
            <a:r>
              <a:rPr lang="zh-CN" altLang="en-US"/>
              <a:t>需要注意，</a:t>
            </a:r>
            <a:r>
              <a:rPr lang="en-US" altLang="zh-CN"/>
              <a:t>stream </a:t>
            </a:r>
            <a:r>
              <a:rPr lang="zh-CN" altLang="en-US"/>
              <a:t>系列指令</a:t>
            </a:r>
            <a:r>
              <a:rPr lang="zh-CN" altLang="en-US">
                <a:sym typeface="+mn-ea"/>
              </a:rPr>
              <a:t>写入的地址，</a:t>
            </a:r>
            <a:r>
              <a:rPr lang="zh-CN" altLang="en-US"/>
              <a:t>必须是连续的，中间</a:t>
            </a:r>
            <a:r>
              <a:rPr lang="zh-CN" altLang="en-US" b="1"/>
              <a:t>不能有跨步</a:t>
            </a:r>
            <a:r>
              <a:rPr lang="zh-CN" altLang="en-US"/>
              <a:t>，否则无法合并写入，会产生有中间数据读的带宽。</a:t>
            </a:r>
            <a:endParaRPr lang="zh-CN" altLang="en-US"/>
          </a:p>
        </p:txBody>
      </p:sp>
      <p:pic>
        <p:nvPicPr>
          <p:cNvPr id="5" name="Content Placeholder 4"/>
          <p:cNvPicPr>
            <a:picLocks noChangeAspect="1"/>
          </p:cNvPicPr>
          <p:nvPr>
            <p:ph sz="half" idx="2"/>
          </p:nvPr>
        </p:nvPicPr>
        <p:blipFill>
          <a:blip r:embed="rId1"/>
          <a:stretch>
            <a:fillRect/>
          </a:stretch>
        </p:blipFill>
        <p:spPr>
          <a:xfrm>
            <a:off x="5981700" y="1852295"/>
            <a:ext cx="5181600" cy="4297045"/>
          </a:xfrm>
          <a:prstGeom prst="rect">
            <a:avLst/>
          </a:prstGeom>
        </p:spPr>
      </p:pic>
      <p:pic>
        <p:nvPicPr>
          <p:cNvPr id="6" name="Picture 5"/>
          <p:cNvPicPr>
            <a:picLocks noChangeAspect="1"/>
          </p:cNvPicPr>
          <p:nvPr/>
        </p:nvPicPr>
        <p:blipFill>
          <a:blip r:embed="rId2"/>
          <a:stretch>
            <a:fillRect/>
          </a:stretch>
        </p:blipFill>
        <p:spPr>
          <a:xfrm>
            <a:off x="491490" y="3705225"/>
            <a:ext cx="5337810" cy="1539875"/>
          </a:xfrm>
          <a:prstGeom prst="rect">
            <a:avLst/>
          </a:prstGeom>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写入</a:t>
            </a:r>
            <a:r>
              <a:rPr lang="en-US" altLang="zh-CN"/>
              <a:t>1</a:t>
            </a:r>
            <a:r>
              <a:rPr lang="zh-CN" altLang="en-US"/>
              <a:t>比写入</a:t>
            </a:r>
            <a:r>
              <a:rPr lang="en-US" altLang="zh-CN"/>
              <a:t>0</a:t>
            </a:r>
            <a:r>
              <a:rPr lang="zh-CN" altLang="en-US"/>
              <a:t>更慢？</a:t>
            </a:r>
            <a:endParaRPr lang="zh-CN" altLang="en-US"/>
          </a:p>
        </p:txBody>
      </p:sp>
      <p:sp>
        <p:nvSpPr>
          <p:cNvPr id="3" name="Content Placeholder 2"/>
          <p:cNvSpPr>
            <a:spLocks noGrp="1"/>
          </p:cNvSpPr>
          <p:nvPr>
            <p:ph sz="half" idx="1"/>
          </p:nvPr>
        </p:nvSpPr>
        <p:spPr/>
        <p:txBody>
          <a:bodyPr/>
          <a:p>
            <a:r>
              <a:rPr lang="zh-CN" altLang="en-US"/>
              <a:t>很简单，因为写入</a:t>
            </a:r>
            <a:r>
              <a:rPr lang="en-US" altLang="zh-CN"/>
              <a:t>0</a:t>
            </a:r>
            <a:r>
              <a:rPr lang="zh-CN" altLang="en-US"/>
              <a:t>被编译器自动优化成了</a:t>
            </a:r>
            <a:r>
              <a:rPr lang="en-US" altLang="zh-CN"/>
              <a:t>memset</a:t>
            </a:r>
            <a:r>
              <a:rPr lang="zh-CN" altLang="en-US"/>
              <a:t>，而</a:t>
            </a:r>
            <a:r>
              <a:rPr lang="en-US" altLang="zh-CN"/>
              <a:t>memset</a:t>
            </a:r>
            <a:r>
              <a:rPr lang="zh-CN" altLang="en-US"/>
              <a:t>内部利用了</a:t>
            </a:r>
            <a:r>
              <a:rPr lang="en-US" altLang="zh-CN"/>
              <a:t>stream</a:t>
            </a:r>
            <a:r>
              <a:rPr lang="zh-CN" altLang="en-US"/>
              <a:t>指令得以更快写入。</a:t>
            </a:r>
            <a:endParaRPr lang="zh-CN" altLang="en-US"/>
          </a:p>
        </p:txBody>
      </p:sp>
      <p:pic>
        <p:nvPicPr>
          <p:cNvPr id="5" name="Content Placeholder 4"/>
          <p:cNvPicPr>
            <a:picLocks noChangeAspect="1"/>
          </p:cNvPicPr>
          <p:nvPr>
            <p:ph sz="half" idx="2"/>
          </p:nvPr>
        </p:nvPicPr>
        <p:blipFill>
          <a:blip r:embed="rId1"/>
          <a:stretch>
            <a:fillRect/>
          </a:stretch>
        </p:blipFill>
        <p:spPr>
          <a:xfrm>
            <a:off x="6954520" y="940435"/>
            <a:ext cx="4208780" cy="5917565"/>
          </a:xfrm>
          <a:prstGeom prst="rect">
            <a:avLst/>
          </a:prstGeom>
        </p:spPr>
      </p:pic>
      <p:pic>
        <p:nvPicPr>
          <p:cNvPr id="6" name="Picture 5"/>
          <p:cNvPicPr>
            <a:picLocks noChangeAspect="1"/>
          </p:cNvPicPr>
          <p:nvPr/>
        </p:nvPicPr>
        <p:blipFill>
          <a:blip r:embed="rId2"/>
          <a:stretch>
            <a:fillRect/>
          </a:stretch>
        </p:blipFill>
        <p:spPr>
          <a:xfrm>
            <a:off x="236855" y="5234940"/>
            <a:ext cx="6467475" cy="1143000"/>
          </a:xfrm>
          <a:prstGeom prst="rect">
            <a:avLst/>
          </a:prstGeom>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写入</a:t>
            </a:r>
            <a:r>
              <a:rPr lang="en-US" altLang="zh-CN"/>
              <a:t>1</a:t>
            </a:r>
            <a:r>
              <a:rPr lang="zh-CN" altLang="en-US"/>
              <a:t>比写入</a:t>
            </a:r>
            <a:r>
              <a:rPr lang="en-US" altLang="zh-CN"/>
              <a:t>0</a:t>
            </a:r>
            <a:r>
              <a:rPr lang="zh-CN" altLang="en-US"/>
              <a:t>更慢？解决</a:t>
            </a:r>
            <a:endParaRPr lang="zh-CN" altLang="en-US"/>
          </a:p>
        </p:txBody>
      </p:sp>
      <p:sp>
        <p:nvSpPr>
          <p:cNvPr id="3" name="Content Placeholder 2"/>
          <p:cNvSpPr>
            <a:spLocks noGrp="1"/>
          </p:cNvSpPr>
          <p:nvPr>
            <p:ph sz="half" idx="1"/>
          </p:nvPr>
        </p:nvSpPr>
        <p:spPr/>
        <p:txBody>
          <a:bodyPr/>
          <a:p>
            <a:r>
              <a:rPr lang="zh-CN"/>
              <a:t>解决办法就是，我们也用</a:t>
            </a:r>
            <a:r>
              <a:rPr lang="en-US" altLang="zh-CN"/>
              <a:t> stream </a:t>
            </a:r>
            <a:r>
              <a:rPr lang="zh-CN" altLang="en-US"/>
              <a:t>指令，这样就可以和标准库优化过的</a:t>
            </a:r>
            <a:r>
              <a:rPr lang="en-US" altLang="zh-CN"/>
              <a:t> memset </a:t>
            </a:r>
            <a:r>
              <a:rPr lang="zh-CN" altLang="en-US"/>
              <a:t>一样快了。</a:t>
            </a:r>
            <a:endParaRPr lang="zh-CN" altLang="en-US"/>
          </a:p>
        </p:txBody>
      </p:sp>
      <p:pic>
        <p:nvPicPr>
          <p:cNvPr id="6" name="Content Placeholder 5"/>
          <p:cNvPicPr>
            <a:picLocks noChangeAspect="1"/>
          </p:cNvPicPr>
          <p:nvPr>
            <p:ph sz="half" idx="2"/>
          </p:nvPr>
        </p:nvPicPr>
        <p:blipFill>
          <a:blip r:embed="rId1"/>
          <a:stretch>
            <a:fillRect/>
          </a:stretch>
        </p:blipFill>
        <p:spPr>
          <a:xfrm>
            <a:off x="6412865" y="1825625"/>
            <a:ext cx="4318635" cy="4351655"/>
          </a:xfrm>
          <a:prstGeom prst="rect">
            <a:avLst/>
          </a:prstGeom>
        </p:spPr>
      </p:pic>
      <p:pic>
        <p:nvPicPr>
          <p:cNvPr id="7" name="Picture 6"/>
          <p:cNvPicPr>
            <a:picLocks noChangeAspect="1"/>
          </p:cNvPicPr>
          <p:nvPr/>
        </p:nvPicPr>
        <p:blipFill>
          <a:blip r:embed="rId2"/>
          <a:stretch>
            <a:fillRect/>
          </a:stretch>
        </p:blipFill>
        <p:spPr>
          <a:xfrm>
            <a:off x="164465" y="4505325"/>
            <a:ext cx="5887085" cy="1264920"/>
          </a:xfrm>
          <a:prstGeom prst="rect">
            <a:avLst/>
          </a:prstGeom>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t>Intel Intrinsics Guide</a:t>
            </a:r>
            <a:endParaRPr lang="en-US"/>
          </a:p>
        </p:txBody>
      </p:sp>
      <p:sp>
        <p:nvSpPr>
          <p:cNvPr id="3" name="Content Placeholder 2"/>
          <p:cNvSpPr>
            <a:spLocks noGrp="1"/>
          </p:cNvSpPr>
          <p:nvPr>
            <p:ph sz="half" idx="1"/>
          </p:nvPr>
        </p:nvSpPr>
        <p:spPr>
          <a:xfrm>
            <a:off x="647700" y="1825625"/>
            <a:ext cx="10515600" cy="4351655"/>
          </a:xfrm>
        </p:spPr>
        <p:txBody>
          <a:bodyPr/>
          <a:p>
            <a:r>
              <a:rPr lang="en-US" altLang="zh-CN">
                <a:sym typeface="+mn-ea"/>
              </a:rPr>
              <a:t>_mm </a:t>
            </a:r>
            <a:r>
              <a:rPr lang="zh-CN" altLang="en-US">
                <a:sym typeface="+mn-ea"/>
              </a:rPr>
              <a:t>系列指令出自</a:t>
            </a:r>
            <a:r>
              <a:rPr lang="en-US" altLang="zh-CN">
                <a:sym typeface="+mn-ea"/>
              </a:rPr>
              <a:t> &lt;xmmintrin.h&gt; </a:t>
            </a:r>
            <a:r>
              <a:rPr lang="zh-CN" altLang="en-US">
                <a:sym typeface="+mn-ea"/>
              </a:rPr>
              <a:t>头文件。</a:t>
            </a:r>
            <a:endParaRPr lang="zh-CN" altLang="en-US">
              <a:sym typeface="+mn-ea"/>
            </a:endParaRPr>
          </a:p>
          <a:p>
            <a:r>
              <a:rPr lang="zh-CN" altLang="en-US">
                <a:sym typeface="+mn-ea"/>
              </a:rPr>
              <a:t>指令的文档可以看这个网站：</a:t>
            </a:r>
            <a:endParaRPr lang="zh-CN" altLang="en-US">
              <a:sym typeface="+mn-ea"/>
            </a:endParaRPr>
          </a:p>
          <a:p>
            <a:r>
              <a:rPr lang="en-US">
                <a:sym typeface="+mn-ea"/>
              </a:rPr>
              <a:t>https://www.intel.com/content/www/us/en/docs/intrinsics-guide/index.html</a:t>
            </a:r>
            <a:endParaRPr lang="en-US">
              <a:sym typeface="+mn-ea"/>
            </a:endParaRPr>
          </a:p>
          <a:p>
            <a:r>
              <a:rPr lang="zh-CN" altLang="en-US"/>
              <a:t>里面有详细说明每个指令对应的汇编，方便理解的伪代码，延迟和花费的时钟周期等。</a:t>
            </a:r>
            <a:endParaRPr lang="zh-CN" altLang="en-US"/>
          </a:p>
        </p:txBody>
      </p:sp>
      <p:pic>
        <p:nvPicPr>
          <p:cNvPr id="5" name="Content Placeholder 4"/>
          <p:cNvPicPr>
            <a:picLocks noChangeAspect="1"/>
          </p:cNvPicPr>
          <p:nvPr>
            <p:ph sz="half" idx="2"/>
          </p:nvPr>
        </p:nvPicPr>
        <p:blipFill>
          <a:blip r:embed="rId1"/>
          <a:stretch>
            <a:fillRect/>
          </a:stretch>
        </p:blipFill>
        <p:spPr>
          <a:xfrm>
            <a:off x="2771140" y="4087495"/>
            <a:ext cx="6390640" cy="2717800"/>
          </a:xfrm>
          <a:prstGeom prst="rect">
            <a:avLst/>
          </a:prstGeom>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zh-CN" altLang="en-US"/>
              <a:t>第</a:t>
            </a:r>
            <a:r>
              <a:rPr lang="en-US" altLang="zh-CN"/>
              <a:t>4</a:t>
            </a:r>
            <a:r>
              <a:rPr lang="zh-CN" altLang="en-US"/>
              <a:t>章：循环合并法</a:t>
            </a:r>
            <a:endParaRPr lang="zh-CN" altLang="en-US"/>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zh-CN" altLang="en-US">
                <a:sym typeface="+mn-ea"/>
              </a:rPr>
              <a:t>两个循环体</a:t>
            </a:r>
            <a:endParaRPr lang="zh-CN" altLang="en-US"/>
          </a:p>
        </p:txBody>
      </p:sp>
      <p:sp>
        <p:nvSpPr>
          <p:cNvPr id="7" name="Content Placeholder 6"/>
          <p:cNvSpPr/>
          <p:nvPr>
            <p:ph sz="half" idx="1"/>
          </p:nvPr>
        </p:nvSpPr>
        <p:spPr>
          <a:xfrm>
            <a:off x="647700" y="1825625"/>
            <a:ext cx="6662420" cy="4351655"/>
          </a:xfrm>
        </p:spPr>
        <p:txBody>
          <a:bodyPr/>
          <a:p>
            <a:r>
              <a:rPr lang="zh-CN" altLang="en-US"/>
              <a:t>原始的代码第一个循环体执行</a:t>
            </a:r>
            <a:r>
              <a:rPr lang="en-US" altLang="zh-CN"/>
              <a:t> a[i] = a[i] * 2</a:t>
            </a:r>
            <a:r>
              <a:rPr lang="zh-CN" altLang="en-US"/>
              <a:t>，等乘法全部结束了以后，再来一个循环体执行</a:t>
            </a:r>
            <a:r>
              <a:rPr lang="en-US" altLang="zh-CN"/>
              <a:t> a[i] = a[i] + 1</a:t>
            </a:r>
            <a:r>
              <a:rPr lang="zh-CN" altLang="en-US"/>
              <a:t>。</a:t>
            </a:r>
            <a:endParaRPr lang="zh-CN" altLang="en-US"/>
          </a:p>
          <a:p>
            <a:r>
              <a:rPr lang="zh-CN" altLang="en-US"/>
              <a:t>因为第一遍循环过了</a:t>
            </a:r>
            <a:r>
              <a:rPr lang="en-US" altLang="zh-CN"/>
              <a:t> 1GB </a:t>
            </a:r>
            <a:r>
              <a:rPr lang="zh-CN" altLang="en-US"/>
              <a:t>的数据，执行到</a:t>
            </a:r>
            <a:r>
              <a:rPr lang="en-US" altLang="zh-CN"/>
              <a:t> a[n-1] </a:t>
            </a:r>
            <a:r>
              <a:rPr lang="zh-CN" altLang="en-US"/>
              <a:t>时，原本</a:t>
            </a:r>
            <a:r>
              <a:rPr lang="en-US" altLang="zh-CN"/>
              <a:t> a[0] </a:t>
            </a:r>
            <a:r>
              <a:rPr lang="zh-CN" altLang="en-US"/>
              <a:t>处的缓存早已失效，因此第二遍循环开始读取</a:t>
            </a:r>
            <a:r>
              <a:rPr lang="en-US" altLang="zh-CN"/>
              <a:t> a[0] </a:t>
            </a:r>
            <a:r>
              <a:rPr lang="zh-CN" altLang="en-US"/>
              <a:t>时必须重新从主内存读取，然后再次写回主内存。</a:t>
            </a:r>
            <a:endParaRPr lang="zh-CN" altLang="en-US"/>
          </a:p>
          <a:p>
            <a:r>
              <a:rPr lang="zh-CN" altLang="en-US"/>
              <a:t>这种代码在主内存看来，</a:t>
            </a:r>
            <a:r>
              <a:rPr lang="en-US" altLang="zh-CN"/>
              <a:t>CPU</a:t>
            </a:r>
            <a:r>
              <a:rPr lang="zh-CN" altLang="en-US"/>
              <a:t>做的事情相当于：读</a:t>
            </a:r>
            <a:r>
              <a:rPr lang="en-US" altLang="zh-CN"/>
              <a:t>+</a:t>
            </a:r>
            <a:r>
              <a:rPr lang="zh-CN" altLang="en-US"/>
              <a:t>写</a:t>
            </a:r>
            <a:r>
              <a:rPr lang="en-US" altLang="zh-CN"/>
              <a:t>+</a:t>
            </a:r>
            <a:r>
              <a:rPr lang="zh-CN" altLang="en-US"/>
              <a:t>读</a:t>
            </a:r>
            <a:r>
              <a:rPr lang="en-US" altLang="zh-CN"/>
              <a:t>+</a:t>
            </a:r>
            <a:r>
              <a:rPr lang="zh-CN" altLang="en-US"/>
              <a:t>写，每个元素都需要访问四遍内存。</a:t>
            </a:r>
            <a:endParaRPr lang="zh-CN" altLang="en-US"/>
          </a:p>
        </p:txBody>
      </p:sp>
      <p:pic>
        <p:nvPicPr>
          <p:cNvPr id="10" name="Content Placeholder 9"/>
          <p:cNvPicPr>
            <a:picLocks noChangeAspect="1"/>
          </p:cNvPicPr>
          <p:nvPr>
            <p:ph sz="half" idx="2"/>
          </p:nvPr>
        </p:nvPicPr>
        <p:blipFill>
          <a:blip r:embed="rId1"/>
          <a:stretch>
            <a:fillRect/>
          </a:stretch>
        </p:blipFill>
        <p:spPr>
          <a:xfrm>
            <a:off x="7623175" y="520065"/>
            <a:ext cx="4568825" cy="6337935"/>
          </a:xfrm>
          <a:prstGeom prst="rect">
            <a:avLst/>
          </a:prstGeom>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zh-CN" altLang="en-US"/>
              <a:t>合并两个循环体</a:t>
            </a:r>
            <a:endParaRPr lang="zh-CN" altLang="en-US"/>
          </a:p>
        </p:txBody>
      </p:sp>
      <p:sp>
        <p:nvSpPr>
          <p:cNvPr id="7" name="Content Placeholder 6"/>
          <p:cNvSpPr/>
          <p:nvPr>
            <p:ph sz="half" idx="1"/>
          </p:nvPr>
        </p:nvSpPr>
        <p:spPr>
          <a:xfrm>
            <a:off x="464185" y="1535430"/>
            <a:ext cx="6972935" cy="4994275"/>
          </a:xfrm>
        </p:spPr>
        <p:txBody>
          <a:bodyPr>
            <a:normAutofit lnSpcReduction="20000"/>
          </a:bodyPr>
          <a:p>
            <a:r>
              <a:rPr lang="zh-CN" altLang="en-US"/>
              <a:t>优化后的代码在同一个循环体里，执行完</a:t>
            </a:r>
            <a:r>
              <a:rPr lang="en-US" altLang="zh-CN"/>
              <a:t> a[i] = a[i] * 2 </a:t>
            </a:r>
            <a:r>
              <a:rPr lang="zh-CN" altLang="en-US"/>
              <a:t>后，立即执行了</a:t>
            </a:r>
            <a:r>
              <a:rPr lang="en-US" altLang="zh-CN"/>
              <a:t> a[i] = a[i] + 1</a:t>
            </a:r>
            <a:r>
              <a:rPr lang="zh-CN" altLang="en-US"/>
              <a:t>。</a:t>
            </a:r>
            <a:endParaRPr lang="zh-CN" altLang="en-US"/>
          </a:p>
          <a:p>
            <a:r>
              <a:rPr lang="zh-CN" altLang="en-US"/>
              <a:t>因为执行完</a:t>
            </a:r>
            <a:r>
              <a:rPr lang="en-US" altLang="zh-CN"/>
              <a:t> a[i] = a[i] * 2 </a:t>
            </a:r>
            <a:r>
              <a:rPr lang="zh-CN" altLang="en-US"/>
              <a:t>后不会立即被写回主内存，仍储存在高速缓存里一段时间。这时紧接着执行的</a:t>
            </a:r>
            <a:r>
              <a:rPr lang="en-US" altLang="zh-CN"/>
              <a:t> a[i] = a[i] + 1 </a:t>
            </a:r>
            <a:r>
              <a:rPr lang="zh-CN" altLang="en-US"/>
              <a:t>又用到了</a:t>
            </a:r>
            <a:r>
              <a:rPr lang="en-US" altLang="zh-CN"/>
              <a:t> a[i]</a:t>
            </a:r>
            <a:r>
              <a:rPr lang="zh-CN" altLang="en-US"/>
              <a:t>，所以能够直接从缓存里获取</a:t>
            </a:r>
            <a:r>
              <a:rPr lang="en-US" altLang="zh-CN"/>
              <a:t> a[i] </a:t>
            </a:r>
            <a:r>
              <a:rPr lang="zh-CN" altLang="en-US"/>
              <a:t>的值。计算出</a:t>
            </a:r>
            <a:r>
              <a:rPr lang="en-US" altLang="zh-CN"/>
              <a:t> a[i] + 1 </a:t>
            </a:r>
            <a:r>
              <a:rPr lang="zh-CN" altLang="en-US"/>
              <a:t>后又存到</a:t>
            </a:r>
            <a:r>
              <a:rPr lang="en-US" altLang="zh-CN"/>
              <a:t> a[i]</a:t>
            </a:r>
            <a:r>
              <a:rPr lang="zh-CN" altLang="en-US"/>
              <a:t>，这次也是先存到高速缓存里，不过当访问到</a:t>
            </a:r>
            <a:r>
              <a:rPr lang="en-US" altLang="zh-CN"/>
              <a:t> a[i + 12*1024*1024] </a:t>
            </a:r>
            <a:r>
              <a:rPr lang="zh-CN" altLang="en-US"/>
              <a:t>时，我们的缓存装不下了，不得不把之前存储的</a:t>
            </a:r>
            <a:r>
              <a:rPr lang="en-US" altLang="zh-CN"/>
              <a:t> a[i] </a:t>
            </a:r>
            <a:r>
              <a:rPr lang="zh-CN" altLang="en-US"/>
              <a:t>写回主内存。</a:t>
            </a:r>
            <a:endParaRPr lang="zh-CN" altLang="en-US"/>
          </a:p>
          <a:p>
            <a:r>
              <a:rPr lang="zh-CN" altLang="en-US">
                <a:sym typeface="+mn-ea"/>
              </a:rPr>
              <a:t>这种代码在主内存看来，</a:t>
            </a:r>
            <a:r>
              <a:rPr lang="en-US" altLang="zh-CN">
                <a:sym typeface="+mn-ea"/>
              </a:rPr>
              <a:t>CPU</a:t>
            </a:r>
            <a:r>
              <a:rPr lang="zh-CN" altLang="en-US">
                <a:sym typeface="+mn-ea"/>
              </a:rPr>
              <a:t>做的事情相当于：读</a:t>
            </a:r>
            <a:r>
              <a:rPr lang="en-US" altLang="zh-CN">
                <a:sym typeface="+mn-ea"/>
              </a:rPr>
              <a:t>+</a:t>
            </a:r>
            <a:r>
              <a:rPr lang="zh-CN" altLang="en-US">
                <a:sym typeface="+mn-ea"/>
              </a:rPr>
              <a:t>写，从而每个元素只需要访问两遍内存。对这种完全</a:t>
            </a:r>
            <a:r>
              <a:rPr lang="en-US" altLang="zh-CN">
                <a:sym typeface="+mn-ea"/>
              </a:rPr>
              <a:t> mem-bound </a:t>
            </a:r>
            <a:r>
              <a:rPr lang="zh-CN" altLang="en-US">
                <a:sym typeface="+mn-ea"/>
              </a:rPr>
              <a:t>的程序而言就是加速了</a:t>
            </a:r>
            <a:r>
              <a:rPr lang="en-US" altLang="zh-CN">
                <a:sym typeface="+mn-ea"/>
              </a:rPr>
              <a:t> 2 </a:t>
            </a:r>
            <a:r>
              <a:rPr lang="zh-CN" altLang="en-US">
                <a:sym typeface="+mn-ea"/>
              </a:rPr>
              <a:t>倍。</a:t>
            </a:r>
            <a:endParaRPr lang="zh-CN" altLang="en-US">
              <a:sym typeface="+mn-ea"/>
            </a:endParaRPr>
          </a:p>
        </p:txBody>
      </p:sp>
      <p:pic>
        <p:nvPicPr>
          <p:cNvPr id="10" name="Content Placeholder 9"/>
          <p:cNvPicPr>
            <a:picLocks noChangeAspect="1"/>
          </p:cNvPicPr>
          <p:nvPr>
            <p:ph sz="half" idx="2"/>
          </p:nvPr>
        </p:nvPicPr>
        <p:blipFill>
          <a:blip r:embed="rId1"/>
          <a:stretch>
            <a:fillRect/>
          </a:stretch>
        </p:blipFill>
        <p:spPr>
          <a:xfrm>
            <a:off x="7623175" y="520065"/>
            <a:ext cx="4568825" cy="633793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 name="Title 1"/>
          <p:cNvSpPr>
            <a:spLocks noGrp="1"/>
          </p:cNvSpPr>
          <p:nvPr>
            <p:ph type="title"/>
          </p:nvPr>
        </p:nvSpPr>
        <p:spPr/>
        <p:txBody>
          <a:bodyPr/>
          <a:p>
            <a:r>
              <a:rPr lang="en-US"/>
              <a:t>https://www.intel.com/content/www/us/en/docs/intrinsics-guide/index.html</a:t>
            </a:r>
            <a:endParaRPr lang="en-US"/>
          </a:p>
        </p:txBody>
      </p:sp>
      <p:pic>
        <p:nvPicPr>
          <p:cNvPr id="4" name="Content Placeholder 3"/>
          <p:cNvPicPr>
            <a:picLocks noChangeAspect="1"/>
          </p:cNvPicPr>
          <p:nvPr>
            <p:ph idx="1"/>
          </p:nvPr>
        </p:nvPicPr>
        <p:blipFill>
          <a:blip r:embed="rId1"/>
          <a:stretch>
            <a:fillRect/>
          </a:stretch>
        </p:blipFill>
        <p:spPr>
          <a:xfrm>
            <a:off x="4300220" y="1846580"/>
            <a:ext cx="3451225" cy="4351655"/>
          </a:xfrm>
          <a:prstGeom prst="rect">
            <a:avLst/>
          </a:prstGeom>
        </p:spPr>
      </p:pic>
      <p:pic>
        <p:nvPicPr>
          <p:cNvPr id="5" name="Picture 4"/>
          <p:cNvPicPr>
            <a:picLocks noChangeAspect="1"/>
          </p:cNvPicPr>
          <p:nvPr/>
        </p:nvPicPr>
        <p:blipFill>
          <a:blip r:embed="rId2"/>
          <a:stretch>
            <a:fillRect/>
          </a:stretch>
        </p:blipFill>
        <p:spPr>
          <a:xfrm>
            <a:off x="4420870" y="6249035"/>
            <a:ext cx="3209925" cy="504825"/>
          </a:xfrm>
          <a:prstGeom prst="rect">
            <a:avLst/>
          </a:prstGeom>
        </p:spPr>
      </p:pic>
      <p:sp>
        <p:nvSpPr>
          <p:cNvPr id="6" name="Text Box 5"/>
          <p:cNvSpPr txBox="1"/>
          <p:nvPr/>
        </p:nvSpPr>
        <p:spPr>
          <a:xfrm>
            <a:off x="8684260" y="2287270"/>
            <a:ext cx="2540000" cy="922020"/>
          </a:xfrm>
          <a:prstGeom prst="rect">
            <a:avLst/>
          </a:prstGeom>
          <a:noFill/>
        </p:spPr>
        <p:txBody>
          <a:bodyPr wrap="square" rtlCol="0" anchor="t">
            <a:spAutoFit/>
          </a:bodyPr>
          <a:p>
            <a:r>
              <a:rPr lang="en-US"/>
              <a:t>https://www.youtube.com/channel/UCq7dxy_qYNEBcHqQVCbc20w</a:t>
            </a:r>
            <a:endParaRPr lang="en-US"/>
          </a:p>
        </p:txBody>
      </p:sp>
    </p:spTree>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zh-CN" altLang="en-US"/>
              <a:t>测试结果</a:t>
            </a:r>
            <a:endParaRPr lang="zh-CN" altLang="en-US"/>
          </a:p>
        </p:txBody>
      </p:sp>
      <p:pic>
        <p:nvPicPr>
          <p:cNvPr id="10" name="Content Placeholder 9"/>
          <p:cNvPicPr>
            <a:picLocks noChangeAspect="1"/>
          </p:cNvPicPr>
          <p:nvPr>
            <p:ph sz="half" idx="2"/>
          </p:nvPr>
        </p:nvPicPr>
        <p:blipFill>
          <a:blip r:embed="rId1"/>
          <a:stretch>
            <a:fillRect/>
          </a:stretch>
        </p:blipFill>
        <p:spPr>
          <a:xfrm>
            <a:off x="7623175" y="520065"/>
            <a:ext cx="4568825" cy="6337935"/>
          </a:xfrm>
          <a:prstGeom prst="rect">
            <a:avLst/>
          </a:prstGeom>
        </p:spPr>
      </p:pic>
      <p:pic>
        <p:nvPicPr>
          <p:cNvPr id="3" name="Content Placeholder 2"/>
          <p:cNvPicPr>
            <a:picLocks noChangeAspect="1"/>
          </p:cNvPicPr>
          <p:nvPr>
            <p:ph sz="half" idx="1"/>
          </p:nvPr>
        </p:nvPicPr>
        <p:blipFill>
          <a:blip r:embed="rId2"/>
          <a:stretch>
            <a:fillRect/>
          </a:stretch>
        </p:blipFill>
        <p:spPr>
          <a:xfrm>
            <a:off x="1026160" y="3422650"/>
            <a:ext cx="5848350" cy="1219200"/>
          </a:xfrm>
          <a:prstGeom prst="rect">
            <a:avLst/>
          </a:prstGeom>
        </p:spPr>
      </p:pic>
      <p:sp>
        <p:nvSpPr>
          <p:cNvPr id="4" name="Text Box 3"/>
          <p:cNvSpPr txBox="1"/>
          <p:nvPr/>
        </p:nvSpPr>
        <p:spPr>
          <a:xfrm>
            <a:off x="542290" y="2857500"/>
            <a:ext cx="6815455" cy="368300"/>
          </a:xfrm>
          <a:prstGeom prst="rect">
            <a:avLst/>
          </a:prstGeom>
          <a:noFill/>
        </p:spPr>
        <p:txBody>
          <a:bodyPr wrap="none" rtlCol="0" anchor="t">
            <a:spAutoFit/>
          </a:bodyPr>
          <a:p>
            <a:r>
              <a:rPr lang="zh-CN" altLang="en-US">
                <a:sym typeface="+mn-ea"/>
              </a:rPr>
              <a:t>可见，能否很好的利用缓存，和程序访问内存的</a:t>
            </a:r>
            <a:r>
              <a:rPr lang="zh-CN" altLang="en-US" b="1">
                <a:sym typeface="+mn-ea"/>
              </a:rPr>
              <a:t>时间</a:t>
            </a:r>
            <a:r>
              <a:rPr lang="zh-CN" altLang="en-US" b="1">
                <a:sym typeface="+mn-ea"/>
              </a:rPr>
              <a:t>局域性</a:t>
            </a:r>
            <a:r>
              <a:rPr lang="zh-CN" altLang="en-US">
                <a:sym typeface="+mn-ea"/>
              </a:rPr>
              <a:t>有关。</a:t>
            </a:r>
            <a:endParaRPr lang="en-US"/>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案例：一维</a:t>
            </a:r>
            <a:r>
              <a:rPr lang="en-US" altLang="zh-CN"/>
              <a:t>jacobi</a:t>
            </a:r>
            <a:r>
              <a:rPr lang="zh-CN" altLang="en-US"/>
              <a:t>迭代</a:t>
            </a:r>
            <a:endParaRPr lang="zh-CN" altLang="en-US"/>
          </a:p>
        </p:txBody>
      </p:sp>
      <p:sp>
        <p:nvSpPr>
          <p:cNvPr id="3" name="Content Placeholder 2"/>
          <p:cNvSpPr>
            <a:spLocks noGrp="1"/>
          </p:cNvSpPr>
          <p:nvPr>
            <p:ph sz="half" idx="1"/>
          </p:nvPr>
        </p:nvSpPr>
        <p:spPr>
          <a:xfrm>
            <a:off x="647700" y="1825625"/>
            <a:ext cx="5626100" cy="4351655"/>
          </a:xfrm>
        </p:spPr>
        <p:txBody>
          <a:bodyPr>
            <a:normAutofit fontScale="90000"/>
          </a:bodyPr>
          <a:p>
            <a:r>
              <a:rPr lang="zh-CN" altLang="en-US"/>
              <a:t>一些物理仿真中，常</a:t>
            </a:r>
            <a:r>
              <a:rPr lang="zh-CN"/>
              <a:t>用到这种形式的迭代法：</a:t>
            </a:r>
            <a:endParaRPr lang="zh-CN"/>
          </a:p>
          <a:p>
            <a:r>
              <a:rPr lang="en-US" altLang="zh-CN">
                <a:sym typeface="+mn-ea"/>
              </a:rPr>
              <a:t>for (i=0...n) </a:t>
            </a:r>
            <a:r>
              <a:rPr lang="en-US" altLang="zh-CN"/>
              <a:t>b[i] = a[i + 1] + a[i - 1];</a:t>
            </a:r>
            <a:r>
              <a:rPr lang="en-US" altLang="zh-CN">
                <a:sym typeface="+mn-ea"/>
              </a:rPr>
              <a:t>  // </a:t>
            </a:r>
            <a:r>
              <a:rPr lang="zh-CN" altLang="en-US">
                <a:sym typeface="+mn-ea"/>
              </a:rPr>
              <a:t>假装是</a:t>
            </a:r>
            <a:r>
              <a:rPr lang="en-US" altLang="zh-CN">
                <a:sym typeface="+mn-ea"/>
              </a:rPr>
              <a:t>jacobi</a:t>
            </a:r>
            <a:endParaRPr lang="en-US" altLang="zh-CN"/>
          </a:p>
          <a:p>
            <a:r>
              <a:rPr lang="en-US" altLang="zh-CN"/>
              <a:t>swap(a, b);   // </a:t>
            </a:r>
            <a:r>
              <a:rPr lang="zh-CN" altLang="en-US"/>
              <a:t>交换双缓冲</a:t>
            </a:r>
            <a:endParaRPr lang="zh-CN" altLang="en-US"/>
          </a:p>
          <a:p>
            <a:r>
              <a:rPr lang="en-US" altLang="zh-CN">
                <a:sym typeface="+mn-ea"/>
              </a:rPr>
              <a:t>for (i=0...n) </a:t>
            </a:r>
            <a:r>
              <a:rPr lang="en-US" altLang="zh-CN">
                <a:sym typeface="+mn-ea"/>
              </a:rPr>
              <a:t>b[i] = a[i + 1] + a[i - 1];  // </a:t>
            </a:r>
            <a:r>
              <a:rPr lang="zh-CN" altLang="en-US">
                <a:sym typeface="+mn-ea"/>
              </a:rPr>
              <a:t>假装是</a:t>
            </a:r>
            <a:r>
              <a:rPr lang="en-US" altLang="zh-CN">
                <a:sym typeface="+mn-ea"/>
              </a:rPr>
              <a:t>jacobi</a:t>
            </a:r>
            <a:endParaRPr lang="en-US" altLang="zh-CN">
              <a:sym typeface="+mn-ea"/>
            </a:endParaRPr>
          </a:p>
          <a:p>
            <a:r>
              <a:rPr lang="en-US" altLang="zh-CN">
                <a:sym typeface="+mn-ea"/>
              </a:rPr>
              <a:t>swap(a, b);   // </a:t>
            </a:r>
            <a:r>
              <a:rPr lang="zh-CN" altLang="en-US">
                <a:sym typeface="+mn-ea"/>
              </a:rPr>
              <a:t>交换双缓冲</a:t>
            </a:r>
            <a:endParaRPr lang="en-US" altLang="zh-CN"/>
          </a:p>
          <a:p>
            <a:r>
              <a:rPr lang="en-US" altLang="zh-CN"/>
              <a:t>// </a:t>
            </a:r>
            <a:r>
              <a:rPr lang="zh-CN" altLang="en-US"/>
              <a:t>不断反复</a:t>
            </a:r>
            <a:r>
              <a:rPr lang="en-US" altLang="zh-CN"/>
              <a:t>...</a:t>
            </a:r>
            <a:endParaRPr lang="zh-CN" altLang="en-US"/>
          </a:p>
          <a:p>
            <a:r>
              <a:rPr lang="zh-CN" altLang="en-US"/>
              <a:t>但是这样每个循环体内只有</a:t>
            </a:r>
            <a:r>
              <a:rPr lang="en-US" altLang="zh-CN"/>
              <a:t> 1 </a:t>
            </a:r>
            <a:r>
              <a:rPr lang="zh-CN" altLang="en-US"/>
              <a:t>次加法，明显就是我们所说的</a:t>
            </a:r>
            <a:r>
              <a:rPr lang="en-US" altLang="zh-CN"/>
              <a:t> mem-bound </a:t>
            </a:r>
            <a:r>
              <a:rPr lang="zh-CN" altLang="en-US"/>
              <a:t>嘛！</a:t>
            </a:r>
            <a:endParaRPr lang="zh-CN" altLang="en-US"/>
          </a:p>
        </p:txBody>
      </p:sp>
      <p:pic>
        <p:nvPicPr>
          <p:cNvPr id="10" name="Picture 9"/>
          <p:cNvPicPr>
            <a:picLocks noChangeAspect="1"/>
          </p:cNvPicPr>
          <p:nvPr/>
        </p:nvPicPr>
        <p:blipFill>
          <a:blip r:embed="rId1"/>
          <a:stretch>
            <a:fillRect/>
          </a:stretch>
        </p:blipFill>
        <p:spPr>
          <a:xfrm>
            <a:off x="7752715" y="927735"/>
            <a:ext cx="1638300" cy="485775"/>
          </a:xfrm>
          <a:prstGeom prst="rect">
            <a:avLst/>
          </a:prstGeom>
        </p:spPr>
      </p:pic>
      <p:pic>
        <p:nvPicPr>
          <p:cNvPr id="12" name="Content Placeholder 11"/>
          <p:cNvPicPr>
            <a:picLocks noChangeAspect="1"/>
          </p:cNvPicPr>
          <p:nvPr>
            <p:ph sz="half" idx="2"/>
          </p:nvPr>
        </p:nvPicPr>
        <p:blipFill>
          <a:blip r:embed="rId2"/>
          <a:stretch>
            <a:fillRect/>
          </a:stretch>
        </p:blipFill>
        <p:spPr>
          <a:xfrm>
            <a:off x="6557010" y="1825625"/>
            <a:ext cx="4030345" cy="4351655"/>
          </a:xfrm>
          <a:prstGeom prst="rect">
            <a:avLst/>
          </a:prstGeom>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递推公式，一步抵两步</a:t>
            </a:r>
            <a:endParaRPr lang="en-US" altLang="zh-CN"/>
          </a:p>
        </p:txBody>
      </p:sp>
      <p:sp>
        <p:nvSpPr>
          <p:cNvPr id="3" name="Content Placeholder 2"/>
          <p:cNvSpPr>
            <a:spLocks noGrp="1"/>
          </p:cNvSpPr>
          <p:nvPr>
            <p:ph sz="half" idx="1"/>
          </p:nvPr>
        </p:nvSpPr>
        <p:spPr>
          <a:xfrm>
            <a:off x="647700" y="1825625"/>
            <a:ext cx="5471160" cy="4351655"/>
          </a:xfrm>
        </p:spPr>
        <p:txBody>
          <a:bodyPr>
            <a:normAutofit lnSpcReduction="10000"/>
          </a:bodyPr>
          <a:p>
            <a:r>
              <a:rPr lang="zh-CN" altLang="en-US"/>
              <a:t>一种简单的思路是：</a:t>
            </a:r>
            <a:endParaRPr lang="zh-CN" altLang="en-US"/>
          </a:p>
          <a:p>
            <a:r>
              <a:rPr lang="zh-CN" altLang="en-US"/>
              <a:t>既然递推公式</a:t>
            </a:r>
            <a:r>
              <a:rPr lang="en-US" altLang="zh-CN"/>
              <a:t> a’[i] = (a[i - 1] + a[i + 1]) * 0.5</a:t>
            </a:r>
            <a:endParaRPr lang="en-US" altLang="zh-CN"/>
          </a:p>
          <a:p>
            <a:r>
              <a:rPr lang="zh-CN" altLang="en-US">
                <a:sym typeface="+mn-ea"/>
              </a:rPr>
              <a:t>那么也应该有</a:t>
            </a:r>
            <a:r>
              <a:rPr lang="en-US" altLang="zh-CN">
                <a:sym typeface="+mn-ea"/>
              </a:rPr>
              <a:t> a’’[i] = (a’[i - 1] + a’[i + 1]) * 0.5</a:t>
            </a:r>
            <a:endParaRPr lang="en-US" altLang="zh-CN">
              <a:sym typeface="+mn-ea"/>
            </a:endParaRPr>
          </a:p>
          <a:p>
            <a:r>
              <a:rPr lang="zh-CN" altLang="en-US">
                <a:sym typeface="+mn-ea"/>
              </a:rPr>
              <a:t>不妨带入</a:t>
            </a:r>
            <a:r>
              <a:rPr lang="en-US" altLang="zh-CN">
                <a:sym typeface="+mn-ea"/>
              </a:rPr>
              <a:t>(1)</a:t>
            </a:r>
            <a:r>
              <a:rPr lang="zh-CN" altLang="en-US">
                <a:sym typeface="+mn-ea"/>
              </a:rPr>
              <a:t>式到</a:t>
            </a:r>
            <a:r>
              <a:rPr lang="en-US" altLang="zh-CN">
                <a:sym typeface="+mn-ea"/>
              </a:rPr>
              <a:t>(2)</a:t>
            </a:r>
            <a:r>
              <a:rPr lang="zh-CN" altLang="en-US">
                <a:sym typeface="+mn-ea"/>
              </a:rPr>
              <a:t>式，得到：</a:t>
            </a:r>
            <a:endParaRPr lang="en-US" altLang="zh-CN">
              <a:sym typeface="+mn-ea"/>
            </a:endParaRPr>
          </a:p>
          <a:p>
            <a:r>
              <a:rPr lang="en-US" altLang="zh-CN">
                <a:sym typeface="+mn-ea"/>
              </a:rPr>
              <a:t>a’’[i] </a:t>
            </a:r>
            <a:r>
              <a:rPr lang="en-US" altLang="zh-CN">
                <a:sym typeface="+mn-ea"/>
              </a:rPr>
              <a:t>= </a:t>
            </a:r>
            <a:r>
              <a:rPr lang="en-US" altLang="zh-CN">
                <a:sym typeface="+mn-ea"/>
              </a:rPr>
              <a:t>(a[i - 2] + a[i + 2]) * 0.25 + a[i] * 0.5</a:t>
            </a:r>
            <a:endParaRPr lang="en-US" altLang="zh-CN">
              <a:sym typeface="+mn-ea"/>
            </a:endParaRPr>
          </a:p>
          <a:p>
            <a:r>
              <a:rPr lang="zh-CN" altLang="en-US"/>
              <a:t>我们得到了求出两次迭代后状态的公式。这样就可以在一个循环体内</a:t>
            </a:r>
            <a:r>
              <a:rPr lang="zh-CN" altLang="en-US">
                <a:sym typeface="+mn-ea"/>
              </a:rPr>
              <a:t>实现</a:t>
            </a:r>
            <a:r>
              <a:rPr lang="zh-CN" altLang="en-US"/>
              <a:t>两次迭代的效果！从而快了</a:t>
            </a:r>
            <a:r>
              <a:rPr lang="en-US" altLang="zh-CN"/>
              <a:t> 2 </a:t>
            </a:r>
            <a:r>
              <a:rPr lang="zh-CN" altLang="en-US"/>
              <a:t>倍。</a:t>
            </a:r>
            <a:endParaRPr lang="zh-CN" altLang="en-US"/>
          </a:p>
        </p:txBody>
      </p:sp>
      <p:pic>
        <p:nvPicPr>
          <p:cNvPr id="9" name="Picture 8"/>
          <p:cNvPicPr>
            <a:picLocks noChangeAspect="1"/>
          </p:cNvPicPr>
          <p:nvPr/>
        </p:nvPicPr>
        <p:blipFill>
          <a:blip r:embed="rId1"/>
          <a:stretch>
            <a:fillRect/>
          </a:stretch>
        </p:blipFill>
        <p:spPr>
          <a:xfrm>
            <a:off x="7786370" y="1036320"/>
            <a:ext cx="1571625" cy="495300"/>
          </a:xfrm>
          <a:prstGeom prst="rect">
            <a:avLst/>
          </a:prstGeom>
        </p:spPr>
      </p:pic>
      <p:pic>
        <p:nvPicPr>
          <p:cNvPr id="13" name="Content Placeholder 12"/>
          <p:cNvPicPr>
            <a:picLocks noChangeAspect="1"/>
          </p:cNvPicPr>
          <p:nvPr>
            <p:ph sz="half" idx="2"/>
          </p:nvPr>
        </p:nvPicPr>
        <p:blipFill>
          <a:blip r:embed="rId2"/>
          <a:stretch>
            <a:fillRect/>
          </a:stretch>
        </p:blipFill>
        <p:spPr>
          <a:xfrm>
            <a:off x="6482715" y="1825625"/>
            <a:ext cx="4178300" cy="4351655"/>
          </a:xfrm>
          <a:prstGeom prst="rect">
            <a:avLst/>
          </a:prstGeom>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动画演示</a:t>
            </a:r>
            <a:endParaRPr lang="zh-CN" altLang="en-US"/>
          </a:p>
        </p:txBody>
      </p:sp>
      <p:pic>
        <p:nvPicPr>
          <p:cNvPr id="9" name="Content Placeholder 8"/>
          <p:cNvPicPr>
            <a:picLocks noChangeAspect="1"/>
          </p:cNvPicPr>
          <p:nvPr>
            <p:ph idx="1"/>
          </p:nvPr>
        </p:nvPicPr>
        <p:blipFill>
          <a:blip r:embed="rId1"/>
          <a:stretch>
            <a:fillRect/>
          </a:stretch>
        </p:blipFill>
        <p:spPr>
          <a:xfrm>
            <a:off x="1029335" y="1825625"/>
            <a:ext cx="9751695" cy="4351655"/>
          </a:xfrm>
          <a:prstGeom prst="rect">
            <a:avLst/>
          </a:prstGeom>
        </p:spPr>
      </p:pic>
      <p:pic>
        <p:nvPicPr>
          <p:cNvPr id="10" name="Picture 9"/>
          <p:cNvPicPr>
            <a:picLocks noChangeAspect="1"/>
          </p:cNvPicPr>
          <p:nvPr/>
        </p:nvPicPr>
        <p:blipFill>
          <a:blip r:embed="rId2"/>
          <a:stretch>
            <a:fillRect/>
          </a:stretch>
        </p:blipFill>
        <p:spPr>
          <a:xfrm>
            <a:off x="974090" y="1818640"/>
            <a:ext cx="9822180" cy="4352290"/>
          </a:xfrm>
          <a:prstGeom prst="rect">
            <a:avLst/>
          </a:prstGeom>
        </p:spPr>
      </p:pic>
      <p:sp>
        <p:nvSpPr>
          <p:cNvPr id="11" name="Text Box 10"/>
          <p:cNvSpPr txBox="1"/>
          <p:nvPr/>
        </p:nvSpPr>
        <p:spPr>
          <a:xfrm>
            <a:off x="10864850" y="2155825"/>
            <a:ext cx="882015" cy="3692525"/>
          </a:xfrm>
          <a:prstGeom prst="rect">
            <a:avLst/>
          </a:prstGeom>
          <a:noFill/>
        </p:spPr>
        <p:txBody>
          <a:bodyPr wrap="square" rtlCol="0">
            <a:spAutoFit/>
          </a:bodyPr>
          <a:p>
            <a:r>
              <a:rPr lang="en-US"/>
              <a:t>a</a:t>
            </a:r>
            <a:endParaRPr lang="en-US"/>
          </a:p>
          <a:p>
            <a:endParaRPr lang="en-US"/>
          </a:p>
          <a:p>
            <a:endParaRPr lang="en-US"/>
          </a:p>
          <a:p>
            <a:endParaRPr lang="en-US"/>
          </a:p>
          <a:p>
            <a:endParaRPr lang="en-US"/>
          </a:p>
          <a:p>
            <a:endParaRPr lang="en-US"/>
          </a:p>
          <a:p>
            <a:r>
              <a:rPr lang="en-US"/>
              <a:t>a’</a:t>
            </a:r>
            <a:endParaRPr lang="en-US"/>
          </a:p>
          <a:p>
            <a:endParaRPr lang="en-US"/>
          </a:p>
          <a:p>
            <a:endParaRPr lang="en-US"/>
          </a:p>
          <a:p>
            <a:endParaRPr lang="en-US"/>
          </a:p>
          <a:p>
            <a:endParaRPr lang="en-US"/>
          </a:p>
          <a:p>
            <a:endParaRPr lang="en-US"/>
          </a:p>
          <a:p>
            <a:r>
              <a:rPr lang="en-US"/>
              <a:t>a’’</a:t>
            </a:r>
            <a:endParaRPr lang="en-US"/>
          </a:p>
        </p:txBody>
      </p:sp>
      <p:sp>
        <p:nvSpPr>
          <p:cNvPr id="12" name="Rectangles 11"/>
          <p:cNvSpPr/>
          <p:nvPr/>
        </p:nvSpPr>
        <p:spPr>
          <a:xfrm>
            <a:off x="10723880" y="6099175"/>
            <a:ext cx="183515" cy="1339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局部数组，</a:t>
            </a:r>
            <a:r>
              <a:rPr lang="zh-CN" altLang="en-US">
                <a:sym typeface="+mn-ea"/>
              </a:rPr>
              <a:t>一步抵</a:t>
            </a:r>
            <a:r>
              <a:rPr lang="en-US" altLang="zh-CN">
                <a:sym typeface="+mn-ea"/>
              </a:rPr>
              <a:t> 16 </a:t>
            </a:r>
            <a:r>
              <a:rPr lang="zh-CN" altLang="en-US">
                <a:sym typeface="+mn-ea"/>
              </a:rPr>
              <a:t>步</a:t>
            </a:r>
            <a:endParaRPr lang="zh-CN" altLang="en-US"/>
          </a:p>
        </p:txBody>
      </p:sp>
      <p:sp>
        <p:nvSpPr>
          <p:cNvPr id="3" name="Content Placeholder 2"/>
          <p:cNvSpPr>
            <a:spLocks noGrp="1"/>
          </p:cNvSpPr>
          <p:nvPr>
            <p:ph sz="half" idx="1"/>
          </p:nvPr>
        </p:nvSpPr>
        <p:spPr>
          <a:xfrm>
            <a:off x="647700" y="1825625"/>
            <a:ext cx="6259830" cy="4732655"/>
          </a:xfrm>
        </p:spPr>
        <p:txBody>
          <a:bodyPr>
            <a:normAutofit lnSpcReduction="10000"/>
          </a:bodyPr>
          <a:p>
            <a:r>
              <a:rPr lang="zh-CN" altLang="en-US">
                <a:sym typeface="+mn-ea"/>
              </a:rPr>
              <a:t>一次性读取到局部数组</a:t>
            </a:r>
            <a:r>
              <a:rPr lang="en-US" altLang="zh-CN">
                <a:sym typeface="+mn-ea"/>
              </a:rPr>
              <a:t>ta</a:t>
            </a:r>
            <a:r>
              <a:rPr lang="zh-CN" altLang="en-US">
                <a:sym typeface="+mn-ea"/>
              </a:rPr>
              <a:t>里，在局部迭代</a:t>
            </a:r>
            <a:r>
              <a:rPr lang="en-US" altLang="zh-CN">
                <a:sym typeface="+mn-ea"/>
              </a:rPr>
              <a:t>16</a:t>
            </a:r>
            <a:r>
              <a:rPr lang="zh-CN" altLang="en-US">
                <a:sym typeface="+mn-ea"/>
              </a:rPr>
              <a:t>次。</a:t>
            </a:r>
            <a:endParaRPr lang="zh-CN" altLang="en-US">
              <a:sym typeface="+mn-ea"/>
            </a:endParaRPr>
          </a:p>
          <a:p>
            <a:r>
              <a:rPr lang="zh-CN" altLang="en-US">
                <a:sym typeface="+mn-ea"/>
              </a:rPr>
              <a:t>注意到局部数组是</a:t>
            </a:r>
            <a:r>
              <a:rPr lang="en-US" altLang="zh-CN">
                <a:sym typeface="+mn-ea"/>
              </a:rPr>
              <a:t>64</a:t>
            </a:r>
            <a:r>
              <a:rPr lang="zh-CN" altLang="en-US">
                <a:sym typeface="+mn-ea"/>
              </a:rPr>
              <a:t>大小，这包含了中心的</a:t>
            </a:r>
            <a:r>
              <a:rPr lang="en-US" altLang="zh-CN" b="1">
                <a:sym typeface="+mn-ea"/>
              </a:rPr>
              <a:t>32</a:t>
            </a:r>
            <a:r>
              <a:rPr lang="zh-CN" altLang="en-US" b="1">
                <a:sym typeface="+mn-ea"/>
              </a:rPr>
              <a:t>个元素</a:t>
            </a:r>
            <a:r>
              <a:rPr lang="zh-CN" altLang="en-US">
                <a:sym typeface="+mn-ea"/>
              </a:rPr>
              <a:t>，还包含因为</a:t>
            </a:r>
            <a:r>
              <a:rPr lang="en-US" altLang="zh-CN">
                <a:sym typeface="+mn-ea"/>
              </a:rPr>
              <a:t>jacobi</a:t>
            </a:r>
            <a:r>
              <a:rPr lang="zh-CN" altLang="en-US">
                <a:sym typeface="+mn-ea"/>
              </a:rPr>
              <a:t>特性需要周围两个元素，导致迭代</a:t>
            </a:r>
            <a:r>
              <a:rPr lang="en-US" altLang="zh-CN">
                <a:sym typeface="+mn-ea"/>
              </a:rPr>
              <a:t>16</a:t>
            </a:r>
            <a:r>
              <a:rPr lang="zh-CN" altLang="en-US">
                <a:sym typeface="+mn-ea"/>
              </a:rPr>
              <a:t>次就需要往边缘扩张的</a:t>
            </a:r>
            <a:r>
              <a:rPr lang="en-US" altLang="zh-CN" b="1">
                <a:sym typeface="+mn-ea"/>
              </a:rPr>
              <a:t>16</a:t>
            </a:r>
            <a:r>
              <a:rPr lang="zh-CN" altLang="en-US" b="1">
                <a:sym typeface="+mn-ea"/>
              </a:rPr>
              <a:t>个元素</a:t>
            </a:r>
            <a:r>
              <a:rPr lang="zh-CN" altLang="en-US">
                <a:sym typeface="+mn-ea"/>
              </a:rPr>
              <a:t>。</a:t>
            </a:r>
            <a:endParaRPr lang="zh-CN" altLang="en-US">
              <a:sym typeface="+mn-ea"/>
            </a:endParaRPr>
          </a:p>
          <a:p>
            <a:r>
              <a:rPr lang="zh-CN" altLang="en-US"/>
              <a:t>因为</a:t>
            </a:r>
            <a:r>
              <a:rPr lang="zh-CN" altLang="en-US">
                <a:sym typeface="+mn-ea"/>
              </a:rPr>
              <a:t>局部数组</a:t>
            </a:r>
            <a:r>
              <a:rPr lang="zh-CN" altLang="en-US"/>
              <a:t>的大小远远小于一级缓存，这样迭代时读写的带宽就是一级缓存的速度，几乎没有影响。</a:t>
            </a:r>
            <a:endParaRPr lang="zh-CN" altLang="en-US"/>
          </a:p>
          <a:p>
            <a:r>
              <a:rPr lang="zh-CN" altLang="en-US"/>
              <a:t>这里一次循环体直接相当于</a:t>
            </a:r>
            <a:r>
              <a:rPr lang="en-US" altLang="zh-CN"/>
              <a:t>16</a:t>
            </a:r>
            <a:r>
              <a:rPr lang="zh-CN" altLang="en-US"/>
              <a:t>次迭代，两次就完了。但是可能加的有点过头变成</a:t>
            </a:r>
            <a:r>
              <a:rPr lang="en-US" altLang="zh-CN"/>
              <a:t>cpu-bound</a:t>
            </a:r>
            <a:r>
              <a:rPr lang="zh-CN" altLang="en-US"/>
              <a:t>了，所以只快了</a:t>
            </a:r>
            <a:r>
              <a:rPr lang="en-US" altLang="zh-CN"/>
              <a:t>10</a:t>
            </a:r>
            <a:r>
              <a:rPr lang="zh-CN" altLang="en-US"/>
              <a:t>倍左右，大家掌握里面的思想就好。</a:t>
            </a:r>
            <a:endParaRPr lang="zh-CN" altLang="en-US"/>
          </a:p>
        </p:txBody>
      </p:sp>
      <p:pic>
        <p:nvPicPr>
          <p:cNvPr id="24" name="Picture 23"/>
          <p:cNvPicPr>
            <a:picLocks noChangeAspect="1"/>
          </p:cNvPicPr>
          <p:nvPr/>
        </p:nvPicPr>
        <p:blipFill>
          <a:blip r:embed="rId1"/>
          <a:stretch>
            <a:fillRect/>
          </a:stretch>
        </p:blipFill>
        <p:spPr>
          <a:xfrm>
            <a:off x="8592820" y="427355"/>
            <a:ext cx="1781175" cy="457200"/>
          </a:xfrm>
          <a:prstGeom prst="rect">
            <a:avLst/>
          </a:prstGeom>
        </p:spPr>
      </p:pic>
      <p:pic>
        <p:nvPicPr>
          <p:cNvPr id="26" name="Content Placeholder 25"/>
          <p:cNvPicPr>
            <a:picLocks noChangeAspect="1"/>
          </p:cNvPicPr>
          <p:nvPr>
            <p:ph sz="half" idx="2"/>
          </p:nvPr>
        </p:nvPicPr>
        <p:blipFill>
          <a:blip r:embed="rId2"/>
          <a:stretch>
            <a:fillRect/>
          </a:stretch>
        </p:blipFill>
        <p:spPr>
          <a:xfrm>
            <a:off x="7414895" y="960120"/>
            <a:ext cx="4493260" cy="5897880"/>
          </a:xfrm>
          <a:prstGeom prst="rect">
            <a:avLst/>
          </a:prstGeom>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进一步优化</a:t>
            </a:r>
            <a:endParaRPr lang="zh-CN" altLang="en-US"/>
          </a:p>
        </p:txBody>
      </p:sp>
      <p:sp>
        <p:nvSpPr>
          <p:cNvPr id="3" name="Content Placeholder 2"/>
          <p:cNvSpPr>
            <a:spLocks noGrp="1"/>
          </p:cNvSpPr>
          <p:nvPr>
            <p:ph sz="half" idx="1"/>
          </p:nvPr>
        </p:nvSpPr>
        <p:spPr>
          <a:xfrm>
            <a:off x="647700" y="1825625"/>
            <a:ext cx="6305550" cy="4351655"/>
          </a:xfrm>
        </p:spPr>
        <p:txBody>
          <a:bodyPr/>
          <a:p>
            <a:r>
              <a:rPr lang="zh-CN" altLang="en-US"/>
              <a:t>用了一些常量作为参数，调整一下局部数组的大小。</a:t>
            </a:r>
            <a:endParaRPr lang="zh-CN" altLang="en-US"/>
          </a:p>
          <a:p>
            <a:r>
              <a:rPr lang="zh-CN" altLang="en-US"/>
              <a:t>加速比：</a:t>
            </a:r>
            <a:r>
              <a:rPr lang="en-US" altLang="zh-CN"/>
              <a:t>16</a:t>
            </a:r>
            <a:r>
              <a:rPr lang="zh-CN" altLang="en-US"/>
              <a:t>倍，大概已经到极限了？</a:t>
            </a:r>
            <a:endParaRPr lang="zh-CN" altLang="en-US"/>
          </a:p>
        </p:txBody>
      </p:sp>
      <p:pic>
        <p:nvPicPr>
          <p:cNvPr id="5" name="Content Placeholder 4"/>
          <p:cNvPicPr>
            <a:picLocks noChangeAspect="1"/>
          </p:cNvPicPr>
          <p:nvPr>
            <p:ph sz="half" idx="2"/>
          </p:nvPr>
        </p:nvPicPr>
        <p:blipFill>
          <a:blip r:embed="rId1"/>
          <a:stretch>
            <a:fillRect/>
          </a:stretch>
        </p:blipFill>
        <p:spPr>
          <a:xfrm>
            <a:off x="7506335" y="177165"/>
            <a:ext cx="4593590" cy="6680835"/>
          </a:xfrm>
          <a:prstGeom prst="rect">
            <a:avLst/>
          </a:prstGeom>
        </p:spPr>
      </p:pic>
      <p:pic>
        <p:nvPicPr>
          <p:cNvPr id="7" name="Picture 6"/>
          <p:cNvPicPr>
            <a:picLocks noChangeAspect="1"/>
          </p:cNvPicPr>
          <p:nvPr/>
        </p:nvPicPr>
        <p:blipFill>
          <a:blip r:embed="rId2"/>
          <a:stretch>
            <a:fillRect/>
          </a:stretch>
        </p:blipFill>
        <p:spPr>
          <a:xfrm>
            <a:off x="5238750" y="3195320"/>
            <a:ext cx="1714500" cy="466725"/>
          </a:xfrm>
          <a:prstGeom prst="rect">
            <a:avLst/>
          </a:prstGeom>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进亿步优化</a:t>
            </a:r>
            <a:endParaRPr lang="zh-CN" altLang="en-US"/>
          </a:p>
        </p:txBody>
      </p:sp>
      <p:sp>
        <p:nvSpPr>
          <p:cNvPr id="3" name="Content Placeholder 2"/>
          <p:cNvSpPr>
            <a:spLocks noGrp="1"/>
          </p:cNvSpPr>
          <p:nvPr>
            <p:ph sz="half" idx="1"/>
          </p:nvPr>
        </p:nvSpPr>
        <p:spPr>
          <a:xfrm>
            <a:off x="647700" y="1825625"/>
            <a:ext cx="5499100" cy="4351655"/>
          </a:xfrm>
        </p:spPr>
        <p:txBody>
          <a:bodyPr/>
          <a:p>
            <a:r>
              <a:rPr lang="zh-CN"/>
              <a:t>将两个方法一起用上，并用</a:t>
            </a:r>
            <a:r>
              <a:rPr lang="en-US" altLang="zh-CN"/>
              <a:t>stream_ps</a:t>
            </a:r>
            <a:r>
              <a:rPr lang="zh-CN" altLang="en-US"/>
              <a:t>防止写回操作污染缓存</a:t>
            </a:r>
            <a:r>
              <a:rPr lang="zh-CN"/>
              <a:t>。</a:t>
            </a:r>
            <a:endParaRPr lang="zh-CN"/>
          </a:p>
          <a:p>
            <a:r>
              <a:rPr lang="zh-CN" altLang="en-US">
                <a:sym typeface="+mn-ea"/>
              </a:rPr>
              <a:t>最终加速比：</a:t>
            </a:r>
            <a:r>
              <a:rPr lang="en-US" altLang="zh-CN">
                <a:sym typeface="+mn-ea"/>
              </a:rPr>
              <a:t>24</a:t>
            </a:r>
            <a:r>
              <a:rPr lang="zh-CN" altLang="en-US">
                <a:sym typeface="+mn-ea"/>
              </a:rPr>
              <a:t>倍。这里可以看到</a:t>
            </a:r>
            <a:r>
              <a:rPr lang="en-US" altLang="zh-CN">
                <a:sym typeface="+mn-ea"/>
              </a:rPr>
              <a:t> i - 2 </a:t>
            </a:r>
            <a:r>
              <a:rPr lang="zh-CN" altLang="en-US">
                <a:sym typeface="+mn-ea"/>
              </a:rPr>
              <a:t>和</a:t>
            </a:r>
            <a:r>
              <a:rPr lang="en-US" altLang="zh-CN">
                <a:sym typeface="+mn-ea"/>
              </a:rPr>
              <a:t> i + 2 </a:t>
            </a:r>
            <a:r>
              <a:rPr lang="zh-CN" altLang="en-US">
                <a:sym typeface="+mn-ea"/>
              </a:rPr>
              <a:t>跨步</a:t>
            </a:r>
            <a:r>
              <a:rPr lang="zh-CN" altLang="en-US">
                <a:sym typeface="+mn-ea"/>
              </a:rPr>
              <a:t>的访存似乎不是很理想，可能还能</a:t>
            </a:r>
            <a:r>
              <a:rPr lang="zh-CN" altLang="en-US">
                <a:sym typeface="+mn-ea"/>
              </a:rPr>
              <a:t>进亿步优化，出于时间原因就没继续深入，</a:t>
            </a:r>
            <a:r>
              <a:rPr lang="zh-CN" altLang="en-US"/>
              <a:t>同学们可以课后研究一下。</a:t>
            </a:r>
            <a:endParaRPr lang="zh-CN"/>
          </a:p>
        </p:txBody>
      </p:sp>
      <p:pic>
        <p:nvPicPr>
          <p:cNvPr id="8" name="Picture 7"/>
          <p:cNvPicPr>
            <a:picLocks noChangeAspect="1"/>
          </p:cNvPicPr>
          <p:nvPr/>
        </p:nvPicPr>
        <p:blipFill>
          <a:blip r:embed="rId1"/>
          <a:stretch>
            <a:fillRect/>
          </a:stretch>
        </p:blipFill>
        <p:spPr>
          <a:xfrm>
            <a:off x="8665210" y="197485"/>
            <a:ext cx="1733550" cy="428625"/>
          </a:xfrm>
          <a:prstGeom prst="rect">
            <a:avLst/>
          </a:prstGeom>
        </p:spPr>
      </p:pic>
      <p:pic>
        <p:nvPicPr>
          <p:cNvPr id="10" name="Content Placeholder 9"/>
          <p:cNvPicPr>
            <a:picLocks noChangeAspect="1"/>
          </p:cNvPicPr>
          <p:nvPr>
            <p:ph sz="half" idx="2"/>
          </p:nvPr>
        </p:nvPicPr>
        <p:blipFill>
          <a:blip r:embed="rId2"/>
          <a:stretch>
            <a:fillRect/>
          </a:stretch>
        </p:blipFill>
        <p:spPr>
          <a:xfrm>
            <a:off x="6546215" y="795655"/>
            <a:ext cx="5575935" cy="5967095"/>
          </a:xfrm>
          <a:prstGeom prst="rect">
            <a:avLst/>
          </a:prstGeom>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zh-CN" altLang="en-US"/>
              <a:t>第</a:t>
            </a:r>
            <a:r>
              <a:rPr lang="en-US" altLang="zh-CN"/>
              <a:t>5</a:t>
            </a:r>
            <a:r>
              <a:rPr lang="zh-CN" altLang="en-US"/>
              <a:t>章：内存分配</a:t>
            </a:r>
            <a:r>
              <a:rPr lang="zh-CN" altLang="en-US">
                <a:sym typeface="+mn-ea"/>
              </a:rPr>
              <a:t>与</a:t>
            </a:r>
            <a:r>
              <a:rPr lang="zh-CN" altLang="en-US">
                <a:sym typeface="+mn-ea"/>
              </a:rPr>
              <a:t>分页</a:t>
            </a:r>
            <a:endParaRPr lang="zh-CN" altLang="en-US"/>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ltLang="zh-CN"/>
              <a:t>vector</a:t>
            </a:r>
            <a:r>
              <a:rPr lang="zh-CN" altLang="en-US"/>
              <a:t>：写入两次，时间都是一样的（理所当然）</a:t>
            </a:r>
            <a:endParaRPr lang="zh-CN" altLang="en-US"/>
          </a:p>
        </p:txBody>
      </p:sp>
      <p:pic>
        <p:nvPicPr>
          <p:cNvPr id="4" name="Content Placeholder 3"/>
          <p:cNvPicPr>
            <a:picLocks noChangeAspect="1"/>
          </p:cNvPicPr>
          <p:nvPr>
            <p:ph idx="1"/>
          </p:nvPr>
        </p:nvPicPr>
        <p:blipFill>
          <a:blip r:embed="rId1"/>
          <a:stretch>
            <a:fillRect/>
          </a:stretch>
        </p:blipFill>
        <p:spPr>
          <a:xfrm>
            <a:off x="3995420" y="1972310"/>
            <a:ext cx="3819525" cy="4057650"/>
          </a:xfrm>
          <a:prstGeom prst="rect">
            <a:avLst/>
          </a:prstGeom>
        </p:spPr>
      </p:pic>
      <p:pic>
        <p:nvPicPr>
          <p:cNvPr id="5" name="Picture 4"/>
          <p:cNvPicPr>
            <a:picLocks noChangeAspect="1"/>
          </p:cNvPicPr>
          <p:nvPr/>
        </p:nvPicPr>
        <p:blipFill>
          <a:blip r:embed="rId2"/>
          <a:stretch>
            <a:fillRect/>
          </a:stretch>
        </p:blipFill>
        <p:spPr>
          <a:xfrm>
            <a:off x="8434705" y="3562350"/>
            <a:ext cx="2447925" cy="466725"/>
          </a:xfrm>
          <a:prstGeom prst="rect">
            <a:avLst/>
          </a:prstGeom>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ltLang="zh-CN"/>
              <a:t>malloc</a:t>
            </a:r>
            <a:r>
              <a:rPr lang="zh-CN" altLang="en-US"/>
              <a:t>：写入两次，第一次明显比第二次慢？</a:t>
            </a:r>
            <a:endParaRPr lang="zh-CN" altLang="en-US"/>
          </a:p>
        </p:txBody>
      </p:sp>
      <p:pic>
        <p:nvPicPr>
          <p:cNvPr id="6" name="Content Placeholder 5"/>
          <p:cNvPicPr>
            <a:picLocks noChangeAspect="1"/>
          </p:cNvPicPr>
          <p:nvPr>
            <p:ph idx="1"/>
          </p:nvPr>
        </p:nvPicPr>
        <p:blipFill>
          <a:blip r:embed="rId1"/>
          <a:stretch>
            <a:fillRect/>
          </a:stretch>
        </p:blipFill>
        <p:spPr>
          <a:xfrm>
            <a:off x="3471545" y="1833880"/>
            <a:ext cx="4867275" cy="4333875"/>
          </a:xfrm>
          <a:prstGeom prst="rect">
            <a:avLst/>
          </a:prstGeom>
        </p:spPr>
      </p:pic>
      <p:pic>
        <p:nvPicPr>
          <p:cNvPr id="7" name="Picture 6"/>
          <p:cNvPicPr>
            <a:picLocks noChangeAspect="1"/>
          </p:cNvPicPr>
          <p:nvPr/>
        </p:nvPicPr>
        <p:blipFill>
          <a:blip r:embed="rId2"/>
          <a:stretch>
            <a:fillRect/>
          </a:stretch>
        </p:blipFill>
        <p:spPr>
          <a:xfrm>
            <a:off x="8696325" y="3623310"/>
            <a:ext cx="2466975" cy="51435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 name="Title 1"/>
          <p:cNvSpPr>
            <a:spLocks noGrp="1"/>
          </p:cNvSpPr>
          <p:nvPr>
            <p:ph type="title"/>
          </p:nvPr>
        </p:nvSpPr>
        <p:spPr/>
        <p:txBody>
          <a:bodyPr/>
          <a:p>
            <a:r>
              <a:rPr lang="en-US"/>
              <a:t>https://fgiesen.wordpress.com/2009/12/13/decoding-morton-codes/</a:t>
            </a:r>
            <a:endParaRPr lang="en-US"/>
          </a:p>
        </p:txBody>
      </p:sp>
      <p:pic>
        <p:nvPicPr>
          <p:cNvPr id="14" name="Content Placeholder 13"/>
          <p:cNvPicPr>
            <a:picLocks noChangeAspect="1"/>
          </p:cNvPicPr>
          <p:nvPr>
            <p:ph idx="1"/>
          </p:nvPr>
        </p:nvPicPr>
        <p:blipFill>
          <a:blip r:embed="rId1"/>
          <a:stretch>
            <a:fillRect/>
          </a:stretch>
        </p:blipFill>
        <p:spPr>
          <a:xfrm>
            <a:off x="3516630" y="1825625"/>
            <a:ext cx="4777105" cy="4351655"/>
          </a:xfrm>
          <a:prstGeom prst="rect">
            <a:avLst/>
          </a:prstGeom>
        </p:spPr>
      </p:pic>
    </p:spTree>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ltLang="zh-CN"/>
              <a:t>new int[n]</a:t>
            </a:r>
            <a:r>
              <a:rPr lang="zh-CN" altLang="en-US"/>
              <a:t>：和</a:t>
            </a:r>
            <a:r>
              <a:rPr lang="en-US" altLang="zh-CN"/>
              <a:t> malloc </a:t>
            </a:r>
            <a:r>
              <a:rPr lang="zh-CN" altLang="en-US"/>
              <a:t>一样，写入两次，第一次明显比第二次慢？</a:t>
            </a:r>
            <a:endParaRPr lang="zh-CN" altLang="en-US"/>
          </a:p>
        </p:txBody>
      </p:sp>
      <p:pic>
        <p:nvPicPr>
          <p:cNvPr id="4" name="Content Placeholder 3"/>
          <p:cNvPicPr>
            <a:picLocks noChangeAspect="1"/>
          </p:cNvPicPr>
          <p:nvPr>
            <p:ph idx="1"/>
          </p:nvPr>
        </p:nvPicPr>
        <p:blipFill>
          <a:blip r:embed="rId1"/>
          <a:stretch>
            <a:fillRect/>
          </a:stretch>
        </p:blipFill>
        <p:spPr>
          <a:xfrm>
            <a:off x="3983990" y="1825625"/>
            <a:ext cx="3841750" cy="4351655"/>
          </a:xfrm>
          <a:prstGeom prst="rect">
            <a:avLst/>
          </a:prstGeom>
        </p:spPr>
      </p:pic>
      <p:pic>
        <p:nvPicPr>
          <p:cNvPr id="5" name="Picture 4"/>
          <p:cNvPicPr>
            <a:picLocks noChangeAspect="1"/>
          </p:cNvPicPr>
          <p:nvPr/>
        </p:nvPicPr>
        <p:blipFill>
          <a:blip r:embed="rId2"/>
          <a:stretch>
            <a:fillRect/>
          </a:stretch>
        </p:blipFill>
        <p:spPr>
          <a:xfrm>
            <a:off x="8609330" y="3768090"/>
            <a:ext cx="2438400" cy="466725"/>
          </a:xfrm>
          <a:prstGeom prst="rect">
            <a:avLst/>
          </a:prstGeom>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ltLang="zh-CN"/>
              <a:t>new int[n]</a:t>
            </a:r>
            <a:r>
              <a:rPr lang="en-US"/>
              <a:t>{}</a:t>
            </a:r>
            <a:r>
              <a:rPr lang="zh-CN" altLang="en-US"/>
              <a:t>：后面加个花括号，就和</a:t>
            </a:r>
            <a:r>
              <a:rPr lang="en-US" altLang="zh-CN"/>
              <a:t> vector </a:t>
            </a:r>
            <a:r>
              <a:rPr lang="zh-CN" altLang="en-US"/>
              <a:t>一样，两次一样快了</a:t>
            </a:r>
            <a:endParaRPr lang="zh-CN" altLang="en-US"/>
          </a:p>
        </p:txBody>
      </p:sp>
      <p:pic>
        <p:nvPicPr>
          <p:cNvPr id="6" name="Picture 5"/>
          <p:cNvPicPr>
            <a:picLocks noChangeAspect="1"/>
          </p:cNvPicPr>
          <p:nvPr/>
        </p:nvPicPr>
        <p:blipFill>
          <a:blip r:embed="rId1"/>
          <a:stretch>
            <a:fillRect/>
          </a:stretch>
        </p:blipFill>
        <p:spPr>
          <a:xfrm>
            <a:off x="8872855" y="4023360"/>
            <a:ext cx="2476500" cy="447675"/>
          </a:xfrm>
          <a:prstGeom prst="rect">
            <a:avLst/>
          </a:prstGeom>
        </p:spPr>
      </p:pic>
      <p:pic>
        <p:nvPicPr>
          <p:cNvPr id="10" name="Content Placeholder 9"/>
          <p:cNvPicPr>
            <a:picLocks noChangeAspect="1"/>
          </p:cNvPicPr>
          <p:nvPr>
            <p:ph idx="1"/>
          </p:nvPr>
        </p:nvPicPr>
        <p:blipFill>
          <a:blip r:embed="rId2"/>
          <a:stretch>
            <a:fillRect/>
          </a:stretch>
        </p:blipFill>
        <p:spPr>
          <a:xfrm>
            <a:off x="4009390" y="1852930"/>
            <a:ext cx="3790950" cy="4295775"/>
          </a:xfrm>
          <a:prstGeom prst="rect">
            <a:avLst/>
          </a:prstGeom>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结论</a:t>
            </a:r>
            <a:endParaRPr lang="zh-CN" altLang="en-US"/>
          </a:p>
        </p:txBody>
      </p:sp>
      <p:sp>
        <p:nvSpPr>
          <p:cNvPr id="3" name="Content Placeholder 2"/>
          <p:cNvSpPr>
            <a:spLocks noGrp="1"/>
          </p:cNvSpPr>
          <p:nvPr>
            <p:ph idx="1"/>
          </p:nvPr>
        </p:nvSpPr>
        <p:spPr/>
        <p:txBody>
          <a:bodyPr/>
          <a:p>
            <a:r>
              <a:rPr lang="zh-CN" altLang="en-US"/>
              <a:t>原理，当调用</a:t>
            </a:r>
            <a:r>
              <a:rPr lang="en-US" altLang="zh-CN"/>
              <a:t> malloc </a:t>
            </a:r>
            <a:r>
              <a:rPr lang="zh-CN" altLang="en-US"/>
              <a:t>时，操作系统并不会实际分配那一块内存，而是将这一段内存标记为“不可用”。当用户试图访问</a:t>
            </a:r>
            <a:r>
              <a:rPr lang="zh-CN" altLang="en-US">
                <a:sym typeface="+mn-ea"/>
              </a:rPr>
              <a:t>（写入）</a:t>
            </a:r>
            <a:r>
              <a:rPr lang="zh-CN" altLang="en-US"/>
              <a:t>这一片内存时，硬件就会触发所谓的</a:t>
            </a:r>
            <a:r>
              <a:rPr lang="zh-CN" altLang="en-US">
                <a:sym typeface="+mn-ea"/>
              </a:rPr>
              <a:t>缺页中断（</a:t>
            </a:r>
            <a:r>
              <a:rPr lang="en-US" altLang="zh-CN">
                <a:sym typeface="+mn-ea"/>
              </a:rPr>
              <a:t>page fault</a:t>
            </a:r>
            <a:r>
              <a:rPr lang="zh-CN" altLang="en-US">
                <a:sym typeface="+mn-ea"/>
              </a:rPr>
              <a:t>），进入操作系统内核，内核会查找当前进程的</a:t>
            </a:r>
            <a:r>
              <a:rPr lang="en-US" altLang="zh-CN">
                <a:sym typeface="+mn-ea"/>
              </a:rPr>
              <a:t> malloc </a:t>
            </a:r>
            <a:r>
              <a:rPr lang="zh-CN" altLang="en-US">
                <a:sym typeface="+mn-ea"/>
              </a:rPr>
              <a:t>历史记录。如果发现用户写入的地址是他曾经</a:t>
            </a:r>
            <a:r>
              <a:rPr lang="en-US" altLang="zh-CN">
                <a:sym typeface="+mn-ea"/>
              </a:rPr>
              <a:t> malloc </a:t>
            </a:r>
            <a:r>
              <a:rPr lang="zh-CN" altLang="en-US">
                <a:sym typeface="+mn-ea"/>
              </a:rPr>
              <a:t>过的地址区间，则执行</a:t>
            </a:r>
            <a:r>
              <a:rPr lang="zh-CN" altLang="en-US">
                <a:sym typeface="+mn-ea"/>
              </a:rPr>
              <a:t>实际的</a:t>
            </a:r>
            <a:r>
              <a:rPr lang="zh-CN" altLang="en-US">
                <a:sym typeface="+mn-ea"/>
              </a:rPr>
              <a:t>内存分配，并标记该段内存为“可用”，下次访问就不会再产生缺页中断了；而如果用户写入的地址根本不是他</a:t>
            </a:r>
            <a:r>
              <a:rPr lang="en-US" altLang="zh-CN">
                <a:sym typeface="+mn-ea"/>
              </a:rPr>
              <a:t> malloc </a:t>
            </a:r>
            <a:r>
              <a:rPr lang="zh-CN" altLang="en-US">
                <a:sym typeface="+mn-ea"/>
              </a:rPr>
              <a:t>过的地址，那就说明他确实犯错了，就抛出段错误（</a:t>
            </a:r>
            <a:r>
              <a:rPr lang="en-US" altLang="zh-CN">
                <a:sym typeface="+mn-ea"/>
              </a:rPr>
              <a:t>segmentation fault</a:t>
            </a:r>
            <a:r>
              <a:rPr lang="zh-CN" altLang="en-US">
                <a:sym typeface="+mn-ea"/>
              </a:rPr>
              <a:t>）。</a:t>
            </a:r>
            <a:endParaRPr lang="zh-CN" altLang="en-US"/>
          </a:p>
          <a:p>
            <a:r>
              <a:rPr lang="en-US"/>
              <a:t>std::vector&lt;int&gt;</a:t>
            </a:r>
            <a:r>
              <a:rPr lang="zh-CN" altLang="en-US"/>
              <a:t>、</a:t>
            </a:r>
            <a:r>
              <a:rPr lang="en-US"/>
              <a:t>new int[n]{} </a:t>
            </a:r>
            <a:r>
              <a:rPr lang="zh-CN" altLang="en-US" b="1"/>
              <a:t>会</a:t>
            </a:r>
            <a:r>
              <a:rPr lang="zh-CN" altLang="en-US"/>
              <a:t>初始化数组为</a:t>
            </a:r>
            <a:r>
              <a:rPr lang="en-US" altLang="zh-CN"/>
              <a:t>0</a:t>
            </a:r>
            <a:r>
              <a:rPr lang="zh-CN" altLang="en-US"/>
              <a:t>。</a:t>
            </a:r>
            <a:endParaRPr lang="zh-CN" altLang="en-US"/>
          </a:p>
          <a:p>
            <a:r>
              <a:rPr lang="en-US">
                <a:sym typeface="+mn-ea"/>
              </a:rPr>
              <a:t>malloc(n * sizeof(int))</a:t>
            </a:r>
            <a:r>
              <a:rPr lang="zh-CN" altLang="en-US">
                <a:sym typeface="+mn-ea"/>
              </a:rPr>
              <a:t>、</a:t>
            </a:r>
            <a:r>
              <a:rPr lang="en-US">
                <a:sym typeface="+mn-ea"/>
              </a:rPr>
              <a:t>new int[n] </a:t>
            </a:r>
            <a:r>
              <a:rPr lang="zh-CN" altLang="en-US" b="1">
                <a:sym typeface="+mn-ea"/>
              </a:rPr>
              <a:t>不会</a:t>
            </a:r>
            <a:r>
              <a:rPr lang="zh-CN" altLang="en-US">
                <a:sym typeface="+mn-ea"/>
              </a:rPr>
              <a:t>初始化数组为</a:t>
            </a:r>
            <a:r>
              <a:rPr lang="en-US" altLang="zh-CN">
                <a:sym typeface="+mn-ea"/>
              </a:rPr>
              <a:t>0</a:t>
            </a:r>
            <a:r>
              <a:rPr lang="zh-CN" altLang="en-US">
                <a:sym typeface="+mn-ea"/>
              </a:rPr>
              <a:t>。</a:t>
            </a:r>
            <a:endParaRPr lang="zh-CN" altLang="en-US">
              <a:sym typeface="+mn-ea"/>
            </a:endParaRPr>
          </a:p>
          <a:p>
            <a:r>
              <a:rPr lang="zh-CN" altLang="en-US"/>
              <a:t>初始化数组时，内存被写入，所以操作系统这时候才开始实际分配内存。</a:t>
            </a:r>
            <a:endParaRPr lang="zh-CN" altLang="en-US"/>
          </a:p>
          <a:p>
            <a:r>
              <a:rPr lang="zh-CN" altLang="en-US"/>
              <a:t>刚才的案例里，不会初始化的</a:t>
            </a:r>
            <a:r>
              <a:rPr lang="en-US" altLang="zh-CN"/>
              <a:t> malloc</a:t>
            </a:r>
            <a:r>
              <a:rPr lang="zh-CN" altLang="en-US"/>
              <a:t>，第一次往里面赋值时，因为这时操作系统还没有给这个数组分配内存，所以会</a:t>
            </a:r>
            <a:r>
              <a:rPr lang="zh-CN" altLang="en-US">
                <a:sym typeface="+mn-ea"/>
              </a:rPr>
              <a:t>触发</a:t>
            </a:r>
            <a:r>
              <a:rPr lang="zh-CN" altLang="en-US"/>
              <a:t>缺页中断，进入操作系统内核给数组分配内存，是内核执行内存分配的这个动作，花费了额外的时间。而第二次因为内存已经被分配上了，所以再次访问也不会触发</a:t>
            </a:r>
            <a:r>
              <a:rPr lang="zh-CN" altLang="en-US">
                <a:sym typeface="+mn-ea"/>
              </a:rPr>
              <a:t>缺页中断，所以看起来比第一次快很多。</a:t>
            </a:r>
            <a:endParaRPr lang="zh-CN" altLang="en-US"/>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进一步：分配是按页面（</a:t>
            </a:r>
            <a:r>
              <a:rPr lang="en-US" altLang="zh-CN"/>
              <a:t>4KB</a:t>
            </a:r>
            <a:r>
              <a:rPr lang="zh-CN" altLang="en-US"/>
              <a:t>）来管理的</a:t>
            </a:r>
            <a:endParaRPr lang="zh-CN" altLang="en-US"/>
          </a:p>
        </p:txBody>
      </p:sp>
      <p:sp>
        <p:nvSpPr>
          <p:cNvPr id="3" name="Content Placeholder 2"/>
          <p:cNvSpPr>
            <a:spLocks noGrp="1"/>
          </p:cNvSpPr>
          <p:nvPr>
            <p:ph idx="1"/>
          </p:nvPr>
        </p:nvSpPr>
        <p:spPr>
          <a:xfrm>
            <a:off x="704215" y="1478280"/>
            <a:ext cx="10515600" cy="4351338"/>
          </a:xfrm>
        </p:spPr>
        <p:txBody>
          <a:bodyPr/>
          <a:p>
            <a:r>
              <a:rPr lang="zh-CN" altLang="en-US"/>
              <a:t>当一个尚且处于“不可用”的</a:t>
            </a:r>
            <a:r>
              <a:rPr lang="en-US" altLang="zh-CN"/>
              <a:t> malloc </a:t>
            </a:r>
            <a:r>
              <a:rPr lang="zh-CN" altLang="en-US"/>
              <a:t>过的区间被访问，操作系统不是把整个区间全部分配完毕，而是只把当前写入地址所在的页面（</a:t>
            </a:r>
            <a:r>
              <a:rPr lang="en-US" altLang="zh-CN"/>
              <a:t>4KB </a:t>
            </a:r>
            <a:r>
              <a:rPr lang="zh-CN" altLang="en-US"/>
              <a:t>大小）给分配上。也就是说用户访问</a:t>
            </a:r>
            <a:r>
              <a:rPr lang="en-US" altLang="zh-CN"/>
              <a:t> a[0] </a:t>
            </a:r>
            <a:r>
              <a:rPr lang="zh-CN" altLang="en-US"/>
              <a:t>以后只分配了</a:t>
            </a:r>
            <a:r>
              <a:rPr lang="en-US" altLang="zh-CN"/>
              <a:t> 4KB </a:t>
            </a:r>
            <a:r>
              <a:rPr lang="zh-CN" altLang="en-US"/>
              <a:t>的内存。等到用户访问了</a:t>
            </a:r>
            <a:r>
              <a:rPr lang="en-US" altLang="zh-CN"/>
              <a:t> a[1024]</a:t>
            </a:r>
            <a:r>
              <a:rPr lang="zh-CN" altLang="en-US"/>
              <a:t>，也就是触及了下一个页面，他才会继续分配一个</a:t>
            </a:r>
            <a:r>
              <a:rPr lang="en-US" altLang="zh-CN"/>
              <a:t> 4KB </a:t>
            </a:r>
            <a:r>
              <a:rPr lang="zh-CN" altLang="en-US"/>
              <a:t>的页面，这时才</a:t>
            </a:r>
            <a:r>
              <a:rPr lang="en-US" altLang="zh-CN"/>
              <a:t> 8KB </a:t>
            </a:r>
            <a:r>
              <a:rPr lang="zh-CN" altLang="en-US"/>
              <a:t>被实际分配。比如这里我们分配了</a:t>
            </a:r>
            <a:r>
              <a:rPr lang="en-US" altLang="zh-CN"/>
              <a:t> 16GB </a:t>
            </a:r>
            <a:r>
              <a:rPr lang="zh-CN" altLang="en-US"/>
              <a:t>内存，但是只访问了他的前</a:t>
            </a:r>
            <a:r>
              <a:rPr lang="en-US" altLang="zh-CN"/>
              <a:t> 4KB</a:t>
            </a:r>
            <a:r>
              <a:rPr lang="zh-CN" altLang="en-US"/>
              <a:t>，这样只有一个页被分配，所以非常快。</a:t>
            </a:r>
            <a:endParaRPr lang="zh-CN" altLang="en-US"/>
          </a:p>
          <a:p>
            <a:r>
              <a:rPr lang="zh-CN" altLang="en-US"/>
              <a:t>其实操作系统惰性分配的特性，也是</a:t>
            </a:r>
            <a:r>
              <a:rPr lang="en-US" altLang="zh-CN"/>
              <a:t> SPGrid</a:t>
            </a:r>
            <a:r>
              <a:rPr lang="zh-CN" altLang="en-US"/>
              <a:t>（</a:t>
            </a:r>
            <a:r>
              <a:rPr lang="en-US" altLang="zh-CN"/>
              <a:t>Sparsely-Paged-Grid</a:t>
            </a:r>
            <a:r>
              <a:rPr lang="zh-CN" altLang="en-US"/>
              <a:t>）得以实现的基础，他利用</a:t>
            </a:r>
            <a:r>
              <a:rPr lang="en-US" altLang="zh-CN"/>
              <a:t> mmap </a:t>
            </a:r>
            <a:r>
              <a:rPr lang="zh-CN" altLang="en-US"/>
              <a:t>分配比机器大得多的内存（比如</a:t>
            </a:r>
            <a:r>
              <a:rPr lang="en-US" altLang="zh-CN"/>
              <a:t> 2048*2028*1024 </a:t>
            </a:r>
            <a:r>
              <a:rPr lang="zh-CN" altLang="en-US"/>
              <a:t>的三维网格），然后在里面索引，这样就相当于利用硬件的分页机制实现了稀疏数据结构，既能高效利用内存，随机访问和插桩又特别高效。有兴趣可以研究一下他们的论文，也用了莫顿序增强</a:t>
            </a:r>
            <a:r>
              <a:rPr lang="en-US" altLang="zh-CN"/>
              <a:t> TLB </a:t>
            </a:r>
            <a:r>
              <a:rPr lang="zh-CN" altLang="en-US"/>
              <a:t>和缓存的局域性，非常精彩。</a:t>
            </a:r>
            <a:endParaRPr lang="zh-CN" altLang="en-US"/>
          </a:p>
        </p:txBody>
      </p:sp>
      <p:pic>
        <p:nvPicPr>
          <p:cNvPr id="4" name="Picture 3"/>
          <p:cNvPicPr>
            <a:picLocks noChangeAspect="1"/>
          </p:cNvPicPr>
          <p:nvPr/>
        </p:nvPicPr>
        <p:blipFill>
          <a:blip r:embed="rId1"/>
          <a:stretch>
            <a:fillRect/>
          </a:stretch>
        </p:blipFill>
        <p:spPr>
          <a:xfrm>
            <a:off x="4013835" y="4203700"/>
            <a:ext cx="3345815" cy="2654300"/>
          </a:xfrm>
          <a:prstGeom prst="rect">
            <a:avLst/>
          </a:prstGeom>
        </p:spPr>
      </p:pic>
      <p:pic>
        <p:nvPicPr>
          <p:cNvPr id="5" name="Picture 4"/>
          <p:cNvPicPr>
            <a:picLocks noChangeAspect="1"/>
          </p:cNvPicPr>
          <p:nvPr/>
        </p:nvPicPr>
        <p:blipFill>
          <a:blip r:embed="rId2"/>
          <a:stretch>
            <a:fillRect/>
          </a:stretch>
        </p:blipFill>
        <p:spPr>
          <a:xfrm>
            <a:off x="7538085" y="4455160"/>
            <a:ext cx="2476500" cy="247650"/>
          </a:xfrm>
          <a:prstGeom prst="rect">
            <a:avLst/>
          </a:prstGeom>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t>vector </a:t>
            </a:r>
            <a:r>
              <a:rPr lang="zh-CN" altLang="en-US"/>
              <a:t>也可以不初始化：只需使用一个帮手类</a:t>
            </a:r>
            <a:endParaRPr lang="zh-CN" altLang="en-US"/>
          </a:p>
        </p:txBody>
      </p:sp>
      <p:pic>
        <p:nvPicPr>
          <p:cNvPr id="4" name="Content Placeholder 3"/>
          <p:cNvPicPr>
            <a:picLocks noChangeAspect="1"/>
          </p:cNvPicPr>
          <p:nvPr>
            <p:ph idx="1"/>
          </p:nvPr>
        </p:nvPicPr>
        <p:blipFill>
          <a:blip r:embed="rId1"/>
          <a:stretch>
            <a:fillRect/>
          </a:stretch>
        </p:blipFill>
        <p:spPr>
          <a:xfrm>
            <a:off x="3872230" y="1825625"/>
            <a:ext cx="4065905" cy="4351655"/>
          </a:xfrm>
          <a:prstGeom prst="rect">
            <a:avLst/>
          </a:prstGeom>
        </p:spPr>
      </p:pic>
      <p:pic>
        <p:nvPicPr>
          <p:cNvPr id="5" name="Picture 4"/>
          <p:cNvPicPr>
            <a:picLocks noChangeAspect="1"/>
          </p:cNvPicPr>
          <p:nvPr/>
        </p:nvPicPr>
        <p:blipFill>
          <a:blip r:embed="rId2"/>
          <a:stretch>
            <a:fillRect/>
          </a:stretch>
        </p:blipFill>
        <p:spPr>
          <a:xfrm>
            <a:off x="8222615" y="3587115"/>
            <a:ext cx="2476500" cy="247650"/>
          </a:xfrm>
          <a:prstGeom prst="rect">
            <a:avLst/>
          </a:prstGeom>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也可以使用小彭老师封装好的帮手类</a:t>
            </a:r>
            <a:endParaRPr lang="zh-CN" altLang="en-US"/>
          </a:p>
        </p:txBody>
      </p:sp>
      <p:pic>
        <p:nvPicPr>
          <p:cNvPr id="5" name="Picture 4"/>
          <p:cNvPicPr>
            <a:picLocks noChangeAspect="1"/>
          </p:cNvPicPr>
          <p:nvPr/>
        </p:nvPicPr>
        <p:blipFill>
          <a:blip r:embed="rId1"/>
          <a:stretch>
            <a:fillRect/>
          </a:stretch>
        </p:blipFill>
        <p:spPr>
          <a:xfrm>
            <a:off x="8222615" y="3587115"/>
            <a:ext cx="2476500" cy="247650"/>
          </a:xfrm>
          <a:prstGeom prst="rect">
            <a:avLst/>
          </a:prstGeom>
        </p:spPr>
      </p:pic>
      <p:pic>
        <p:nvPicPr>
          <p:cNvPr id="6" name="Content Placeholder 5"/>
          <p:cNvPicPr>
            <a:picLocks noChangeAspect="1"/>
          </p:cNvPicPr>
          <p:nvPr>
            <p:ph idx="1"/>
          </p:nvPr>
        </p:nvPicPr>
        <p:blipFill>
          <a:blip r:embed="rId2"/>
          <a:stretch>
            <a:fillRect/>
          </a:stretch>
        </p:blipFill>
        <p:spPr>
          <a:xfrm>
            <a:off x="3799840" y="2324735"/>
            <a:ext cx="4210050" cy="3352800"/>
          </a:xfrm>
          <a:prstGeom prst="rect">
            <a:avLst/>
          </a:prstGeom>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t>重复分配效率低</a:t>
            </a:r>
            <a:endParaRPr lang="zh-CN"/>
          </a:p>
        </p:txBody>
      </p:sp>
      <p:sp>
        <p:nvSpPr>
          <p:cNvPr id="7" name="Content Placeholder 6"/>
          <p:cNvSpPr/>
          <p:nvPr>
            <p:ph sz="half" idx="1"/>
          </p:nvPr>
        </p:nvSpPr>
        <p:spPr>
          <a:xfrm>
            <a:off x="647700" y="1825625"/>
            <a:ext cx="10859770" cy="4351655"/>
          </a:xfrm>
        </p:spPr>
        <p:txBody>
          <a:bodyPr/>
          <a:p>
            <a:r>
              <a:rPr lang="zh-CN" altLang="en-US"/>
              <a:t>即使第二次分配的是同一段差不多大小的内存，也是会产生缺页中断，花费分配时间的。</a:t>
            </a:r>
            <a:endParaRPr lang="zh-CN" altLang="en-US"/>
          </a:p>
          <a:p>
            <a:r>
              <a:rPr lang="en-US" altLang="zh-CN"/>
              <a:t>glibc </a:t>
            </a:r>
            <a:r>
              <a:rPr lang="zh-CN" altLang="en-US"/>
              <a:t>的</a:t>
            </a:r>
            <a:r>
              <a:rPr lang="en-US" altLang="zh-CN"/>
              <a:t> malloc </a:t>
            </a:r>
            <a:r>
              <a:rPr lang="zh-CN" altLang="en-US"/>
              <a:t>实现，不会重复利用现有的内存。</a:t>
            </a:r>
            <a:endParaRPr lang="zh-CN" altLang="en-US"/>
          </a:p>
        </p:txBody>
      </p:sp>
      <p:pic>
        <p:nvPicPr>
          <p:cNvPr id="11" name="Picture 10"/>
          <p:cNvPicPr>
            <a:picLocks noChangeAspect="1"/>
          </p:cNvPicPr>
          <p:nvPr/>
        </p:nvPicPr>
        <p:blipFill>
          <a:blip r:embed="rId1"/>
          <a:stretch>
            <a:fillRect/>
          </a:stretch>
        </p:blipFill>
        <p:spPr>
          <a:xfrm>
            <a:off x="5055870" y="4380865"/>
            <a:ext cx="2447925" cy="495300"/>
          </a:xfrm>
          <a:prstGeom prst="rect">
            <a:avLst/>
          </a:prstGeom>
        </p:spPr>
      </p:pic>
      <p:pic>
        <p:nvPicPr>
          <p:cNvPr id="13" name="Content Placeholder 12"/>
          <p:cNvPicPr>
            <a:picLocks noChangeAspect="1"/>
          </p:cNvPicPr>
          <p:nvPr>
            <p:ph sz="half" idx="2"/>
          </p:nvPr>
        </p:nvPicPr>
        <p:blipFill>
          <a:blip r:embed="rId2"/>
          <a:stretch>
            <a:fillRect/>
          </a:stretch>
        </p:blipFill>
        <p:spPr>
          <a:xfrm>
            <a:off x="8568055" y="2935605"/>
            <a:ext cx="3381375" cy="3371850"/>
          </a:xfrm>
          <a:prstGeom prst="rect">
            <a:avLst/>
          </a:prstGeom>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t>改用</a:t>
            </a:r>
            <a:r>
              <a:rPr lang="en-US" altLang="zh-CN"/>
              <a:t> tbbmalloc</a:t>
            </a:r>
            <a:endParaRPr lang="en-US" altLang="zh-CN"/>
          </a:p>
        </p:txBody>
      </p:sp>
      <p:sp>
        <p:nvSpPr>
          <p:cNvPr id="7" name="Content Placeholder 6"/>
          <p:cNvSpPr/>
          <p:nvPr>
            <p:ph sz="half" idx="1"/>
          </p:nvPr>
        </p:nvSpPr>
        <p:spPr>
          <a:xfrm>
            <a:off x="647700" y="1515110"/>
            <a:ext cx="10852785" cy="4351655"/>
          </a:xfrm>
        </p:spPr>
        <p:txBody>
          <a:bodyPr/>
          <a:p>
            <a:r>
              <a:rPr lang="en-US" altLang="zh-CN"/>
              <a:t>tbbmalloc </a:t>
            </a:r>
            <a:r>
              <a:rPr lang="zh-CN" altLang="en-US"/>
              <a:t>分配的效率比</a:t>
            </a:r>
            <a:r>
              <a:rPr lang="en-US" altLang="zh-CN"/>
              <a:t> glibc </a:t>
            </a:r>
            <a:r>
              <a:rPr lang="zh-CN" altLang="en-US"/>
              <a:t>的</a:t>
            </a:r>
            <a:r>
              <a:rPr lang="en-US" altLang="zh-CN"/>
              <a:t> malloc </a:t>
            </a:r>
            <a:r>
              <a:rPr lang="zh-CN" altLang="en-US"/>
              <a:t>效率稍微高一些，但还是不能帮你自动池化的。</a:t>
            </a:r>
            <a:endParaRPr lang="zh-CN" altLang="en-US"/>
          </a:p>
          <a:p>
            <a:r>
              <a:rPr lang="zh-CN" altLang="en-US"/>
              <a:t>还是需要你</a:t>
            </a:r>
            <a:r>
              <a:rPr lang="zh-CN" altLang="en-US" b="1"/>
              <a:t>手动把可以重复利用的</a:t>
            </a:r>
            <a:r>
              <a:rPr lang="en-US" altLang="zh-CN" b="1"/>
              <a:t> vector </a:t>
            </a:r>
            <a:r>
              <a:rPr lang="zh-CN" altLang="en-US" b="1"/>
              <a:t>重用</a:t>
            </a:r>
            <a:r>
              <a:rPr lang="zh-CN" altLang="en-US"/>
              <a:t>，或者自己做一个内存池化的</a:t>
            </a:r>
            <a:r>
              <a:rPr lang="en-US" altLang="zh-CN"/>
              <a:t> allocator</a:t>
            </a:r>
            <a:r>
              <a:rPr lang="zh-CN" altLang="en-US"/>
              <a:t>。</a:t>
            </a:r>
            <a:endParaRPr lang="zh-CN" altLang="en-US"/>
          </a:p>
        </p:txBody>
      </p:sp>
      <p:pic>
        <p:nvPicPr>
          <p:cNvPr id="4" name="Content Placeholder 3"/>
          <p:cNvPicPr>
            <a:picLocks noChangeAspect="1"/>
          </p:cNvPicPr>
          <p:nvPr>
            <p:ph sz="half" idx="2"/>
          </p:nvPr>
        </p:nvPicPr>
        <p:blipFill>
          <a:blip r:embed="rId1"/>
          <a:stretch>
            <a:fillRect/>
          </a:stretch>
        </p:blipFill>
        <p:spPr>
          <a:xfrm>
            <a:off x="6743700" y="2752090"/>
            <a:ext cx="5181600" cy="3641090"/>
          </a:xfrm>
          <a:prstGeom prst="rect">
            <a:avLst/>
          </a:prstGeom>
        </p:spPr>
      </p:pic>
      <p:pic>
        <p:nvPicPr>
          <p:cNvPr id="5" name="Picture 4"/>
          <p:cNvPicPr>
            <a:picLocks noChangeAspect="1"/>
          </p:cNvPicPr>
          <p:nvPr/>
        </p:nvPicPr>
        <p:blipFill>
          <a:blip r:embed="rId2"/>
          <a:stretch>
            <a:fillRect/>
          </a:stretch>
        </p:blipFill>
        <p:spPr>
          <a:xfrm>
            <a:off x="2247265" y="5123815"/>
            <a:ext cx="2476500" cy="504825"/>
          </a:xfrm>
          <a:prstGeom prst="rect">
            <a:avLst/>
          </a:prstGeom>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t>tbbmalloc </a:t>
            </a:r>
            <a:r>
              <a:rPr lang="zh-CN" altLang="en-US"/>
              <a:t>的主要好处：能保证</a:t>
            </a:r>
            <a:r>
              <a:rPr lang="en-US" altLang="zh-CN"/>
              <a:t> 64 </a:t>
            </a:r>
            <a:r>
              <a:rPr lang="zh-CN" altLang="en-US"/>
              <a:t>字节对齐</a:t>
            </a:r>
            <a:endParaRPr lang="zh-CN" altLang="en-US"/>
          </a:p>
        </p:txBody>
      </p:sp>
      <p:sp>
        <p:nvSpPr>
          <p:cNvPr id="3" name="Content Placeholder 2"/>
          <p:cNvSpPr>
            <a:spLocks noGrp="1"/>
          </p:cNvSpPr>
          <p:nvPr>
            <p:ph sz="half" idx="1"/>
          </p:nvPr>
        </p:nvSpPr>
        <p:spPr/>
        <p:txBody>
          <a:bodyPr/>
          <a:p>
            <a:r>
              <a:rPr lang="en-US">
                <a:sym typeface="+mn-ea"/>
              </a:rPr>
              <a:t>tbb::cache_aligned_allocator </a:t>
            </a:r>
            <a:r>
              <a:rPr lang="zh-CN" altLang="en-US">
                <a:sym typeface="+mn-ea"/>
              </a:rPr>
              <a:t>的最大好处在于他分配的内存地址，永远会对齐到</a:t>
            </a:r>
            <a:r>
              <a:rPr lang="zh-CN" altLang="en-US">
                <a:sym typeface="+mn-ea"/>
              </a:rPr>
              <a:t>缓存行</a:t>
            </a:r>
            <a:r>
              <a:rPr lang="zh-CN" altLang="en-US">
                <a:sym typeface="+mn-ea"/>
              </a:rPr>
              <a:t>（</a:t>
            </a:r>
            <a:r>
              <a:rPr lang="en-US" altLang="zh-CN">
                <a:sym typeface="+mn-ea"/>
              </a:rPr>
              <a:t>64</a:t>
            </a:r>
            <a:r>
              <a:rPr lang="zh-CN" altLang="en-US">
                <a:sym typeface="+mn-ea"/>
              </a:rPr>
              <a:t>字节</a:t>
            </a:r>
            <a:r>
              <a:rPr lang="zh-CN" altLang="en-US">
                <a:sym typeface="+mn-ea"/>
              </a:rPr>
              <a:t>），对</a:t>
            </a:r>
            <a:r>
              <a:rPr lang="en-US" altLang="zh-CN">
                <a:sym typeface="+mn-ea"/>
              </a:rPr>
              <a:t> SIMD </a:t>
            </a:r>
            <a:r>
              <a:rPr lang="zh-CN" altLang="en-US">
                <a:sym typeface="+mn-ea"/>
              </a:rPr>
              <a:t>而言可以用</a:t>
            </a:r>
            <a:r>
              <a:rPr lang="en-US" altLang="zh-CN">
                <a:sym typeface="+mn-ea"/>
              </a:rPr>
              <a:t> _mm_load_ps </a:t>
            </a:r>
            <a:r>
              <a:rPr lang="zh-CN" altLang="en-US">
                <a:sym typeface="+mn-ea"/>
              </a:rPr>
              <a:t>而不是</a:t>
            </a:r>
            <a:r>
              <a:rPr lang="en-US" altLang="zh-CN">
                <a:sym typeface="+mn-ea"/>
              </a:rPr>
              <a:t> _mm_loadu_ps </a:t>
            </a:r>
            <a:r>
              <a:rPr lang="zh-CN" altLang="en-US">
                <a:sym typeface="+mn-ea"/>
              </a:rPr>
              <a:t>了。对访存优化而言则意味着可以放心地用</a:t>
            </a:r>
            <a:r>
              <a:rPr lang="en-US" altLang="zh-CN">
                <a:sym typeface="+mn-ea"/>
              </a:rPr>
              <a:t> _mm_prefetch</a:t>
            </a:r>
            <a:r>
              <a:rPr lang="zh-CN" altLang="en-US">
                <a:sym typeface="+mn-ea"/>
              </a:rPr>
              <a:t>，也更高效。</a:t>
            </a:r>
            <a:endParaRPr lang="zh-CN" altLang="en-US">
              <a:sym typeface="+mn-ea"/>
            </a:endParaRPr>
          </a:p>
        </p:txBody>
      </p:sp>
      <p:pic>
        <p:nvPicPr>
          <p:cNvPr id="5" name="Content Placeholder 4"/>
          <p:cNvPicPr>
            <a:picLocks noChangeAspect="1"/>
          </p:cNvPicPr>
          <p:nvPr>
            <p:ph sz="half" idx="2"/>
          </p:nvPr>
        </p:nvPicPr>
        <p:blipFill>
          <a:blip r:embed="rId1"/>
          <a:stretch>
            <a:fillRect/>
          </a:stretch>
        </p:blipFill>
        <p:spPr>
          <a:xfrm>
            <a:off x="5981700" y="2761615"/>
            <a:ext cx="5181600" cy="2478405"/>
          </a:xfrm>
          <a:prstGeom prst="rect">
            <a:avLst/>
          </a:prstGeom>
        </p:spPr>
      </p:pic>
      <p:pic>
        <p:nvPicPr>
          <p:cNvPr id="6" name="Picture 5"/>
          <p:cNvPicPr>
            <a:picLocks noChangeAspect="1"/>
          </p:cNvPicPr>
          <p:nvPr/>
        </p:nvPicPr>
        <p:blipFill>
          <a:blip r:embed="rId2"/>
          <a:stretch>
            <a:fillRect/>
          </a:stretch>
        </p:blipFill>
        <p:spPr>
          <a:xfrm>
            <a:off x="4511040" y="4389120"/>
            <a:ext cx="1104900" cy="2352675"/>
          </a:xfrm>
          <a:prstGeom prst="rect">
            <a:avLst/>
          </a:prstGeom>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标准库的</a:t>
            </a:r>
            <a:r>
              <a:rPr lang="en-US" altLang="zh-CN"/>
              <a:t> new </a:t>
            </a:r>
            <a:r>
              <a:rPr lang="zh-CN" altLang="en-US"/>
              <a:t>和</a:t>
            </a:r>
            <a:r>
              <a:rPr lang="en-US" altLang="zh-CN"/>
              <a:t> </a:t>
            </a:r>
            <a:r>
              <a:rPr lang="en-US"/>
              <a:t>malloc</a:t>
            </a:r>
            <a:r>
              <a:rPr lang="zh-CN" altLang="en-US"/>
              <a:t>：只保证</a:t>
            </a:r>
            <a:r>
              <a:rPr lang="en-US" altLang="zh-CN"/>
              <a:t> 16 </a:t>
            </a:r>
            <a:r>
              <a:rPr lang="zh-CN" altLang="en-US"/>
              <a:t>字节对齐</a:t>
            </a:r>
            <a:endParaRPr lang="zh-CN" altLang="en-US"/>
          </a:p>
        </p:txBody>
      </p:sp>
      <p:sp>
        <p:nvSpPr>
          <p:cNvPr id="3" name="Content Placeholder 2"/>
          <p:cNvSpPr>
            <a:spLocks noGrp="1"/>
          </p:cNvSpPr>
          <p:nvPr>
            <p:ph sz="half" idx="1"/>
          </p:nvPr>
        </p:nvSpPr>
        <p:spPr/>
        <p:txBody>
          <a:bodyPr/>
          <a:p>
            <a:r>
              <a:rPr lang="zh-CN">
                <a:sym typeface="+mn-ea"/>
              </a:rPr>
              <a:t>不过其实</a:t>
            </a:r>
            <a:r>
              <a:rPr lang="zh-CN" altLang="en-US">
                <a:sym typeface="+mn-ea"/>
              </a:rPr>
              <a:t>标准库的</a:t>
            </a:r>
            <a:r>
              <a:rPr lang="en-US" altLang="zh-CN">
                <a:sym typeface="+mn-ea"/>
              </a:rPr>
              <a:t> new </a:t>
            </a:r>
            <a:r>
              <a:rPr lang="zh-CN" altLang="en-US">
                <a:sym typeface="+mn-ea"/>
              </a:rPr>
              <a:t>和</a:t>
            </a:r>
            <a:r>
              <a:rPr lang="en-US" altLang="zh-CN">
                <a:sym typeface="+mn-ea"/>
              </a:rPr>
              <a:t> malloc </a:t>
            </a:r>
            <a:r>
              <a:rPr lang="zh-CN" altLang="en-US">
                <a:sym typeface="+mn-ea"/>
              </a:rPr>
              <a:t>已经可以保证</a:t>
            </a:r>
            <a:r>
              <a:rPr lang="en-US" altLang="zh-CN">
                <a:sym typeface="+mn-ea"/>
              </a:rPr>
              <a:t> 16 </a:t>
            </a:r>
            <a:r>
              <a:rPr lang="zh-CN" altLang="en-US">
                <a:sym typeface="+mn-ea"/>
              </a:rPr>
              <a:t>字节对齐了。</a:t>
            </a:r>
            <a:r>
              <a:rPr lang="zh-CN">
                <a:sym typeface="+mn-ea"/>
              </a:rPr>
              <a:t>如果你只需要用</a:t>
            </a:r>
            <a:r>
              <a:rPr lang="en-US" altLang="zh-CN">
                <a:sym typeface="+mn-ea"/>
              </a:rPr>
              <a:t> _mm_load_ps </a:t>
            </a:r>
            <a:r>
              <a:rPr lang="zh-CN" altLang="en-US">
                <a:sym typeface="+mn-ea"/>
              </a:rPr>
              <a:t>而不用</a:t>
            </a:r>
            <a:r>
              <a:rPr lang="en-US" altLang="zh-CN">
                <a:sym typeface="+mn-ea"/>
              </a:rPr>
              <a:t> _mm256_load_ps </a:t>
            </a:r>
            <a:r>
              <a:rPr lang="zh-CN" altLang="en-US">
                <a:sym typeface="+mn-ea"/>
              </a:rPr>
              <a:t>的话，那直接用标准库的内存分配也没问题。</a:t>
            </a:r>
            <a:endParaRPr lang="zh-CN" altLang="en-US">
              <a:sym typeface="+mn-ea"/>
            </a:endParaRPr>
          </a:p>
        </p:txBody>
      </p:sp>
      <p:pic>
        <p:nvPicPr>
          <p:cNvPr id="7" name="Content Placeholder 6"/>
          <p:cNvPicPr>
            <a:picLocks noChangeAspect="1"/>
          </p:cNvPicPr>
          <p:nvPr>
            <p:ph sz="half" idx="2"/>
          </p:nvPr>
        </p:nvPicPr>
        <p:blipFill>
          <a:blip r:embed="rId1"/>
          <a:stretch>
            <a:fillRect/>
          </a:stretch>
        </p:blipFill>
        <p:spPr>
          <a:xfrm>
            <a:off x="5981700" y="2507615"/>
            <a:ext cx="5181600" cy="2986405"/>
          </a:xfrm>
          <a:prstGeom prst="rect">
            <a:avLst/>
          </a:prstGeom>
        </p:spPr>
      </p:pic>
      <p:pic>
        <p:nvPicPr>
          <p:cNvPr id="8" name="Picture 7"/>
          <p:cNvPicPr>
            <a:picLocks noChangeAspect="1"/>
          </p:cNvPicPr>
          <p:nvPr/>
        </p:nvPicPr>
        <p:blipFill>
          <a:blip r:embed="rId2"/>
          <a:stretch>
            <a:fillRect/>
          </a:stretch>
        </p:blipFill>
        <p:spPr>
          <a:xfrm>
            <a:off x="4431665" y="4234815"/>
            <a:ext cx="1323975" cy="238125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Title 5"/>
          <p:cNvSpPr>
            <a:spLocks noGrp="1"/>
          </p:cNvSpPr>
          <p:nvPr>
            <p:ph type="title"/>
          </p:nvPr>
        </p:nvSpPr>
        <p:spPr/>
        <p:txBody>
          <a:bodyPr/>
          <a:p>
            <a:r>
              <a:rPr lang="zh-CN" altLang="en-US"/>
              <a:t>为什么往</a:t>
            </a:r>
            <a:r>
              <a:rPr lang="en-US" altLang="zh-CN"/>
              <a:t>int</a:t>
            </a:r>
            <a:r>
              <a:rPr lang="zh-CN" altLang="en-US"/>
              <a:t>数组里赋值</a:t>
            </a:r>
            <a:r>
              <a:rPr lang="en-US" altLang="zh-CN"/>
              <a:t>1</a:t>
            </a:r>
            <a:r>
              <a:rPr lang="zh-CN" altLang="en-US"/>
              <a:t>比赋值</a:t>
            </a:r>
            <a:r>
              <a:rPr lang="en-US" altLang="zh-CN"/>
              <a:t>0</a:t>
            </a:r>
            <a:r>
              <a:rPr lang="zh-CN" altLang="en-US"/>
              <a:t>慢一倍？</a:t>
            </a:r>
            <a:endParaRPr lang="zh-CN" altLang="en-US"/>
          </a:p>
        </p:txBody>
      </p:sp>
      <p:pic>
        <p:nvPicPr>
          <p:cNvPr id="5" name="Picture 4"/>
          <p:cNvPicPr>
            <a:picLocks noChangeAspect="1"/>
          </p:cNvPicPr>
          <p:nvPr/>
        </p:nvPicPr>
        <p:blipFill>
          <a:blip r:embed="rId1"/>
          <a:stretch>
            <a:fillRect/>
          </a:stretch>
        </p:blipFill>
        <p:spPr>
          <a:xfrm>
            <a:off x="7258050" y="3423285"/>
            <a:ext cx="2331720" cy="544830"/>
          </a:xfrm>
          <a:prstGeom prst="rect">
            <a:avLst/>
          </a:prstGeom>
        </p:spPr>
      </p:pic>
      <p:pic>
        <p:nvPicPr>
          <p:cNvPr id="8" name="Content Placeholder 7"/>
          <p:cNvPicPr>
            <a:picLocks noChangeAspect="1"/>
          </p:cNvPicPr>
          <p:nvPr>
            <p:ph idx="1"/>
          </p:nvPr>
        </p:nvPicPr>
        <p:blipFill>
          <a:blip r:embed="rId2"/>
          <a:stretch>
            <a:fillRect/>
          </a:stretch>
        </p:blipFill>
        <p:spPr>
          <a:xfrm>
            <a:off x="1657350" y="1332230"/>
            <a:ext cx="3641090" cy="5169535"/>
          </a:xfrm>
          <a:prstGeom prst="rect">
            <a:avLst/>
          </a:prstGeom>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标准库的</a:t>
            </a:r>
            <a:r>
              <a:rPr lang="en-US" altLang="zh-CN"/>
              <a:t> new </a:t>
            </a:r>
            <a:r>
              <a:rPr lang="zh-CN" altLang="en-US"/>
              <a:t>和</a:t>
            </a:r>
            <a:r>
              <a:rPr lang="en-US" altLang="zh-CN"/>
              <a:t> </a:t>
            </a:r>
            <a:r>
              <a:rPr lang="en-US"/>
              <a:t>malloc</a:t>
            </a:r>
            <a:r>
              <a:rPr lang="zh-CN" altLang="en-US"/>
              <a:t>：只保证</a:t>
            </a:r>
            <a:r>
              <a:rPr lang="en-US" altLang="zh-CN"/>
              <a:t> 16 </a:t>
            </a:r>
            <a:r>
              <a:rPr lang="zh-CN" altLang="en-US"/>
              <a:t>字节对齐</a:t>
            </a:r>
            <a:endParaRPr lang="zh-CN" altLang="en-US"/>
          </a:p>
        </p:txBody>
      </p:sp>
      <p:sp>
        <p:nvSpPr>
          <p:cNvPr id="3" name="Content Placeholder 2"/>
          <p:cNvSpPr>
            <a:spLocks noGrp="1"/>
          </p:cNvSpPr>
          <p:nvPr>
            <p:ph sz="half" idx="1"/>
          </p:nvPr>
        </p:nvSpPr>
        <p:spPr/>
        <p:txBody>
          <a:bodyPr>
            <a:normAutofit lnSpcReduction="10000"/>
          </a:bodyPr>
          <a:p>
            <a:r>
              <a:rPr lang="zh-CN">
                <a:sym typeface="+mn-ea"/>
              </a:rPr>
              <a:t>还有</a:t>
            </a:r>
            <a:r>
              <a:rPr lang="en-US" altLang="zh-CN">
                <a:sym typeface="+mn-ea"/>
              </a:rPr>
              <a:t> _mm_malloc(n, a</a:t>
            </a:r>
            <a:r>
              <a:rPr lang="en-US" altLang="zh-CN">
                <a:sym typeface="+mn-ea"/>
              </a:rPr>
              <a:t>align</a:t>
            </a:r>
            <a:r>
              <a:rPr lang="en-US" altLang="zh-CN">
                <a:sym typeface="+mn-ea"/>
              </a:rPr>
              <a:t>) </a:t>
            </a:r>
            <a:r>
              <a:rPr lang="zh-CN" altLang="en-US">
                <a:sym typeface="+mn-ea"/>
              </a:rPr>
              <a:t>可以分配对齐到任意</a:t>
            </a:r>
            <a:r>
              <a:rPr lang="en-US" altLang="zh-CN">
                <a:sym typeface="+mn-ea"/>
              </a:rPr>
              <a:t> a </a:t>
            </a:r>
            <a:r>
              <a:rPr lang="zh-CN" altLang="en-US">
                <a:sym typeface="+mn-ea"/>
              </a:rPr>
              <a:t>字节的内存。他在</a:t>
            </a:r>
            <a:r>
              <a:rPr lang="en-US" altLang="zh-CN">
                <a:sym typeface="+mn-ea"/>
              </a:rPr>
              <a:t> &lt;xmmintrin.h&gt; </a:t>
            </a:r>
            <a:r>
              <a:rPr lang="zh-CN" altLang="en-US">
                <a:sym typeface="+mn-ea"/>
              </a:rPr>
              <a:t>这个头文件里。是</a:t>
            </a:r>
            <a:r>
              <a:rPr lang="en-US" altLang="zh-CN">
                <a:sym typeface="+mn-ea"/>
              </a:rPr>
              <a:t> x86 </a:t>
            </a:r>
            <a:r>
              <a:rPr lang="zh-CN" altLang="en-US">
                <a:sym typeface="+mn-ea"/>
              </a:rPr>
              <a:t>特有的，并且需要通过</a:t>
            </a:r>
            <a:r>
              <a:rPr lang="en-US" altLang="zh-CN">
                <a:sym typeface="+mn-ea"/>
              </a:rPr>
              <a:t> _mm_free </a:t>
            </a:r>
            <a:r>
              <a:rPr lang="zh-CN" altLang="en-US">
                <a:sym typeface="+mn-ea"/>
              </a:rPr>
              <a:t>来释放。</a:t>
            </a:r>
            <a:endParaRPr lang="zh-CN" altLang="en-US">
              <a:sym typeface="+mn-ea"/>
            </a:endParaRPr>
          </a:p>
          <a:p>
            <a:r>
              <a:rPr lang="zh-CN" altLang="en-US">
                <a:sym typeface="+mn-ea"/>
              </a:rPr>
              <a:t>还有一个跨平台版本（比如用于</a:t>
            </a:r>
            <a:r>
              <a:rPr lang="en-US" altLang="zh-CN">
                <a:sym typeface="+mn-ea"/>
              </a:rPr>
              <a:t> arm </a:t>
            </a:r>
            <a:r>
              <a:rPr lang="zh-CN" altLang="en-US">
                <a:sym typeface="+mn-ea"/>
              </a:rPr>
              <a:t>架构）的</a:t>
            </a:r>
            <a:r>
              <a:rPr lang="en-US" altLang="zh-CN">
                <a:sym typeface="+mn-ea"/>
              </a:rPr>
              <a:t> aligned_alloc(align, n)</a:t>
            </a:r>
            <a:r>
              <a:rPr lang="zh-CN" altLang="en-US">
                <a:sym typeface="+mn-ea"/>
              </a:rPr>
              <a:t>，他也可以分配对齐到任意</a:t>
            </a:r>
            <a:r>
              <a:rPr lang="en-US" altLang="zh-CN">
                <a:sym typeface="+mn-ea"/>
              </a:rPr>
              <a:t> a </a:t>
            </a:r>
            <a:r>
              <a:rPr lang="zh-CN" altLang="en-US">
                <a:sym typeface="+mn-ea"/>
              </a:rPr>
              <a:t>字节的内存，通过</a:t>
            </a:r>
            <a:r>
              <a:rPr lang="en-US" altLang="zh-CN">
                <a:sym typeface="+mn-ea"/>
              </a:rPr>
              <a:t> free </a:t>
            </a:r>
            <a:r>
              <a:rPr lang="zh-CN" altLang="en-US">
                <a:sym typeface="+mn-ea"/>
              </a:rPr>
              <a:t>释放。</a:t>
            </a:r>
            <a:endParaRPr lang="zh-CN" altLang="en-US">
              <a:sym typeface="+mn-ea"/>
            </a:endParaRPr>
          </a:p>
          <a:p>
            <a:r>
              <a:rPr lang="zh-CN" altLang="en-US">
                <a:sym typeface="+mn-ea"/>
              </a:rPr>
              <a:t>利用他们可以实现分配对齐到页面（</a:t>
            </a:r>
            <a:r>
              <a:rPr lang="en-US" altLang="zh-CN">
                <a:sym typeface="+mn-ea"/>
              </a:rPr>
              <a:t>4KB</a:t>
            </a:r>
            <a:r>
              <a:rPr lang="zh-CN" altLang="en-US">
                <a:sym typeface="+mn-ea"/>
              </a:rPr>
              <a:t>）的内存。</a:t>
            </a:r>
            <a:endParaRPr lang="en-US" altLang="zh-CN">
              <a:sym typeface="+mn-ea"/>
            </a:endParaRPr>
          </a:p>
        </p:txBody>
      </p:sp>
      <p:pic>
        <p:nvPicPr>
          <p:cNvPr id="5" name="Content Placeholder 4"/>
          <p:cNvPicPr>
            <a:picLocks noChangeAspect="1"/>
          </p:cNvPicPr>
          <p:nvPr>
            <p:ph sz="half" idx="2"/>
          </p:nvPr>
        </p:nvPicPr>
        <p:blipFill>
          <a:blip r:embed="rId1"/>
          <a:stretch>
            <a:fillRect/>
          </a:stretch>
        </p:blipFill>
        <p:spPr>
          <a:xfrm>
            <a:off x="5981700" y="2552700"/>
            <a:ext cx="5181600" cy="2896870"/>
          </a:xfrm>
          <a:prstGeom prst="rect">
            <a:avLst/>
          </a:prstGeom>
        </p:spPr>
      </p:pic>
      <p:pic>
        <p:nvPicPr>
          <p:cNvPr id="6" name="Picture 5"/>
          <p:cNvPicPr>
            <a:picLocks noChangeAspect="1"/>
          </p:cNvPicPr>
          <p:nvPr/>
        </p:nvPicPr>
        <p:blipFill>
          <a:blip r:embed="rId2"/>
          <a:stretch>
            <a:fillRect/>
          </a:stretch>
        </p:blipFill>
        <p:spPr>
          <a:xfrm>
            <a:off x="9284335" y="208280"/>
            <a:ext cx="1616075" cy="1868170"/>
          </a:xfrm>
          <a:prstGeom prst="rect">
            <a:avLst/>
          </a:prstGeom>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ltLang="zh-CN"/>
              <a:t> </a:t>
            </a:r>
            <a:r>
              <a:rPr lang="zh-CN" altLang="en-US"/>
              <a:t>小彭老师的</a:t>
            </a:r>
            <a:r>
              <a:rPr lang="en-US" altLang="zh-CN"/>
              <a:t> AlignedAllocator</a:t>
            </a:r>
            <a:r>
              <a:rPr lang="zh-CN" altLang="en-US"/>
              <a:t>：指定对齐到任意字节</a:t>
            </a:r>
            <a:endParaRPr lang="zh-CN" altLang="en-US"/>
          </a:p>
        </p:txBody>
      </p:sp>
      <p:sp>
        <p:nvSpPr>
          <p:cNvPr id="3" name="Content Placeholder 2"/>
          <p:cNvSpPr>
            <a:spLocks noGrp="1"/>
          </p:cNvSpPr>
          <p:nvPr>
            <p:ph sz="half" idx="1"/>
          </p:nvPr>
        </p:nvSpPr>
        <p:spPr>
          <a:xfrm>
            <a:off x="372110" y="1825625"/>
            <a:ext cx="5457190" cy="4351655"/>
          </a:xfrm>
        </p:spPr>
        <p:txBody>
          <a:bodyPr>
            <a:normAutofit lnSpcReduction="10000"/>
          </a:bodyPr>
          <a:p>
            <a:r>
              <a:rPr lang="zh-CN">
                <a:sym typeface="+mn-ea"/>
              </a:rPr>
              <a:t>可惜 std::allocator&lt;T&gt; 由于历史原因，没法手动指定对齐……他只能自动采用 alignof(T) 的设置。</a:t>
            </a:r>
            <a:endParaRPr lang="zh-CN">
              <a:sym typeface="+mn-ea"/>
            </a:endParaRPr>
          </a:p>
          <a:p>
            <a:r>
              <a:rPr lang="zh-CN">
                <a:sym typeface="+mn-ea"/>
              </a:rPr>
              <a:t>因此小彭老师</a:t>
            </a:r>
            <a:r>
              <a:rPr lang="zh-CN">
                <a:sym typeface="+mn-ea"/>
              </a:rPr>
              <a:t>从网上搜刮来一段代码的</a:t>
            </a:r>
            <a:r>
              <a:rPr lang="en-US" altLang="zh-CN">
                <a:sym typeface="+mn-ea"/>
              </a:rPr>
              <a:t> AlignedAllocator&lt;T, Align&gt; </a:t>
            </a:r>
            <a:r>
              <a:rPr lang="zh-CN" altLang="en-US">
                <a:sym typeface="+mn-ea"/>
              </a:rPr>
              <a:t>他可以指定任意对齐，他底层也是基于</a:t>
            </a:r>
            <a:r>
              <a:rPr lang="en-US" altLang="zh-CN">
                <a:sym typeface="+mn-ea"/>
              </a:rPr>
              <a:t> aligned_alloc </a:t>
            </a:r>
            <a:r>
              <a:rPr lang="zh-CN" altLang="en-US">
                <a:sym typeface="+mn-ea"/>
              </a:rPr>
              <a:t>实现的。</a:t>
            </a:r>
            <a:endParaRPr lang="zh-CN" altLang="en-US">
              <a:sym typeface="+mn-ea"/>
            </a:endParaRPr>
          </a:p>
        </p:txBody>
      </p:sp>
      <p:pic>
        <p:nvPicPr>
          <p:cNvPr id="7" name="Content Placeholder 6"/>
          <p:cNvPicPr>
            <a:picLocks noChangeAspect="1"/>
          </p:cNvPicPr>
          <p:nvPr>
            <p:ph sz="half" idx="2"/>
          </p:nvPr>
        </p:nvPicPr>
        <p:blipFill>
          <a:blip r:embed="rId1"/>
          <a:stretch>
            <a:fillRect/>
          </a:stretch>
        </p:blipFill>
        <p:spPr>
          <a:xfrm>
            <a:off x="5981700" y="2642235"/>
            <a:ext cx="5181600" cy="2717800"/>
          </a:xfrm>
          <a:prstGeom prst="rect">
            <a:avLst/>
          </a:prstGeom>
        </p:spPr>
      </p:pic>
      <p:pic>
        <p:nvPicPr>
          <p:cNvPr id="8" name="Picture 7"/>
          <p:cNvPicPr>
            <a:picLocks noChangeAspect="1"/>
          </p:cNvPicPr>
          <p:nvPr/>
        </p:nvPicPr>
        <p:blipFill>
          <a:blip r:embed="rId2"/>
          <a:stretch>
            <a:fillRect/>
          </a:stretch>
        </p:blipFill>
        <p:spPr>
          <a:xfrm>
            <a:off x="10499090" y="147320"/>
            <a:ext cx="1085850" cy="2400300"/>
          </a:xfrm>
          <a:prstGeom prst="rect">
            <a:avLst/>
          </a:prstGeom>
        </p:spPr>
      </p:pic>
      <p:pic>
        <p:nvPicPr>
          <p:cNvPr id="11" name="Picture 10"/>
          <p:cNvPicPr>
            <a:picLocks noChangeAspect="1"/>
          </p:cNvPicPr>
          <p:nvPr/>
        </p:nvPicPr>
        <p:blipFill>
          <a:blip r:embed="rId3"/>
          <a:stretch>
            <a:fillRect/>
          </a:stretch>
        </p:blipFill>
        <p:spPr>
          <a:xfrm>
            <a:off x="0" y="5116830"/>
            <a:ext cx="5708015" cy="1741170"/>
          </a:xfrm>
          <a:prstGeom prst="rect">
            <a:avLst/>
          </a:prstGeom>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案例：临时创建的数组</a:t>
            </a:r>
            <a:endParaRPr lang="zh-CN" altLang="en-US"/>
          </a:p>
        </p:txBody>
      </p:sp>
      <p:sp>
        <p:nvSpPr>
          <p:cNvPr id="4" name="Content Placeholder 3"/>
          <p:cNvSpPr>
            <a:spLocks noGrp="1"/>
          </p:cNvSpPr>
          <p:nvPr>
            <p:ph sz="half" idx="2"/>
          </p:nvPr>
        </p:nvSpPr>
        <p:spPr/>
        <p:txBody>
          <a:bodyPr/>
          <a:p>
            <a:r>
              <a:rPr lang="zh-CN" altLang="en-US"/>
              <a:t>临时创建的数组，每次调用</a:t>
            </a:r>
            <a:r>
              <a:rPr lang="en-US" altLang="zh-CN"/>
              <a:t> func </a:t>
            </a:r>
            <a:r>
              <a:rPr lang="zh-CN" altLang="en-US"/>
              <a:t>都会重复内存分配一次（进入一次内核态</a:t>
            </a:r>
            <a:r>
              <a:rPr lang="zh-CN" altLang="en-US">
                <a:sym typeface="+mn-ea"/>
              </a:rPr>
              <a:t>）</a:t>
            </a:r>
            <a:r>
              <a:rPr lang="zh-CN" altLang="en-US"/>
              <a:t>，非常浪费时间。</a:t>
            </a:r>
            <a:endParaRPr lang="zh-CN" altLang="en-US"/>
          </a:p>
        </p:txBody>
      </p:sp>
      <p:pic>
        <p:nvPicPr>
          <p:cNvPr id="5" name="Content Placeholder 4"/>
          <p:cNvPicPr>
            <a:picLocks noChangeAspect="1"/>
          </p:cNvPicPr>
          <p:nvPr>
            <p:ph sz="half" idx="1"/>
          </p:nvPr>
        </p:nvPicPr>
        <p:blipFill>
          <a:blip r:embed="rId1"/>
          <a:stretch>
            <a:fillRect/>
          </a:stretch>
        </p:blipFill>
        <p:spPr>
          <a:xfrm>
            <a:off x="1468755" y="1825625"/>
            <a:ext cx="3538855" cy="4351655"/>
          </a:xfrm>
          <a:prstGeom prst="rect">
            <a:avLst/>
          </a:prstGeom>
        </p:spPr>
      </p:pic>
      <p:pic>
        <p:nvPicPr>
          <p:cNvPr id="6" name="Picture 5"/>
          <p:cNvPicPr>
            <a:picLocks noChangeAspect="1"/>
          </p:cNvPicPr>
          <p:nvPr/>
        </p:nvPicPr>
        <p:blipFill>
          <a:blip r:embed="rId2"/>
          <a:stretch>
            <a:fillRect/>
          </a:stretch>
        </p:blipFill>
        <p:spPr>
          <a:xfrm>
            <a:off x="7386955" y="3524885"/>
            <a:ext cx="2371725" cy="952500"/>
          </a:xfrm>
          <a:prstGeom prst="rect">
            <a:avLst/>
          </a:prstGeom>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解决：手动池化</a:t>
            </a:r>
            <a:endParaRPr lang="zh-CN" altLang="en-US"/>
          </a:p>
        </p:txBody>
      </p:sp>
      <p:sp>
        <p:nvSpPr>
          <p:cNvPr id="4" name="Content Placeholder 3"/>
          <p:cNvSpPr>
            <a:spLocks noGrp="1"/>
          </p:cNvSpPr>
          <p:nvPr>
            <p:ph sz="half" idx="2"/>
          </p:nvPr>
        </p:nvSpPr>
        <p:spPr>
          <a:xfrm>
            <a:off x="5693410" y="1825625"/>
            <a:ext cx="5787390" cy="4351655"/>
          </a:xfrm>
        </p:spPr>
        <p:txBody>
          <a:bodyPr>
            <a:normAutofit fontScale="90000" lnSpcReduction="10000"/>
          </a:bodyPr>
          <a:p>
            <a:r>
              <a:rPr lang="zh-CN" altLang="en-US"/>
              <a:t>声明为</a:t>
            </a:r>
            <a:r>
              <a:rPr lang="en-US" altLang="zh-CN"/>
              <a:t> static </a:t>
            </a:r>
            <a:r>
              <a:rPr lang="zh-CN" altLang="en-US"/>
              <a:t>变量，这样第二次进入</a:t>
            </a:r>
            <a:r>
              <a:rPr lang="en-US" altLang="zh-CN"/>
              <a:t> func </a:t>
            </a:r>
            <a:r>
              <a:rPr lang="zh-CN" altLang="en-US"/>
              <a:t>的时候还是同一个数组，不需要重复分配内存。</a:t>
            </a:r>
            <a:r>
              <a:rPr lang="en-US" altLang="zh-CN"/>
              <a:t>thread_local </a:t>
            </a:r>
            <a:r>
              <a:rPr lang="zh-CN" altLang="en-US"/>
              <a:t>表示如有多个线程，每个线程保留一个</a:t>
            </a:r>
            <a:r>
              <a:rPr lang="en-US" altLang="zh-CN"/>
              <a:t> tmp </a:t>
            </a:r>
            <a:r>
              <a:rPr lang="zh-CN" altLang="en-US"/>
              <a:t>对象的副本，防止多线程调用</a:t>
            </a:r>
            <a:r>
              <a:rPr lang="en-US" altLang="zh-CN"/>
              <a:t> func </a:t>
            </a:r>
            <a:r>
              <a:rPr lang="zh-CN" altLang="en-US"/>
              <a:t>出错。</a:t>
            </a:r>
            <a:endParaRPr lang="zh-CN" altLang="en-US"/>
          </a:p>
          <a:p>
            <a:r>
              <a:rPr lang="zh-CN" altLang="en-US"/>
              <a:t>返回时（或者进入时）调用</a:t>
            </a:r>
            <a:r>
              <a:rPr lang="en-US" altLang="zh-CN"/>
              <a:t> tmp.clear() </a:t>
            </a:r>
            <a:r>
              <a:rPr lang="zh-CN" altLang="en-US"/>
              <a:t>清除已有数据。由于</a:t>
            </a:r>
            <a:r>
              <a:rPr lang="en-US" altLang="zh-CN"/>
              <a:t> vector </a:t>
            </a:r>
            <a:r>
              <a:rPr lang="zh-CN" altLang="en-US"/>
              <a:t>的特性，他只会把</a:t>
            </a:r>
            <a:r>
              <a:rPr lang="en-US" altLang="zh-CN"/>
              <a:t> size() </a:t>
            </a:r>
            <a:r>
              <a:rPr lang="zh-CN" altLang="en-US"/>
              <a:t>标记为</a:t>
            </a:r>
            <a:r>
              <a:rPr lang="en-US" altLang="zh-CN"/>
              <a:t> 0 </a:t>
            </a:r>
            <a:r>
              <a:rPr lang="zh-CN" altLang="en-US"/>
              <a:t>并调用其成员的解构函数，而不会实际释放内存（</a:t>
            </a:r>
            <a:r>
              <a:rPr lang="en-US" altLang="zh-CN"/>
              <a:t>free</a:t>
            </a:r>
            <a:r>
              <a:rPr lang="zh-CN" altLang="en-US"/>
              <a:t>）。</a:t>
            </a:r>
            <a:endParaRPr lang="zh-CN" altLang="en-US"/>
          </a:p>
          <a:p>
            <a:r>
              <a:rPr lang="zh-CN" altLang="en-US"/>
              <a:t>因此第二次进入的时候，如果</a:t>
            </a:r>
            <a:r>
              <a:rPr lang="en-US" altLang="zh-CN"/>
              <a:t> n </a:t>
            </a:r>
            <a:r>
              <a:rPr lang="zh-CN" altLang="en-US"/>
              <a:t>不超过上一次的大小，就还是用的第一次分配的内存，避免了重新分配的开销。对</a:t>
            </a:r>
            <a:r>
              <a:rPr lang="en-US" altLang="zh-CN"/>
              <a:t> func </a:t>
            </a:r>
            <a:r>
              <a:rPr lang="zh-CN" altLang="en-US"/>
              <a:t>需要被重复调用的情况很实用。</a:t>
            </a:r>
            <a:endParaRPr lang="zh-CN" altLang="en-US"/>
          </a:p>
        </p:txBody>
      </p:sp>
      <p:pic>
        <p:nvPicPr>
          <p:cNvPr id="7" name="Content Placeholder 6"/>
          <p:cNvPicPr>
            <a:picLocks noChangeAspect="1"/>
          </p:cNvPicPr>
          <p:nvPr>
            <p:ph sz="half" idx="1"/>
          </p:nvPr>
        </p:nvPicPr>
        <p:blipFill>
          <a:blip r:embed="rId1"/>
          <a:stretch>
            <a:fillRect/>
          </a:stretch>
        </p:blipFill>
        <p:spPr>
          <a:xfrm>
            <a:off x="1360805" y="1825625"/>
            <a:ext cx="3754755" cy="4351655"/>
          </a:xfrm>
          <a:prstGeom prst="rect">
            <a:avLst/>
          </a:prstGeom>
        </p:spPr>
      </p:pic>
      <p:pic>
        <p:nvPicPr>
          <p:cNvPr id="8" name="Picture 7"/>
          <p:cNvPicPr>
            <a:picLocks noChangeAspect="1"/>
          </p:cNvPicPr>
          <p:nvPr/>
        </p:nvPicPr>
        <p:blipFill>
          <a:blip r:embed="rId2"/>
          <a:stretch>
            <a:fillRect/>
          </a:stretch>
        </p:blipFill>
        <p:spPr>
          <a:xfrm>
            <a:off x="7448550" y="459740"/>
            <a:ext cx="2543175" cy="923925"/>
          </a:xfrm>
          <a:prstGeom prst="rect">
            <a:avLst/>
          </a:prstGeom>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zh-CN" altLang="en-US"/>
              <a:t>第</a:t>
            </a:r>
            <a:r>
              <a:rPr lang="en-US" altLang="zh-CN"/>
              <a:t>6</a:t>
            </a:r>
            <a:r>
              <a:rPr lang="zh-CN" altLang="en-US"/>
              <a:t>章：多维数组</a:t>
            </a:r>
            <a:endParaRPr lang="zh-CN" altLang="en-US"/>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Title 5"/>
          <p:cNvSpPr>
            <a:spLocks noGrp="1"/>
          </p:cNvSpPr>
          <p:nvPr>
            <p:ph type="title"/>
          </p:nvPr>
        </p:nvSpPr>
        <p:spPr/>
        <p:txBody>
          <a:bodyPr/>
          <a:p>
            <a:r>
              <a:rPr lang="en-US"/>
              <a:t>C </a:t>
            </a:r>
            <a:r>
              <a:rPr lang="zh-CN" altLang="en-US"/>
              <a:t>语言静态数组</a:t>
            </a:r>
            <a:endParaRPr lang="zh-CN" altLang="en-US"/>
          </a:p>
        </p:txBody>
      </p:sp>
      <p:sp>
        <p:nvSpPr>
          <p:cNvPr id="4" name="Content Placeholder 3"/>
          <p:cNvSpPr>
            <a:spLocks noGrp="1"/>
          </p:cNvSpPr>
          <p:nvPr>
            <p:ph idx="1"/>
          </p:nvPr>
        </p:nvSpPr>
        <p:spPr/>
        <p:txBody>
          <a:bodyPr/>
          <a:p>
            <a:r>
              <a:rPr lang="en-US" altLang="zh-CN"/>
              <a:t>float a[n]; </a:t>
            </a:r>
            <a:r>
              <a:rPr lang="zh-CN" altLang="en-US"/>
              <a:t>可以在栈上分配有</a:t>
            </a:r>
            <a:r>
              <a:rPr lang="en-US" altLang="zh-CN"/>
              <a:t> n </a:t>
            </a:r>
            <a:r>
              <a:rPr lang="zh-CN" altLang="en-US"/>
              <a:t>个元素的</a:t>
            </a:r>
            <a:r>
              <a:rPr lang="zh-CN" altLang="en-US">
                <a:sym typeface="+mn-ea"/>
              </a:rPr>
              <a:t>一维</a:t>
            </a:r>
            <a:r>
              <a:rPr lang="zh-CN" altLang="en-US"/>
              <a:t>数组。</a:t>
            </a:r>
            <a:endParaRPr lang="zh-CN" altLang="en-US"/>
          </a:p>
          <a:p>
            <a:r>
              <a:rPr lang="zh-CN" altLang="en-US"/>
              <a:t>通过</a:t>
            </a:r>
            <a:r>
              <a:rPr lang="en-US" altLang="zh-CN"/>
              <a:t> a[i] </a:t>
            </a:r>
            <a:r>
              <a:rPr lang="zh-CN" altLang="en-US"/>
              <a:t>访问第</a:t>
            </a:r>
            <a:r>
              <a:rPr lang="en-US" altLang="zh-CN"/>
              <a:t> i </a:t>
            </a:r>
            <a:r>
              <a:rPr lang="zh-CN" altLang="en-US"/>
              <a:t>个元素。</a:t>
            </a:r>
            <a:endParaRPr lang="zh-CN" altLang="en-US"/>
          </a:p>
          <a:p>
            <a:r>
              <a:rPr lang="en-US" altLang="zh-CN"/>
              <a:t>float a[n][m]; </a:t>
            </a:r>
            <a:r>
              <a:rPr lang="zh-CN" altLang="en-US">
                <a:sym typeface="+mn-ea"/>
              </a:rPr>
              <a:t>可以在栈上</a:t>
            </a:r>
            <a:r>
              <a:rPr lang="zh-CN" altLang="en-US"/>
              <a:t>分配</a:t>
            </a:r>
            <a:r>
              <a:rPr lang="en-US" altLang="zh-CN"/>
              <a:t> n </a:t>
            </a:r>
            <a:r>
              <a:rPr lang="zh-CN"/>
              <a:t>行</a:t>
            </a:r>
            <a:r>
              <a:rPr lang="en-US" altLang="zh-CN"/>
              <a:t> m </a:t>
            </a:r>
            <a:r>
              <a:rPr lang="zh-CN" altLang="en-US"/>
              <a:t>列的二维数组。</a:t>
            </a:r>
            <a:endParaRPr lang="zh-CN" altLang="en-US"/>
          </a:p>
          <a:p>
            <a:r>
              <a:rPr lang="zh-CN" altLang="en-US"/>
              <a:t>通过</a:t>
            </a:r>
            <a:r>
              <a:rPr lang="en-US" altLang="zh-CN"/>
              <a:t> a[i][j] </a:t>
            </a:r>
            <a:r>
              <a:rPr lang="zh-CN" altLang="en-US"/>
              <a:t>访问第</a:t>
            </a:r>
            <a:r>
              <a:rPr lang="en-US" altLang="zh-CN"/>
              <a:t> i </a:t>
            </a:r>
            <a:r>
              <a:rPr lang="zh-CN" altLang="en-US"/>
              <a:t>行，第</a:t>
            </a:r>
            <a:r>
              <a:rPr lang="en-US" altLang="zh-CN"/>
              <a:t> j </a:t>
            </a:r>
            <a:r>
              <a:rPr lang="zh-CN" altLang="en-US"/>
              <a:t>列的元素。</a:t>
            </a:r>
            <a:endParaRPr lang="zh-CN" altLang="en-US"/>
          </a:p>
        </p:txBody>
      </p:sp>
      <p:pic>
        <p:nvPicPr>
          <p:cNvPr id="5" name="Picture 4"/>
          <p:cNvPicPr>
            <a:picLocks noChangeAspect="1"/>
          </p:cNvPicPr>
          <p:nvPr/>
        </p:nvPicPr>
        <p:blipFill>
          <a:blip r:embed="rId1"/>
          <a:stretch>
            <a:fillRect/>
          </a:stretch>
        </p:blipFill>
        <p:spPr>
          <a:xfrm>
            <a:off x="5758180" y="3131820"/>
            <a:ext cx="5820410" cy="3422650"/>
          </a:xfrm>
          <a:prstGeom prst="rect">
            <a:avLst/>
          </a:prstGeom>
        </p:spPr>
      </p:pic>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等一下</a:t>
            </a:r>
            <a:r>
              <a:rPr lang="en-US" altLang="zh-CN"/>
              <a:t>……</a:t>
            </a:r>
            <a:r>
              <a:rPr lang="zh-CN" altLang="en-US"/>
              <a:t>内存是一维的，为什么可以分配二维的数组？</a:t>
            </a:r>
            <a:endParaRPr lang="zh-CN" altLang="en-US"/>
          </a:p>
        </p:txBody>
      </p:sp>
      <p:sp>
        <p:nvSpPr>
          <p:cNvPr id="6" name="Content Placeholder 5"/>
          <p:cNvSpPr/>
          <p:nvPr>
            <p:ph sz="half" idx="1"/>
          </p:nvPr>
        </p:nvSpPr>
        <p:spPr>
          <a:xfrm>
            <a:off x="577215" y="1825625"/>
            <a:ext cx="11157585" cy="4351655"/>
          </a:xfrm>
        </p:spPr>
        <p:txBody>
          <a:bodyPr/>
          <a:p>
            <a:r>
              <a:rPr lang="zh-CN" altLang="en-US"/>
              <a:t>众所周知，内存是一维的，因此任何二维数组，都必须被扁平化，才能储存在内存中。</a:t>
            </a:r>
            <a:endParaRPr lang="zh-CN" altLang="en-US"/>
          </a:p>
          <a:p>
            <a:r>
              <a:rPr lang="zh-CN" altLang="en-US"/>
              <a:t>对于</a:t>
            </a:r>
            <a:r>
              <a:rPr lang="en-US" altLang="zh-CN"/>
              <a:t> float a[3][4] </a:t>
            </a:r>
            <a:r>
              <a:rPr lang="zh-CN" altLang="en-US"/>
              <a:t>编译器实际上会把他变成一维数组</a:t>
            </a:r>
            <a:r>
              <a:rPr lang="en-US" altLang="zh-CN"/>
              <a:t> float a[3*4]</a:t>
            </a:r>
            <a:r>
              <a:rPr lang="zh-CN" altLang="en-US"/>
              <a:t>，然后把</a:t>
            </a:r>
            <a:r>
              <a:rPr lang="en-US" altLang="zh-CN"/>
              <a:t> a[i][j] </a:t>
            </a:r>
            <a:r>
              <a:rPr lang="zh-CN" altLang="en-US"/>
              <a:t>翻译为</a:t>
            </a:r>
            <a:r>
              <a:rPr lang="en-US" altLang="zh-CN"/>
              <a:t> a[i * 4 + j]</a:t>
            </a:r>
            <a:r>
              <a:rPr lang="zh-CN" altLang="en-US"/>
              <a:t>。</a:t>
            </a:r>
            <a:endParaRPr lang="zh-CN" altLang="en-US"/>
          </a:p>
        </p:txBody>
      </p:sp>
      <p:pic>
        <p:nvPicPr>
          <p:cNvPr id="7" name="Content Placeholder 3"/>
          <p:cNvPicPr>
            <a:picLocks noChangeAspect="1"/>
          </p:cNvPicPr>
          <p:nvPr>
            <p:ph sz="half" idx="2"/>
          </p:nvPr>
        </p:nvPicPr>
        <p:blipFill>
          <a:blip r:embed="rId1"/>
          <a:srcRect t="7879" r="248"/>
          <a:stretch>
            <a:fillRect/>
          </a:stretch>
        </p:blipFill>
        <p:spPr>
          <a:xfrm>
            <a:off x="2800350" y="3481070"/>
            <a:ext cx="6385560" cy="3318510"/>
          </a:xfrm>
          <a:prstGeom prst="rect">
            <a:avLst/>
          </a:prstGeom>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Title 5"/>
          <p:cNvSpPr>
            <a:spLocks noGrp="1"/>
          </p:cNvSpPr>
          <p:nvPr>
            <p:ph type="title"/>
          </p:nvPr>
        </p:nvSpPr>
        <p:spPr/>
        <p:txBody>
          <a:bodyPr/>
          <a:p>
            <a:r>
              <a:rPr lang="en-US"/>
              <a:t>C++ </a:t>
            </a:r>
            <a:r>
              <a:rPr lang="zh-CN" altLang="en-US"/>
              <a:t>静态数组</a:t>
            </a:r>
            <a:endParaRPr lang="zh-CN" altLang="en-US"/>
          </a:p>
        </p:txBody>
      </p:sp>
      <p:sp>
        <p:nvSpPr>
          <p:cNvPr id="4" name="Content Placeholder 3"/>
          <p:cNvSpPr>
            <a:spLocks noGrp="1"/>
          </p:cNvSpPr>
          <p:nvPr>
            <p:ph idx="1"/>
          </p:nvPr>
        </p:nvSpPr>
        <p:spPr/>
        <p:txBody>
          <a:bodyPr/>
          <a:p>
            <a:r>
              <a:rPr lang="en-US" altLang="zh-CN"/>
              <a:t>array&lt;float, n&gt; a; </a:t>
            </a:r>
            <a:r>
              <a:rPr lang="zh-CN" altLang="en-US"/>
              <a:t>可以在栈上分配有</a:t>
            </a:r>
            <a:r>
              <a:rPr lang="en-US" altLang="zh-CN"/>
              <a:t> n </a:t>
            </a:r>
            <a:r>
              <a:rPr lang="zh-CN" altLang="en-US"/>
              <a:t>个元素的</a:t>
            </a:r>
            <a:r>
              <a:rPr lang="zh-CN" altLang="en-US">
                <a:sym typeface="+mn-ea"/>
              </a:rPr>
              <a:t>一维</a:t>
            </a:r>
            <a:r>
              <a:rPr lang="zh-CN" altLang="en-US"/>
              <a:t>数组。</a:t>
            </a:r>
            <a:endParaRPr lang="zh-CN" altLang="en-US"/>
          </a:p>
          <a:p>
            <a:r>
              <a:rPr lang="zh-CN" altLang="en-US"/>
              <a:t>通过</a:t>
            </a:r>
            <a:r>
              <a:rPr lang="en-US" altLang="zh-CN"/>
              <a:t> a[i] </a:t>
            </a:r>
            <a:r>
              <a:rPr lang="zh-CN" altLang="en-US"/>
              <a:t>访问第</a:t>
            </a:r>
            <a:r>
              <a:rPr lang="en-US" altLang="zh-CN"/>
              <a:t> i </a:t>
            </a:r>
            <a:r>
              <a:rPr lang="zh-CN" altLang="en-US"/>
              <a:t>个元素。</a:t>
            </a:r>
            <a:endParaRPr lang="zh-CN" altLang="en-US"/>
          </a:p>
          <a:p>
            <a:r>
              <a:rPr lang="en-US" altLang="zh-CN"/>
              <a:t>array&lt;array&lt;float, n&gt;, m&gt; a; </a:t>
            </a:r>
            <a:r>
              <a:rPr lang="zh-CN" altLang="en-US">
                <a:sym typeface="+mn-ea"/>
              </a:rPr>
              <a:t>可以在栈上</a:t>
            </a:r>
            <a:r>
              <a:rPr lang="zh-CN" altLang="en-US"/>
              <a:t>分配</a:t>
            </a:r>
            <a:r>
              <a:rPr lang="en-US" altLang="zh-CN"/>
              <a:t> n </a:t>
            </a:r>
            <a:r>
              <a:rPr lang="zh-CN"/>
              <a:t>行</a:t>
            </a:r>
            <a:r>
              <a:rPr lang="en-US" altLang="zh-CN"/>
              <a:t> m </a:t>
            </a:r>
            <a:r>
              <a:rPr lang="zh-CN" altLang="en-US"/>
              <a:t>列的二维数组。</a:t>
            </a:r>
            <a:endParaRPr lang="zh-CN" altLang="en-US"/>
          </a:p>
          <a:p>
            <a:r>
              <a:rPr lang="zh-CN" altLang="en-US"/>
              <a:t>通过</a:t>
            </a:r>
            <a:r>
              <a:rPr lang="en-US" altLang="zh-CN"/>
              <a:t> a[i][j] </a:t>
            </a:r>
            <a:r>
              <a:rPr lang="zh-CN" altLang="en-US"/>
              <a:t>访问第</a:t>
            </a:r>
            <a:r>
              <a:rPr lang="en-US" altLang="zh-CN"/>
              <a:t> i </a:t>
            </a:r>
            <a:r>
              <a:rPr lang="zh-CN" altLang="en-US"/>
              <a:t>行，第</a:t>
            </a:r>
            <a:r>
              <a:rPr lang="en-US" altLang="zh-CN"/>
              <a:t> j </a:t>
            </a:r>
            <a:r>
              <a:rPr lang="zh-CN" altLang="en-US"/>
              <a:t>列的元素。</a:t>
            </a:r>
            <a:endParaRPr lang="zh-CN" altLang="en-US"/>
          </a:p>
          <a:p>
            <a:endParaRPr lang="zh-CN" altLang="en-US"/>
          </a:p>
          <a:p>
            <a:endParaRPr lang="zh-CN" altLang="en-US"/>
          </a:p>
          <a:p>
            <a:endParaRPr lang="zh-CN" altLang="en-US"/>
          </a:p>
          <a:p>
            <a:endParaRPr lang="zh-CN" altLang="en-US"/>
          </a:p>
          <a:p>
            <a:endParaRPr lang="zh-CN" altLang="en-US"/>
          </a:p>
          <a:p>
            <a:r>
              <a:rPr lang="en-US" altLang="zh-CN"/>
              <a:t>array </a:t>
            </a:r>
            <a:r>
              <a:rPr lang="zh-CN" altLang="en-US"/>
              <a:t>和</a:t>
            </a:r>
            <a:r>
              <a:rPr lang="en-US" altLang="zh-CN"/>
              <a:t> C </a:t>
            </a:r>
            <a:r>
              <a:rPr lang="zh-CN" altLang="en-US"/>
              <a:t>语言的</a:t>
            </a:r>
            <a:r>
              <a:rPr lang="en-US" altLang="zh-CN"/>
              <a:t> [] </a:t>
            </a:r>
            <a:r>
              <a:rPr lang="zh-CN" altLang="en-US"/>
              <a:t>数组相比，好处是作为参数传入时不会退化成指针。</a:t>
            </a:r>
            <a:endParaRPr lang="zh-CN" altLang="en-US"/>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Title 5"/>
          <p:cNvSpPr>
            <a:spLocks noGrp="1"/>
          </p:cNvSpPr>
          <p:nvPr>
            <p:ph type="title"/>
          </p:nvPr>
        </p:nvSpPr>
        <p:spPr/>
        <p:txBody>
          <a:bodyPr/>
          <a:p>
            <a:r>
              <a:rPr lang="en-US"/>
              <a:t>C </a:t>
            </a:r>
            <a:r>
              <a:rPr lang="zh-CN" altLang="en-US"/>
              <a:t>语言动态数组</a:t>
            </a:r>
            <a:endParaRPr lang="zh-CN" altLang="en-US"/>
          </a:p>
        </p:txBody>
      </p:sp>
      <p:sp>
        <p:nvSpPr>
          <p:cNvPr id="4" name="Content Placeholder 3"/>
          <p:cNvSpPr>
            <a:spLocks noGrp="1"/>
          </p:cNvSpPr>
          <p:nvPr>
            <p:ph idx="1"/>
          </p:nvPr>
        </p:nvSpPr>
        <p:spPr>
          <a:xfrm>
            <a:off x="647700" y="1825625"/>
            <a:ext cx="10515600" cy="4636770"/>
          </a:xfrm>
        </p:spPr>
        <p:txBody>
          <a:bodyPr/>
          <a:p>
            <a:r>
              <a:rPr lang="en-US" altLang="zh-CN"/>
              <a:t>float *a = malloc(n * sizeof(float)); </a:t>
            </a:r>
            <a:r>
              <a:rPr lang="zh-CN" altLang="en-US"/>
              <a:t>可以在堆上分配有</a:t>
            </a:r>
            <a:r>
              <a:rPr lang="en-US" altLang="zh-CN"/>
              <a:t> n </a:t>
            </a:r>
            <a:r>
              <a:rPr lang="zh-CN" altLang="en-US"/>
              <a:t>个元素的一维数组。</a:t>
            </a:r>
            <a:endParaRPr lang="zh-CN" altLang="en-US"/>
          </a:p>
          <a:p>
            <a:r>
              <a:rPr lang="zh-CN" altLang="en-US"/>
              <a:t>通过</a:t>
            </a:r>
            <a:r>
              <a:rPr lang="en-US" altLang="zh-CN"/>
              <a:t> a[i] </a:t>
            </a:r>
            <a:r>
              <a:rPr lang="zh-CN" altLang="en-US"/>
              <a:t>访问第</a:t>
            </a:r>
            <a:r>
              <a:rPr lang="en-US" altLang="zh-CN"/>
              <a:t> i </a:t>
            </a:r>
            <a:r>
              <a:rPr lang="zh-CN" altLang="en-US"/>
              <a:t>个元素。</a:t>
            </a:r>
            <a:endParaRPr lang="zh-CN" altLang="en-US"/>
          </a:p>
          <a:p>
            <a:r>
              <a:rPr lang="en-US" altLang="zh-CN"/>
              <a:t>float *a = malloc(n * m * sizeof(float)); </a:t>
            </a:r>
            <a:r>
              <a:rPr lang="zh-CN" altLang="en-US">
                <a:sym typeface="+mn-ea"/>
              </a:rPr>
              <a:t>可以在</a:t>
            </a:r>
            <a:r>
              <a:rPr lang="zh-CN" altLang="en-US">
                <a:sym typeface="+mn-ea"/>
              </a:rPr>
              <a:t>堆</a:t>
            </a:r>
            <a:r>
              <a:rPr lang="zh-CN" altLang="en-US">
                <a:sym typeface="+mn-ea"/>
              </a:rPr>
              <a:t>上</a:t>
            </a:r>
            <a:r>
              <a:rPr lang="zh-CN" altLang="en-US"/>
              <a:t>分配</a:t>
            </a:r>
            <a:r>
              <a:rPr lang="en-US" altLang="zh-CN">
                <a:sym typeface="+mn-ea"/>
              </a:rPr>
              <a:t> n </a:t>
            </a:r>
            <a:r>
              <a:rPr lang="zh-CN">
                <a:sym typeface="+mn-ea"/>
              </a:rPr>
              <a:t>行</a:t>
            </a:r>
            <a:r>
              <a:rPr lang="en-US" altLang="zh-CN">
                <a:sym typeface="+mn-ea"/>
              </a:rPr>
              <a:t> m </a:t>
            </a:r>
            <a:r>
              <a:rPr lang="zh-CN" altLang="en-US">
                <a:sym typeface="+mn-ea"/>
              </a:rPr>
              <a:t>列的二维数组。</a:t>
            </a:r>
            <a:endParaRPr lang="zh-CN" altLang="en-US">
              <a:sym typeface="+mn-ea"/>
            </a:endParaRPr>
          </a:p>
          <a:p>
            <a:r>
              <a:rPr lang="zh-CN" altLang="en-US"/>
              <a:t>通过</a:t>
            </a:r>
            <a:r>
              <a:rPr lang="en-US" altLang="zh-CN"/>
              <a:t> a[i * m + j] </a:t>
            </a:r>
            <a:r>
              <a:rPr lang="zh-CN" altLang="en-US"/>
              <a:t>访问第</a:t>
            </a:r>
            <a:r>
              <a:rPr lang="en-US" altLang="zh-CN"/>
              <a:t> i </a:t>
            </a:r>
            <a:r>
              <a:rPr lang="zh-CN" altLang="en-US"/>
              <a:t>行，第</a:t>
            </a:r>
            <a:r>
              <a:rPr lang="en-US" altLang="zh-CN"/>
              <a:t> j </a:t>
            </a:r>
            <a:r>
              <a:rPr lang="zh-CN" altLang="en-US"/>
              <a:t>列的元素。</a:t>
            </a:r>
            <a:endParaRPr lang="zh-CN" altLang="en-US"/>
          </a:p>
          <a:p>
            <a:r>
              <a:rPr lang="zh-CN" altLang="en-US"/>
              <a:t>释放时，统一用</a:t>
            </a:r>
            <a:r>
              <a:rPr lang="en-US" altLang="zh-CN"/>
              <a:t> free(a)</a:t>
            </a:r>
            <a:endParaRPr lang="en-US" altLang="zh-CN"/>
          </a:p>
          <a:p>
            <a:endParaRPr lang="en-US" altLang="zh-CN"/>
          </a:p>
          <a:p>
            <a:endParaRPr lang="en-US" altLang="zh-CN"/>
          </a:p>
          <a:p>
            <a:endParaRPr lang="en-US" altLang="zh-CN"/>
          </a:p>
          <a:p>
            <a:endParaRPr lang="en-US" altLang="zh-CN"/>
          </a:p>
          <a:p>
            <a:endParaRPr lang="en-US" altLang="zh-CN"/>
          </a:p>
          <a:p>
            <a:r>
              <a:rPr lang="zh-CN" altLang="en-US"/>
              <a:t>注意到：动态的数组，因为编译器光从指针没办法推断出列数</a:t>
            </a:r>
            <a:r>
              <a:rPr lang="en-US" altLang="zh-CN"/>
              <a:t> m</a:t>
            </a:r>
            <a:r>
              <a:rPr lang="zh-CN" altLang="en-US"/>
              <a:t>，因此要手动扁平化。</a:t>
            </a:r>
            <a:endParaRPr lang="zh-CN" altLang="en-US"/>
          </a:p>
        </p:txBody>
      </p:sp>
      <p:pic>
        <p:nvPicPr>
          <p:cNvPr id="5" name="Picture 4"/>
          <p:cNvPicPr>
            <a:picLocks noChangeAspect="1"/>
          </p:cNvPicPr>
          <p:nvPr/>
        </p:nvPicPr>
        <p:blipFill>
          <a:blip r:embed="rId1"/>
          <a:stretch>
            <a:fillRect/>
          </a:stretch>
        </p:blipFill>
        <p:spPr>
          <a:xfrm>
            <a:off x="4197985" y="3444875"/>
            <a:ext cx="3883660" cy="1036320"/>
          </a:xfrm>
          <a:prstGeom prst="rect">
            <a:avLst/>
          </a:prstGeom>
        </p:spPr>
      </p:pic>
      <p:pic>
        <p:nvPicPr>
          <p:cNvPr id="7" name="Picture 6"/>
          <p:cNvPicPr>
            <a:picLocks noChangeAspect="1"/>
          </p:cNvPicPr>
          <p:nvPr/>
        </p:nvPicPr>
        <p:blipFill>
          <a:blip r:embed="rId2"/>
          <a:stretch>
            <a:fillRect/>
          </a:stretch>
        </p:blipFill>
        <p:spPr>
          <a:xfrm>
            <a:off x="4284345" y="4624070"/>
            <a:ext cx="6365875" cy="1003300"/>
          </a:xfrm>
          <a:prstGeom prst="rect">
            <a:avLst/>
          </a:prstGeom>
        </p:spPr>
      </p:pic>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Title 5"/>
          <p:cNvSpPr>
            <a:spLocks noGrp="1"/>
          </p:cNvSpPr>
          <p:nvPr>
            <p:ph type="title"/>
          </p:nvPr>
        </p:nvSpPr>
        <p:spPr/>
        <p:txBody>
          <a:bodyPr/>
          <a:p>
            <a:r>
              <a:rPr lang="en-US"/>
              <a:t>C++ </a:t>
            </a:r>
            <a:r>
              <a:rPr lang="zh-CN" altLang="en-US"/>
              <a:t>动态数组</a:t>
            </a:r>
            <a:endParaRPr lang="zh-CN" altLang="en-US"/>
          </a:p>
        </p:txBody>
      </p:sp>
      <p:sp>
        <p:nvSpPr>
          <p:cNvPr id="4" name="Content Placeholder 3"/>
          <p:cNvSpPr>
            <a:spLocks noGrp="1"/>
          </p:cNvSpPr>
          <p:nvPr>
            <p:ph idx="1"/>
          </p:nvPr>
        </p:nvSpPr>
        <p:spPr/>
        <p:txBody>
          <a:bodyPr/>
          <a:p>
            <a:r>
              <a:rPr lang="en-US" altLang="zh-CN"/>
              <a:t>vector&lt;float&gt; a(n); </a:t>
            </a:r>
            <a:r>
              <a:rPr lang="zh-CN" altLang="en-US"/>
              <a:t>可以在堆上分配有</a:t>
            </a:r>
            <a:r>
              <a:rPr lang="en-US" altLang="zh-CN"/>
              <a:t> n </a:t>
            </a:r>
            <a:r>
              <a:rPr lang="zh-CN" altLang="en-US"/>
              <a:t>个元素的一维数组。</a:t>
            </a:r>
            <a:endParaRPr lang="zh-CN" altLang="en-US"/>
          </a:p>
          <a:p>
            <a:r>
              <a:rPr lang="zh-CN" altLang="en-US"/>
              <a:t>通过</a:t>
            </a:r>
            <a:r>
              <a:rPr lang="en-US" altLang="zh-CN"/>
              <a:t> a[i] </a:t>
            </a:r>
            <a:r>
              <a:rPr lang="zh-CN" altLang="en-US"/>
              <a:t>访问第</a:t>
            </a:r>
            <a:r>
              <a:rPr lang="en-US" altLang="zh-CN"/>
              <a:t> i </a:t>
            </a:r>
            <a:r>
              <a:rPr lang="zh-CN" altLang="en-US"/>
              <a:t>个元素。</a:t>
            </a:r>
            <a:endParaRPr lang="zh-CN" altLang="en-US"/>
          </a:p>
          <a:p>
            <a:r>
              <a:rPr lang="en-US" altLang="zh-CN"/>
              <a:t>vector&lt;float&gt; a(n * m); </a:t>
            </a:r>
            <a:r>
              <a:rPr lang="zh-CN" altLang="en-US">
                <a:sym typeface="+mn-ea"/>
              </a:rPr>
              <a:t>可以在</a:t>
            </a:r>
            <a:r>
              <a:rPr lang="zh-CN" altLang="en-US">
                <a:sym typeface="+mn-ea"/>
              </a:rPr>
              <a:t>堆</a:t>
            </a:r>
            <a:r>
              <a:rPr lang="zh-CN" altLang="en-US">
                <a:sym typeface="+mn-ea"/>
              </a:rPr>
              <a:t>上</a:t>
            </a:r>
            <a:r>
              <a:rPr lang="zh-CN" altLang="en-US"/>
              <a:t>分配</a:t>
            </a:r>
            <a:r>
              <a:rPr lang="en-US" altLang="zh-CN">
                <a:sym typeface="+mn-ea"/>
              </a:rPr>
              <a:t> n </a:t>
            </a:r>
            <a:r>
              <a:rPr lang="zh-CN">
                <a:sym typeface="+mn-ea"/>
              </a:rPr>
              <a:t>行</a:t>
            </a:r>
            <a:r>
              <a:rPr lang="en-US" altLang="zh-CN">
                <a:sym typeface="+mn-ea"/>
              </a:rPr>
              <a:t> m </a:t>
            </a:r>
            <a:r>
              <a:rPr lang="zh-CN" altLang="en-US">
                <a:sym typeface="+mn-ea"/>
              </a:rPr>
              <a:t>列的二维数组。</a:t>
            </a:r>
            <a:endParaRPr lang="zh-CN" altLang="en-US">
              <a:sym typeface="+mn-ea"/>
            </a:endParaRPr>
          </a:p>
          <a:p>
            <a:r>
              <a:rPr lang="zh-CN" altLang="en-US"/>
              <a:t>通过</a:t>
            </a:r>
            <a:r>
              <a:rPr lang="en-US" altLang="zh-CN"/>
              <a:t> a[i * m + j] </a:t>
            </a:r>
            <a:r>
              <a:rPr lang="zh-CN" altLang="en-US"/>
              <a:t>访问第</a:t>
            </a:r>
            <a:r>
              <a:rPr lang="en-US" altLang="zh-CN"/>
              <a:t> i </a:t>
            </a:r>
            <a:r>
              <a:rPr lang="zh-CN" altLang="en-US"/>
              <a:t>行，第</a:t>
            </a:r>
            <a:r>
              <a:rPr lang="en-US" altLang="zh-CN"/>
              <a:t> j </a:t>
            </a:r>
            <a:r>
              <a:rPr lang="zh-CN" altLang="en-US"/>
              <a:t>列的元素。</a:t>
            </a:r>
            <a:endParaRPr lang="zh-CN" altLang="en-US"/>
          </a:p>
          <a:p>
            <a:r>
              <a:rPr lang="zh-CN" altLang="en-US"/>
              <a:t>由于</a:t>
            </a:r>
            <a:r>
              <a:rPr lang="en-US" altLang="zh-CN"/>
              <a:t> vector </a:t>
            </a:r>
            <a:r>
              <a:rPr lang="zh-CN" altLang="en-US"/>
              <a:t>符合</a:t>
            </a:r>
            <a:r>
              <a:rPr lang="en-US" altLang="zh-CN"/>
              <a:t> RAII </a:t>
            </a:r>
            <a:r>
              <a:rPr lang="zh-CN" altLang="en-US"/>
              <a:t>思想，能够自动释放内存，无需用户操心。</a:t>
            </a:r>
            <a:endParaRPr lang="en-US" altLang="zh-CN"/>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Black-Arial">
      <a:majorFont>
        <a:latin typeface="Arial Black"/>
        <a:ea typeface=""/>
        <a:cs typeface=""/>
        <a:font script="Jpan" typeface="ＭＳ ゴシック"/>
        <a:font script="Hang" typeface="굴림"/>
        <a:font script="Hans" typeface="宋体"/>
        <a:font script="Hant" typeface="新細明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28305</Words>
  <Application>WPS Presentation</Application>
  <PresentationFormat>宽屏</PresentationFormat>
  <Paragraphs>1001</Paragraphs>
  <Slides>164</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164</vt:i4>
      </vt:variant>
    </vt:vector>
  </HeadingPairs>
  <TitlesOfParts>
    <vt:vector size="176" baseType="lpstr">
      <vt:lpstr>Arial</vt:lpstr>
      <vt:lpstr>SimSun</vt:lpstr>
      <vt:lpstr>Wingdings</vt:lpstr>
      <vt:lpstr>Liberation Sans</vt:lpstr>
      <vt:lpstr>SimSun</vt:lpstr>
      <vt:lpstr>文泉驿微米黑</vt:lpstr>
      <vt:lpstr>Arial Black</vt:lpstr>
      <vt:lpstr>Microsoft YaHei</vt:lpstr>
      <vt:lpstr>Arial Unicode MS</vt:lpstr>
      <vt:lpstr>MathJax_Vector</vt:lpstr>
      <vt:lpstr>SimSun</vt:lpstr>
      <vt:lpstr>Office Theme</vt:lpstr>
      <vt:lpstr>深入浅出访存优化</vt:lpstr>
      <vt:lpstr>为什么往int数组里赋值1比赋值0慢一倍？</vt:lpstr>
      <vt:lpstr>https://lwn.net/Articles/255364/</vt:lpstr>
      <vt:lpstr>https://link.springer.com/chapter/10.1007%2F978-1-4842-4398-5_16</vt:lpstr>
      <vt:lpstr>针对不同数据量大小的带宽测试（源码）</vt:lpstr>
      <vt:lpstr>小彭老师经验公式</vt:lpstr>
      <vt:lpstr>https://www.intel.com/content/www/us/en/docs/intrinsics-guide/index.html</vt:lpstr>
      <vt:lpstr>https://fgiesen.wordpress.com/2009/12/13/decoding-morton-codes/</vt:lpstr>
      <vt:lpstr>为什么往int数组里赋值1比赋值0慢一倍？</vt:lpstr>
      <vt:lpstr>第1章：内存带宽</vt:lpstr>
      <vt:lpstr>cpu-bound 与 memory-bound</vt:lpstr>
      <vt:lpstr>浮点加法的计算量</vt:lpstr>
      <vt:lpstr>常见操作所花费的时间</vt:lpstr>
      <vt:lpstr>多少计算量才算多？</vt:lpstr>
      <vt:lpstr>加速曲线</vt:lpstr>
      <vt:lpstr>内存信息查看工具：dmidecode</vt:lpstr>
      <vt:lpstr>验证一下刚刚的 parallel_add 是不是用足了全部带宽</vt:lpstr>
      <vt:lpstr>Intel Vtune Profiler</vt:lpstr>
      <vt:lpstr>准备：配置 Linux 内核参数</vt:lpstr>
      <vt:lpstr>开始分析</vt:lpstr>
      <vt:lpstr>查看分析结果</vt:lpstr>
      <vt:lpstr>点开 [Loop@0x1440 in BM_parallel_add._omp_fn.0] 查看细节</vt:lpstr>
      <vt:lpstr>点击右边的可展开栏目查看细节</vt:lpstr>
      <vt:lpstr>查看下方的时间轴</vt:lpstr>
      <vt:lpstr>第2章：缓存与局域性</vt:lpstr>
      <vt:lpstr>针对不同数据量大小的带宽测试</vt:lpstr>
      <vt:lpstr>针对不同数据量大小的带宽测试（续）</vt:lpstr>
      <vt:lpstr>CPU内部的高速缓存</vt:lpstr>
      <vt:lpstr>缓存的分级结构</vt:lpstr>
      <vt:lpstr>查看高速缓存大小：lscpu</vt:lpstr>
      <vt:lpstr>通过图形界面查看拓扑结构：lstopo</vt:lpstr>
      <vt:lpstr>根据我们缓存的大小分析刚刚的图表</vt:lpstr>
      <vt:lpstr>缓存的工作机制：读</vt:lpstr>
      <vt:lpstr>缓存的工作机制：写</vt:lpstr>
      <vt:lpstr>连续访问与跨步访问</vt:lpstr>
      <vt:lpstr>缓存行决定数据的粒度</vt:lpstr>
      <vt:lpstr>缓存行决定数据的粒度（续）</vt:lpstr>
      <vt:lpstr>PowerPoint 演示文稿</vt:lpstr>
      <vt:lpstr>重新认识结构体</vt:lpstr>
      <vt:lpstr>重新认识结构体</vt:lpstr>
      <vt:lpstr>重新认识结构体</vt:lpstr>
      <vt:lpstr>结构体的内存布局：AOS 与 SOA</vt:lpstr>
      <vt:lpstr>AOS和SOA的对比</vt:lpstr>
      <vt:lpstr>AOSOA：两者得兼</vt:lpstr>
      <vt:lpstr>AOSOA：注意，内部SOA的尺寸不宜太小</vt:lpstr>
      <vt:lpstr>如果每个属性都要访问到，那还是AOS比较好（AOSOA也不赖哦）</vt:lpstr>
      <vt:lpstr>AOS、SOA、AOSOA 哪家强：结论</vt:lpstr>
      <vt:lpstr>PowerPoint 演示文稿</vt:lpstr>
      <vt:lpstr>第3章：预取与直写</vt:lpstr>
      <vt:lpstr>顺序访问与随机访问</vt:lpstr>
      <vt:lpstr>解决：按64字节分块地随机访问</vt:lpstr>
      <vt:lpstr>缓存行预取技术：吃着一碗饭的同时，先喊妈妈烧下一碗饭</vt:lpstr>
      <vt:lpstr>解决：按更大的分块（4096字节）随机访问</vt:lpstr>
      <vt:lpstr>页对齐的重要性</vt:lpstr>
      <vt:lpstr>手动预取：_mm_prefetch</vt:lpstr>
      <vt:lpstr>重新理解 mem-bound：延迟隐藏</vt:lpstr>
      <vt:lpstr>重新理解 mem-bound：延迟隐藏</vt:lpstr>
      <vt:lpstr>为什么写入比读取慢？</vt:lpstr>
      <vt:lpstr>写入的粒度太小造成不必要的读取</vt:lpstr>
      <vt:lpstr>绕过缓存，直接写入：_mm_stream_si32</vt:lpstr>
      <vt:lpstr>stream 的特点：不会读到缓存里</vt:lpstr>
      <vt:lpstr>4倍矢量化的版本：_mm_stream_ps</vt:lpstr>
      <vt:lpstr>stream 的限制：最好是连续的写入</vt:lpstr>
      <vt:lpstr>PowerPoint 演示文稿</vt:lpstr>
      <vt:lpstr>写入1比写入0更慢？</vt:lpstr>
      <vt:lpstr>Intel Intrinsics Guide</vt:lpstr>
      <vt:lpstr>第4章：循环合并法</vt:lpstr>
      <vt:lpstr>两个循环体</vt:lpstr>
      <vt:lpstr>合并两个循环体</vt:lpstr>
      <vt:lpstr>测试结果</vt:lpstr>
      <vt:lpstr>案例：一维jacobi迭代</vt:lpstr>
      <vt:lpstr>递推公式，一步抵两步</vt:lpstr>
      <vt:lpstr>动画演示</vt:lpstr>
      <vt:lpstr>局部数组，一步抵 16 步</vt:lpstr>
      <vt:lpstr>进一步优化</vt:lpstr>
      <vt:lpstr>进亿步优化</vt:lpstr>
      <vt:lpstr>第5章：内存分配与分页</vt:lpstr>
      <vt:lpstr>vector：写入两次，时间都是一样的（理所当然）</vt:lpstr>
      <vt:lpstr>malloc：写入两次，第一次明显比第二次慢？</vt:lpstr>
      <vt:lpstr>new int[n]：和 malloc 一样，写入两次，第一次明显比第二次慢？</vt:lpstr>
      <vt:lpstr>new int[n]{}：后面加个花括号，就和 vector 一样，两次一样快了</vt:lpstr>
      <vt:lpstr>结论</vt:lpstr>
      <vt:lpstr>进一步：分配是按页面（4KB）来管理的</vt:lpstr>
      <vt:lpstr>vector 也可以不初始化：只需使用一个帮手类</vt:lpstr>
      <vt:lpstr>也可以使用小彭老师封装好的帮手类</vt:lpstr>
      <vt:lpstr>重复分配效率低</vt:lpstr>
      <vt:lpstr>改用 tbbmalloc</vt:lpstr>
      <vt:lpstr>tbbmalloc 的主要好处：能保证 64 字节对齐</vt:lpstr>
      <vt:lpstr>标准库的 new 和 malloc：只保证 16 字节对齐</vt:lpstr>
      <vt:lpstr>标准库的 new 和 malloc：只保证 16 字节对齐</vt:lpstr>
      <vt:lpstr>标准库的 new 和 malloc：只保证 16 字节对齐</vt:lpstr>
      <vt:lpstr>案例：临时创建的数组</vt:lpstr>
      <vt:lpstr>解决：手动池化</vt:lpstr>
      <vt:lpstr>第5章：多维数组</vt:lpstr>
      <vt:lpstr>C 语言静态数组</vt:lpstr>
      <vt:lpstr>等一下……内存是一维的，为什么可以分配二维的数组？</vt:lpstr>
      <vt:lpstr>C++ 静态数组</vt:lpstr>
      <vt:lpstr>C 语言动态数组</vt:lpstr>
      <vt:lpstr>C++ 动态数组</vt:lpstr>
      <vt:lpstr>常见误区：二维动态数组 = 二级指针</vt:lpstr>
      <vt:lpstr>今日乳Ja (1/1)</vt:lpstr>
      <vt:lpstr>为什么二级指针是低效的存储和索引方式</vt:lpstr>
      <vt:lpstr>随机访问性能测试</vt:lpstr>
      <vt:lpstr>内存分配性能测试</vt:lpstr>
      <vt:lpstr>二维数组：行主序与列主序</vt:lpstr>
      <vt:lpstr>更高维数组的扁平化</vt:lpstr>
      <vt:lpstr>二维数组的遍历</vt:lpstr>
      <vt:lpstr>什么序的数组，就用什么序遍历</vt:lpstr>
      <vt:lpstr>全部测试结果</vt:lpstr>
      <vt:lpstr>封装成ndarray类</vt:lpstr>
      <vt:lpstr>ndarray：访问越界问题</vt:lpstr>
      <vt:lpstr>ndarray：解决访问越界问题</vt:lpstr>
      <vt:lpstr>ndarray：解决起始地址对齐问题</vt:lpstr>
      <vt:lpstr>第6章：插桩与循环分块</vt:lpstr>
      <vt:lpstr>什么是插桩操作（stencil）</vt:lpstr>
      <vt:lpstr>X 方向插桩：手动预取下一缓存行</vt:lpstr>
      <vt:lpstr>X 方向插桩：手动预取下一缓存行，配合循环分块</vt:lpstr>
      <vt:lpstr>X 方向插桩：测试结果</vt:lpstr>
      <vt:lpstr>用 stream 直写，进一步优化写入带宽</vt:lpstr>
      <vt:lpstr>Y 方向的插桩比 X 方向慢好多</vt:lpstr>
      <vt:lpstr>X 方向插桩：除了第一次读取的部分，全部都能命中</vt:lpstr>
      <vt:lpstr>Y 方向插桩：只要缓存容量小于 nx*3，就永远无法命中</vt:lpstr>
      <vt:lpstr>循环分块，降低命中所需的缓存容量</vt:lpstr>
      <vt:lpstr>循环分块：用图片来直观感受</vt:lpstr>
      <vt:lpstr>循环分块：用图片来直观感受</vt:lpstr>
      <vt:lpstr>循环分块：用图片来直观感受</vt:lpstr>
      <vt:lpstr>改进：只对 X 循环做分块</vt:lpstr>
      <vt:lpstr>改进：只对 X 循环做分块</vt:lpstr>
      <vt:lpstr>使用预取指令</vt:lpstr>
      <vt:lpstr>使用直写指令</vt:lpstr>
      <vt:lpstr>让直写指令在时空上尽可能靠拢</vt:lpstr>
      <vt:lpstr>使用 _mm_stream_ps 和 SIMD 指令，加速计算和直写</vt:lpstr>
      <vt:lpstr>使用 _mm_stream_ps 和 SIMD 指令，加速计算和直写</vt:lpstr>
      <vt:lpstr>offset 循环展开</vt:lpstr>
      <vt:lpstr>AVX 指令：宽度为 8 的浮点矢量</vt:lpstr>
      <vt:lpstr>增加预取的提前量</vt:lpstr>
      <vt:lpstr>性能优化过山车：建议改成现代桃花源记</vt:lpstr>
      <vt:lpstr>测试</vt:lpstr>
      <vt:lpstr>测试</vt:lpstr>
      <vt:lpstr>什么是两步走？</vt:lpstr>
      <vt:lpstr>第7章：矩阵与莫顿码</vt:lpstr>
      <vt:lpstr>案例：矩阵转置</vt:lpstr>
      <vt:lpstr>矩阵转置优化：循环分块</vt:lpstr>
      <vt:lpstr>图片直观感受矩阵转置的循环分块</vt:lpstr>
      <vt:lpstr>什么是莫顿码(morton code)？有什么用？</vt:lpstr>
      <vt:lpstr>莫顿编码(encode)和解码(decode)的实现</vt:lpstr>
      <vt:lpstr>循环莫顿序：按照Z字型曲线遍历，有效利用多级缓存</vt:lpstr>
      <vt:lpstr>循环莫顿序：按照Z字型曲线遍历，有效利用多级缓存</vt:lpstr>
      <vt:lpstr>图片直观感受莫顿码分块</vt:lpstr>
      <vt:lpstr>使用 stream 指令直写</vt:lpstr>
      <vt:lpstr>翻转一下莫顿解码的 X 和 Y 轴顺序</vt:lpstr>
      <vt:lpstr>tbb::simple_partitioner 自带莫顿序遍历功能</vt:lpstr>
      <vt:lpstr>CMake 小妙招分享</vt:lpstr>
      <vt:lpstr>实战案例：矩阵乘法</vt:lpstr>
      <vt:lpstr>解决：寄存器分块（类似于循环分块）</vt:lpstr>
      <vt:lpstr>实战案例：小内核卷积</vt:lpstr>
      <vt:lpstr>最内层循环unroll一下更好</vt:lpstr>
      <vt:lpstr>英文术语对照表</vt:lpstr>
      <vt:lpstr>Morton Ordering on the Intel Xeon Phi</vt:lpstr>
      <vt:lpstr>第10章：多核与超线程</vt:lpstr>
      <vt:lpstr>PowerPoint 演示文稿</vt:lpstr>
      <vt:lpstr>错误共享</vt:lpstr>
      <vt:lpstr>第9章：泊松方程实战</vt:lpstr>
      <vt:lpstr>什么是红黑高斯(red-black Gauss-Seidel)</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bate</dc:creator>
  <cp:lastModifiedBy>bate</cp:lastModifiedBy>
  <cp:revision>864</cp:revision>
  <dcterms:created xsi:type="dcterms:W3CDTF">2022-01-22T09:25:43Z</dcterms:created>
  <dcterms:modified xsi:type="dcterms:W3CDTF">2022-01-22T09:25:43Z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1033-11.1.0.10702</vt:lpwstr>
  </property>
</Properties>
</file>