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00"/>
  </p:handoutMasterIdLst>
  <p:sldIdLst>
    <p:sldId id="256" r:id="rId3"/>
    <p:sldId id="305" r:id="rId4"/>
    <p:sldId id="260" r:id="rId5"/>
    <p:sldId id="261" r:id="rId7"/>
    <p:sldId id="258" r:id="rId8"/>
    <p:sldId id="259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81" r:id="rId21"/>
    <p:sldId id="276" r:id="rId22"/>
    <p:sldId id="277" r:id="rId23"/>
    <p:sldId id="278" r:id="rId24"/>
    <p:sldId id="298" r:id="rId25"/>
    <p:sldId id="275" r:id="rId26"/>
    <p:sldId id="282" r:id="rId27"/>
    <p:sldId id="283" r:id="rId28"/>
    <p:sldId id="377" r:id="rId29"/>
    <p:sldId id="419" r:id="rId30"/>
    <p:sldId id="421" r:id="rId31"/>
    <p:sldId id="420" r:id="rId32"/>
    <p:sldId id="422" r:id="rId33"/>
    <p:sldId id="423" r:id="rId34"/>
    <p:sldId id="425" r:id="rId35"/>
    <p:sldId id="426" r:id="rId36"/>
    <p:sldId id="427" r:id="rId37"/>
    <p:sldId id="429" r:id="rId38"/>
    <p:sldId id="378" r:id="rId39"/>
    <p:sldId id="428" r:id="rId40"/>
    <p:sldId id="474" r:id="rId41"/>
    <p:sldId id="472" r:id="rId42"/>
    <p:sldId id="379" r:id="rId43"/>
    <p:sldId id="473" r:id="rId44"/>
    <p:sldId id="475" r:id="rId45"/>
    <p:sldId id="521" r:id="rId46"/>
    <p:sldId id="570" r:id="rId47"/>
    <p:sldId id="616" r:id="rId48"/>
    <p:sldId id="525" r:id="rId49"/>
    <p:sldId id="569" r:id="rId50"/>
    <p:sldId id="571" r:id="rId51"/>
    <p:sldId id="662" r:id="rId52"/>
    <p:sldId id="303" r:id="rId53"/>
    <p:sldId id="705" r:id="rId54"/>
    <p:sldId id="476" r:id="rId55"/>
    <p:sldId id="290" r:id="rId56"/>
    <p:sldId id="289" r:id="rId57"/>
    <p:sldId id="291" r:id="rId58"/>
    <p:sldId id="292" r:id="rId59"/>
    <p:sldId id="293" r:id="rId60"/>
    <p:sldId id="294" r:id="rId61"/>
    <p:sldId id="296" r:id="rId62"/>
    <p:sldId id="299" r:id="rId63"/>
    <p:sldId id="301" r:id="rId64"/>
    <p:sldId id="300" r:id="rId65"/>
    <p:sldId id="297" r:id="rId66"/>
    <p:sldId id="523" r:id="rId67"/>
    <p:sldId id="304" r:id="rId68"/>
    <p:sldId id="306" r:id="rId69"/>
    <p:sldId id="307" r:id="rId70"/>
    <p:sldId id="308" r:id="rId71"/>
    <p:sldId id="310" r:id="rId72"/>
    <p:sldId id="311" r:id="rId73"/>
    <p:sldId id="312" r:id="rId74"/>
    <p:sldId id="313" r:id="rId75"/>
    <p:sldId id="314" r:id="rId76"/>
    <p:sldId id="315" r:id="rId77"/>
    <p:sldId id="316" r:id="rId78"/>
    <p:sldId id="317" r:id="rId79"/>
    <p:sldId id="319" r:id="rId80"/>
    <p:sldId id="321" r:id="rId81"/>
    <p:sldId id="320" r:id="rId82"/>
    <p:sldId id="318" r:id="rId83"/>
    <p:sldId id="358" r:id="rId84"/>
    <p:sldId id="357" r:id="rId85"/>
    <p:sldId id="359" r:id="rId86"/>
    <p:sldId id="362" r:id="rId87"/>
    <p:sldId id="366" r:id="rId88"/>
    <p:sldId id="367" r:id="rId89"/>
    <p:sldId id="368" r:id="rId90"/>
    <p:sldId id="369" r:id="rId91"/>
    <p:sldId id="747" r:id="rId92"/>
    <p:sldId id="748" r:id="rId93"/>
    <p:sldId id="749" r:id="rId94"/>
    <p:sldId id="754" r:id="rId95"/>
    <p:sldId id="370" r:id="rId96"/>
    <p:sldId id="371" r:id="rId97"/>
    <p:sldId id="519" r:id="rId98"/>
    <p:sldId id="372" r:id="rId9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22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3" Type="http://schemas.openxmlformats.org/officeDocument/2006/relationships/tableStyles" Target="tableStyles.xml"/><Relationship Id="rId102" Type="http://schemas.openxmlformats.org/officeDocument/2006/relationships/viewProps" Target="viewProps.xml"/><Relationship Id="rId101" Type="http://schemas.openxmlformats.org/officeDocument/2006/relationships/presProps" Target="presProps.xml"/><Relationship Id="rId100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8088" cy="811530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Click to edit Master text styles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5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6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jpeg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0.pn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4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6.png"/><Relationship Id="rId1" Type="http://schemas.openxmlformats.org/officeDocument/2006/relationships/image" Target="../media/image67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7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1.png"/><Relationship Id="rId1" Type="http://schemas.openxmlformats.org/officeDocument/2006/relationships/image" Target="../media/image90.png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9.png"/><Relationship Id="rId1" Type="http://schemas.openxmlformats.org/officeDocument/2006/relationships/image" Target="../media/image9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1.png"/><Relationship Id="rId1" Type="http://schemas.openxmlformats.org/officeDocument/2006/relationships/image" Target="../media/image10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3.png"/><Relationship Id="rId1" Type="http://schemas.openxmlformats.org/officeDocument/2006/relationships/image" Target="../media/image102.png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5.png"/><Relationship Id="rId1" Type="http://schemas.openxmlformats.org/officeDocument/2006/relationships/image" Target="../media/image104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6.png"/></Relationships>
</file>

<file path=ppt/slides/_rels/slide7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8.png"/><Relationship Id="rId1" Type="http://schemas.openxmlformats.org/officeDocument/2006/relationships/image" Target="../media/image10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0.png"/><Relationship Id="rId1" Type="http://schemas.openxmlformats.org/officeDocument/2006/relationships/image" Target="../media/image109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2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3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4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5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6.jpe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7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8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9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1.png"/><Relationship Id="rId1" Type="http://schemas.openxmlformats.org/officeDocument/2006/relationships/image" Target="../media/image1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3.png"/><Relationship Id="rId1" Type="http://schemas.openxmlformats.org/officeDocument/2006/relationships/image" Target="../media/image122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4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5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4" descr="BingWallpaper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-327025"/>
            <a:ext cx="12192635" cy="76206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现代</a:t>
            </a:r>
            <a:r>
              <a:rPr lang="en-US" altLang="zh-CN"/>
              <a:t>C++</a:t>
            </a:r>
            <a:r>
              <a:rPr lang="zh-CN" altLang="en-US"/>
              <a:t>入门：</a:t>
            </a:r>
            <a:r>
              <a:rPr lang="en-US" altLang="zh-CN"/>
              <a:t>RAII</a:t>
            </a:r>
            <a:r>
              <a:rPr lang="zh-CN" altLang="en-US"/>
              <a:t>内存管理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/>
              <a:t>by </a:t>
            </a:r>
            <a:r>
              <a:rPr lang="zh-CN" altLang="en-US"/>
              <a:t>彭于斌（</a:t>
            </a:r>
            <a:r>
              <a:rPr lang="en-US" altLang="zh-CN"/>
              <a:t>github@archibate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/>
              <a:t>往期录播：https://space.bilibili.com/263032155</a:t>
            </a:r>
            <a:endParaRPr lang="zh-CN" altLang="en-US"/>
          </a:p>
          <a:p>
            <a:r>
              <a:rPr lang="en-US" altLang="zh-CN"/>
              <a:t>PPT</a:t>
            </a:r>
            <a:r>
              <a:rPr lang="zh-CN" altLang="en-US"/>
              <a:t>和代码：https://github.com/parallel101/course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现代：</a:t>
            </a:r>
            <a:r>
              <a:rPr lang="en-US" altLang="zh-CN"/>
              <a:t>C++14 </a:t>
            </a:r>
            <a:r>
              <a:rPr lang="zh-CN" altLang="en-US"/>
              <a:t>的</a:t>
            </a:r>
            <a:r>
              <a:rPr lang="en-US" altLang="zh-CN"/>
              <a:t> lambda </a:t>
            </a:r>
            <a:r>
              <a:rPr lang="zh-CN" altLang="en-US"/>
              <a:t>允许用</a:t>
            </a:r>
            <a:r>
              <a:rPr lang="en-US" altLang="zh-CN"/>
              <a:t> auto </a:t>
            </a:r>
            <a:r>
              <a:rPr lang="zh-CN" altLang="en-US"/>
              <a:t>自动推断类型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00045" y="2038985"/>
            <a:ext cx="6010275" cy="39243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当代：</a:t>
            </a:r>
            <a:r>
              <a:rPr lang="en-US" altLang="zh-CN"/>
              <a:t>C++17 CTAD / compile-time argument deduction / </a:t>
            </a:r>
            <a:r>
              <a:rPr lang="zh-CN" altLang="en-US"/>
              <a:t>编译期参数推断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23540" y="2038985"/>
            <a:ext cx="5962650" cy="3924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5585" y="5798820"/>
            <a:ext cx="3066415" cy="10591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当代：</a:t>
            </a:r>
            <a:r>
              <a:rPr lang="en-US" altLang="zh-CN">
                <a:sym typeface="+mn-ea"/>
              </a:rPr>
              <a:t>C++17 </a:t>
            </a:r>
            <a:r>
              <a:rPr lang="zh-CN" altLang="en-US">
                <a:sym typeface="+mn-ea"/>
              </a:rPr>
              <a:t>引入常用数值算法</a:t>
            </a:r>
            <a:endParaRPr lang="zh-CN" altLang="en-US">
              <a:sym typeface="+mn-ea"/>
            </a:endParaRPr>
          </a:p>
        </p:txBody>
      </p:sp>
      <p:pic>
        <p:nvPicPr>
          <p:cNvPr id="11" name="Content Placeholder 1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56790" y="2281555"/>
            <a:ext cx="7296150" cy="34385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未来：</a:t>
            </a:r>
            <a:r>
              <a:rPr lang="en-US" altLang="zh-CN"/>
              <a:t>C++20 </a:t>
            </a:r>
            <a:r>
              <a:rPr lang="zh-CN" altLang="en-US"/>
              <a:t>引入区间（</a:t>
            </a:r>
            <a:r>
              <a:rPr lang="en-US" altLang="zh-CN"/>
              <a:t>ranges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5" name="Text Box 4"/>
          <p:cNvSpPr txBox="1"/>
          <p:nvPr/>
        </p:nvSpPr>
        <p:spPr>
          <a:xfrm>
            <a:off x="7797165" y="6489700"/>
            <a:ext cx="4394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https://zhuanlan.zhihu.com/p/350068132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65045" y="1825625"/>
            <a:ext cx="727964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未来：</a:t>
            </a:r>
            <a:r>
              <a:rPr lang="en-US" altLang="zh-CN">
                <a:sym typeface="+mn-ea"/>
              </a:rPr>
              <a:t>C++20 </a:t>
            </a:r>
            <a:r>
              <a:rPr lang="zh-CN" altLang="en-US">
                <a:sym typeface="+mn-ea"/>
              </a:rPr>
              <a:t>引入模块（</a:t>
            </a:r>
            <a:r>
              <a:rPr lang="en-US" altLang="zh-CN">
                <a:sym typeface="+mn-ea"/>
              </a:rPr>
              <a:t>module</a:t>
            </a:r>
            <a:r>
              <a:rPr lang="zh-CN" altLang="en-US">
                <a:sym typeface="+mn-ea"/>
              </a:rPr>
              <a:t>）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59330" y="1825625"/>
            <a:ext cx="7291705" cy="435165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7802245" y="6489700"/>
            <a:ext cx="43897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https://zhuanlan.zhihu.com/p/350136757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未来：</a:t>
            </a:r>
            <a:r>
              <a:rPr lang="en-US" altLang="zh-CN">
                <a:sym typeface="+mn-ea"/>
              </a:rPr>
              <a:t>C++20 </a:t>
            </a:r>
            <a:r>
              <a:rPr lang="zh-CN" altLang="en-US">
                <a:sym typeface="+mn-ea"/>
              </a:rPr>
              <a:t>允许函数参数为自动推断（</a:t>
            </a:r>
            <a:r>
              <a:rPr lang="en-US" altLang="zh-CN">
                <a:sym typeface="+mn-ea"/>
              </a:rPr>
              <a:t>auto</a:t>
            </a:r>
            <a:r>
              <a:rPr lang="zh-CN" altLang="en-US">
                <a:sym typeface="+mn-ea"/>
              </a:rPr>
              <a:t>）</a:t>
            </a:r>
            <a:endParaRPr lang="zh-CN" altLang="en-US">
              <a:sym typeface="+mn-ea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41600" y="1825625"/>
            <a:ext cx="652716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未来：</a:t>
            </a:r>
            <a:r>
              <a:rPr lang="en-US" altLang="zh-CN">
                <a:sym typeface="+mn-ea"/>
              </a:rPr>
              <a:t>C++20 </a:t>
            </a:r>
            <a:r>
              <a:rPr lang="zh-CN" altLang="en-US">
                <a:sym typeface="+mn-ea"/>
              </a:rPr>
              <a:t>引入协程（</a:t>
            </a:r>
            <a:r>
              <a:rPr lang="en-US" altLang="zh-CN">
                <a:sym typeface="+mn-ea"/>
              </a:rPr>
              <a:t>coroutine</a:t>
            </a:r>
            <a:r>
              <a:rPr lang="zh-CN" altLang="en-US">
                <a:sym typeface="+mn-ea"/>
              </a:rPr>
              <a:t>）和生成器（</a:t>
            </a:r>
            <a:r>
              <a:rPr lang="en-US" altLang="zh-CN">
                <a:sym typeface="+mn-ea"/>
              </a:rPr>
              <a:t>generator</a:t>
            </a:r>
            <a:r>
              <a:rPr lang="zh-CN" altLang="en-US">
                <a:sym typeface="+mn-ea"/>
              </a:rPr>
              <a:t>）</a:t>
            </a:r>
            <a:endParaRPr lang="en-US" altLang="zh-CN">
              <a:sym typeface="+mn-ea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06725" y="1825625"/>
            <a:ext cx="579691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未来：</a:t>
            </a:r>
            <a:r>
              <a:rPr lang="en-US" altLang="zh-CN">
                <a:sym typeface="+mn-ea"/>
              </a:rPr>
              <a:t>C++20 </a:t>
            </a:r>
            <a:r>
              <a:rPr lang="zh-CN" altLang="en-US">
                <a:sym typeface="+mn-ea"/>
              </a:rPr>
              <a:t>标准库加入</a:t>
            </a:r>
            <a:r>
              <a:rPr lang="en-US" altLang="zh-CN">
                <a:sym typeface="+mn-ea"/>
              </a:rPr>
              <a:t> format </a:t>
            </a:r>
            <a:r>
              <a:rPr lang="zh-CN" altLang="en-US">
                <a:sym typeface="+mn-ea"/>
              </a:rPr>
              <a:t>支持</a:t>
            </a:r>
            <a:endParaRPr lang="zh-CN" altLang="en-US">
              <a:sym typeface="+mn-ea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36265" y="1825625"/>
            <a:ext cx="553783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sycllogokhronoR-C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-10795" y="1542415"/>
            <a:ext cx="12202795" cy="53155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跑远了！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鉴于</a:t>
            </a:r>
            <a:r>
              <a:rPr lang="en-US" altLang="zh-CN"/>
              <a:t> C++20 </a:t>
            </a:r>
            <a:r>
              <a:rPr lang="zh-CN" altLang="en-US"/>
              <a:t>还没有普遍落地（例如</a:t>
            </a:r>
            <a:r>
              <a:rPr lang="en-US" altLang="zh-CN"/>
              <a:t> CMake </a:t>
            </a:r>
            <a:r>
              <a:rPr lang="zh-CN" altLang="en-US"/>
              <a:t>不支持</a:t>
            </a:r>
            <a:r>
              <a:rPr lang="en-US" altLang="zh-CN"/>
              <a:t> C++20 modules</a:t>
            </a:r>
            <a:r>
              <a:rPr lang="zh-CN" altLang="en-US"/>
              <a:t>）因此我们的课程基于</a:t>
            </a:r>
            <a:r>
              <a:rPr lang="en-US" altLang="zh-CN"/>
              <a:t> </a:t>
            </a:r>
            <a:r>
              <a:rPr lang="en-US" altLang="zh-CN" b="1"/>
              <a:t>C++17 </a:t>
            </a:r>
            <a:r>
              <a:rPr lang="zh-CN" altLang="en-US" b="1"/>
              <a:t>标准</a:t>
            </a:r>
            <a:r>
              <a:rPr lang="zh-CN" altLang="en-US"/>
              <a:t>，有时会谈到</a:t>
            </a:r>
            <a:r>
              <a:rPr lang="en-US" altLang="zh-CN"/>
              <a:t> C++20 </a:t>
            </a:r>
            <a:r>
              <a:rPr lang="zh-CN" altLang="en-US"/>
              <a:t>作为扩展阅读。</a:t>
            </a:r>
            <a:endParaRPr lang="zh-CN" altLang="en-US"/>
          </a:p>
        </p:txBody>
      </p:sp>
      <p:pic>
        <p:nvPicPr>
          <p:cNvPr id="5" name="Picture 4" descr="cpp_timelin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2603500"/>
            <a:ext cx="8210550" cy="41243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C++</a:t>
            </a:r>
            <a:r>
              <a:rPr lang="zh-CN" altLang="en-US"/>
              <a:t>有哪些</a:t>
            </a:r>
            <a:r>
              <a:rPr lang="zh-CN" altLang="en-US">
                <a:sym typeface="+mn-ea"/>
              </a:rPr>
              <a:t>面向对象</a:t>
            </a:r>
            <a:r>
              <a:rPr lang="zh-CN" altLang="en-US"/>
              <a:t>思想？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078230" y="1825625"/>
            <a:ext cx="4319270" cy="435165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66815" y="1825625"/>
            <a:ext cx="461010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Picture 9" descr="162108764756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高性能并行编程与优化</a:t>
            </a:r>
            <a:r>
              <a:rPr lang="en-US" altLang="zh-CN"/>
              <a:t> - </a:t>
            </a:r>
            <a:r>
              <a:rPr lang="zh-CN" altLang="en-US"/>
              <a:t>课程大纲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0000"/>
          </a:bodyPr>
          <a:p>
            <a:r>
              <a:rPr lang="zh-CN" altLang="en-US">
                <a:sym typeface="+mn-ea"/>
              </a:rPr>
              <a:t>分为前半</a:t>
            </a:r>
            <a:r>
              <a:rPr lang="zh-CN" altLang="en-US">
                <a:sym typeface="+mn-ea"/>
              </a:rPr>
              <a:t>段</a:t>
            </a:r>
            <a:r>
              <a:rPr lang="zh-CN" altLang="en-US">
                <a:sym typeface="+mn-ea"/>
              </a:rPr>
              <a:t>和后半段，</a:t>
            </a:r>
            <a:r>
              <a:rPr lang="zh-CN" altLang="en-US">
                <a:sym typeface="+mn-ea"/>
              </a:rPr>
              <a:t>前半段主要介绍现代</a:t>
            </a:r>
            <a:r>
              <a:rPr lang="en-US" altLang="zh-CN">
                <a:sym typeface="+mn-ea"/>
              </a:rPr>
              <a:t> C++</a:t>
            </a:r>
            <a:r>
              <a:rPr lang="zh-CN" altLang="en-US">
                <a:sym typeface="+mn-ea"/>
              </a:rPr>
              <a:t>，后半段主要介绍并行编程与优化。</a:t>
            </a:r>
            <a:endParaRPr lang="zh-CN" altLang="en-US">
              <a:sym typeface="+mn-ea"/>
            </a:endParaRPr>
          </a:p>
          <a:p>
            <a:pPr>
              <a:buAutoNum type="arabicPeriod"/>
            </a:pPr>
            <a:r>
              <a:rPr lang="zh-CN" altLang="en-US"/>
              <a:t>课程安排与开发环境搭建：cmake与git入门</a:t>
            </a:r>
            <a:endParaRPr lang="zh-CN" altLang="en-US"/>
          </a:p>
          <a:p>
            <a:pPr>
              <a:buAutoNum type="arabicPeriod"/>
            </a:pPr>
            <a:r>
              <a:rPr lang="zh-CN" altLang="en-US" b="1"/>
              <a:t>现代C++入门：常用STL容器，RAII内存管理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现代C++进阶：模板元编程与函数式编程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编译器如何自动优化：从汇编角度看C++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C++11起的多线程编程：从mutex到无锁并行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并行编程常用框架：OpenMP与Intel TBB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被忽视的访存优化：内存带宽与cpu缓存机制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GPU专题：wrap调度，共享内存，barrier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并行算法实战：reduce，scan，矩阵乘法等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存储大规模三维数据的关键：稀疏数据结构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物理仿真实战：邻居搜索表实现pbf流体求解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C++在ZENO中的工程实践：从primitive说起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结业典礼：总结所学知识与优秀作业点评</a:t>
            </a:r>
            <a:endParaRPr lang="zh-CN" altLang="en-US">
              <a:sym typeface="+mn-ea"/>
            </a:endParaRPr>
          </a:p>
        </p:txBody>
      </p:sp>
      <p:pic>
        <p:nvPicPr>
          <p:cNvPr id="5" name="Picture 4" descr="cppprogramR-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3230" y="5050155"/>
            <a:ext cx="1149350" cy="1292860"/>
          </a:xfrm>
          <a:prstGeom prst="rect">
            <a:avLst/>
          </a:prstGeom>
        </p:spPr>
      </p:pic>
      <p:pic>
        <p:nvPicPr>
          <p:cNvPr id="4" name="Picture 3" descr="heartlogoR-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6545" y="5050155"/>
            <a:ext cx="1279525" cy="129286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8429625" y="5020310"/>
            <a:ext cx="7569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8000">
                <a:latin typeface="Adobe Helvetica" charset="0"/>
                <a:cs typeface="Adobe Helvetica" charset="0"/>
              </a:rPr>
              <a:t>I</a:t>
            </a:r>
            <a:endParaRPr lang="en-US" sz="8000">
              <a:latin typeface="Adobe Helvetica" charset="0"/>
              <a:cs typeface="Adobe Helvetica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7194550" y="1328420"/>
            <a:ext cx="44653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硬件要求：</a:t>
            </a:r>
            <a:endParaRPr lang="zh-CN" altLang="en-US"/>
          </a:p>
          <a:p>
            <a:r>
              <a:rPr lang="en-US" altLang="zh-CN">
                <a:sym typeface="+mn-ea"/>
              </a:rPr>
              <a:t>64</a:t>
            </a:r>
            <a:r>
              <a:rPr lang="zh-CN" altLang="en-US">
                <a:sym typeface="+mn-ea"/>
              </a:rPr>
              <a:t>位</a:t>
            </a:r>
            <a:r>
              <a:rPr lang="zh-CN" altLang="en-US"/>
              <a:t>（</a:t>
            </a:r>
            <a:r>
              <a:rPr lang="en-US" altLang="zh-CN"/>
              <a:t>32</a:t>
            </a:r>
            <a:r>
              <a:rPr lang="zh-CN" altLang="en-US"/>
              <a:t>位时代过去了）</a:t>
            </a:r>
            <a:endParaRPr lang="zh-CN" altLang="en-US"/>
          </a:p>
          <a:p>
            <a:r>
              <a:rPr lang="zh-CN" altLang="en-US"/>
              <a:t>至少</a:t>
            </a:r>
            <a:r>
              <a:rPr lang="en-US" altLang="zh-CN"/>
              <a:t>2</a:t>
            </a:r>
            <a:r>
              <a:rPr lang="zh-CN" altLang="en-US"/>
              <a:t>核</a:t>
            </a:r>
            <a:r>
              <a:rPr lang="en-US" altLang="zh-CN"/>
              <a:t>4</a:t>
            </a:r>
            <a:r>
              <a:rPr lang="zh-CN" altLang="en-US"/>
              <a:t>线程（并行课</a:t>
            </a:r>
            <a:r>
              <a:rPr lang="en-US" altLang="zh-CN"/>
              <a:t>…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/>
              <a:t>英伟达家显卡（</a:t>
            </a:r>
            <a:r>
              <a:rPr lang="en-US" altLang="zh-CN"/>
              <a:t>GPU </a:t>
            </a:r>
            <a:r>
              <a:rPr lang="zh-CN" altLang="en-US"/>
              <a:t>专题）</a:t>
            </a:r>
            <a:endParaRPr lang="zh-CN" altLang="en-US"/>
          </a:p>
          <a:p>
            <a:r>
              <a:rPr lang="zh-CN" altLang="en-US"/>
              <a:t>软件要求：</a:t>
            </a:r>
            <a:endParaRPr lang="zh-CN" altLang="en-US"/>
          </a:p>
          <a:p>
            <a:r>
              <a:rPr lang="en-US" altLang="zh-CN"/>
              <a:t>Visual Studio 2019</a:t>
            </a:r>
            <a:r>
              <a:rPr lang="zh-CN" altLang="en-US"/>
              <a:t>（</a:t>
            </a:r>
            <a:r>
              <a:rPr lang="en-US" altLang="zh-CN"/>
              <a:t>Windows</a:t>
            </a:r>
            <a:r>
              <a:rPr lang="zh-CN" altLang="en-US"/>
              <a:t>用户）</a:t>
            </a:r>
            <a:endParaRPr lang="en-US" altLang="zh-CN"/>
          </a:p>
          <a:p>
            <a:r>
              <a:rPr lang="en-US" altLang="zh-CN"/>
              <a:t>GCC 9 </a:t>
            </a:r>
            <a:r>
              <a:rPr lang="zh-CN" altLang="en-US"/>
              <a:t>及以上（</a:t>
            </a:r>
            <a:r>
              <a:rPr lang="en-US" altLang="zh-CN"/>
              <a:t>Linux</a:t>
            </a:r>
            <a:r>
              <a:rPr lang="zh-CN" altLang="en-US"/>
              <a:t>用户）</a:t>
            </a:r>
            <a:endParaRPr lang="en-US" altLang="zh-CN"/>
          </a:p>
          <a:p>
            <a:r>
              <a:rPr lang="en-US" altLang="zh-CN"/>
              <a:t>CMake 3.12 </a:t>
            </a:r>
            <a:r>
              <a:rPr lang="zh-CN" altLang="en-US">
                <a:sym typeface="+mn-ea"/>
              </a:rPr>
              <a:t>及</a:t>
            </a:r>
            <a:r>
              <a:rPr lang="zh-CN" altLang="en-US"/>
              <a:t>以上（跨平台作业）</a:t>
            </a:r>
            <a:endParaRPr lang="zh-CN" altLang="en-US"/>
          </a:p>
          <a:p>
            <a:r>
              <a:rPr lang="en-US" altLang="zh-CN"/>
              <a:t>Git 2.x</a:t>
            </a:r>
            <a:r>
              <a:rPr lang="zh-CN" altLang="en-US"/>
              <a:t>（作业上传到</a:t>
            </a:r>
            <a:r>
              <a:rPr lang="en-US" altLang="zh-CN"/>
              <a:t> GitHub</a:t>
            </a:r>
            <a:r>
              <a:rPr lang="zh-CN" altLang="en-US"/>
              <a:t>）</a:t>
            </a:r>
            <a:endParaRPr lang="zh-CN" altLang="en-US"/>
          </a:p>
          <a:p>
            <a:r>
              <a:rPr lang="en-US" altLang="zh-CN"/>
              <a:t>CUDA Toolkit 10.0 </a:t>
            </a:r>
            <a:r>
              <a:rPr lang="zh-CN" altLang="en-US"/>
              <a:t>以上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GPU </a:t>
            </a:r>
            <a:r>
              <a:rPr lang="zh-CN" altLang="en-US">
                <a:sym typeface="+mn-ea"/>
              </a:rPr>
              <a:t>专题）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C++</a:t>
            </a:r>
            <a:r>
              <a:rPr lang="zh-CN" altLang="en-US"/>
              <a:t>思想：封装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078230" y="1825625"/>
            <a:ext cx="4319270" cy="435165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66815" y="1825625"/>
            <a:ext cx="4610100" cy="4351655"/>
          </a:xfrm>
          <a:prstGeom prst="rect">
            <a:avLst/>
          </a:prstGeom>
        </p:spPr>
      </p:pic>
      <p:sp>
        <p:nvSpPr>
          <p:cNvPr id="3" name="Left Brace 2"/>
          <p:cNvSpPr/>
          <p:nvPr/>
        </p:nvSpPr>
        <p:spPr>
          <a:xfrm>
            <a:off x="1633220" y="2871470"/>
            <a:ext cx="164465" cy="346710"/>
          </a:xfrm>
          <a:prstGeom prst="leftBrace">
            <a:avLst/>
          </a:prstGeom>
          <a:ln w="317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8" name="Text Box 17"/>
          <p:cNvSpPr txBox="1"/>
          <p:nvPr/>
        </p:nvSpPr>
        <p:spPr>
          <a:xfrm>
            <a:off x="3213735" y="847725"/>
            <a:ext cx="6090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比如要表达一个数组，需要：起始地址指针</a:t>
            </a:r>
            <a:r>
              <a:rPr lang="en-US" altLang="zh-CN">
                <a:sym typeface="+mn-ea"/>
              </a:rPr>
              <a:t>v</a:t>
            </a:r>
            <a:r>
              <a:rPr lang="zh-CN" altLang="en-US">
                <a:sym typeface="+mn-ea"/>
              </a:rPr>
              <a:t>，数组大小</a:t>
            </a:r>
            <a:r>
              <a:rPr lang="en-US" altLang="zh-CN">
                <a:sym typeface="+mn-ea"/>
              </a:rPr>
              <a:t>nv</a:t>
            </a:r>
            <a:endParaRPr lang="en-US" altLang="zh-CN">
              <a:sym typeface="+mn-ea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3591560" y="441325"/>
            <a:ext cx="53346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将多个逻辑上相关的变量包装成一个类</a:t>
            </a:r>
            <a:endParaRPr lang="zh-CN" altLang="en-US">
              <a:sym typeface="+mn-ea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3329940" y="1216025"/>
            <a:ext cx="6080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因此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的</a:t>
            </a:r>
            <a:r>
              <a:rPr lang="en-US" altLang="zh-CN">
                <a:sym typeface="+mn-ea"/>
              </a:rPr>
              <a:t> vector </a:t>
            </a:r>
            <a:r>
              <a:rPr lang="zh-CN" altLang="en-US">
                <a:sym typeface="+mn-ea"/>
              </a:rPr>
              <a:t>将他俩打包起来，避免程序员犯错</a:t>
            </a:r>
            <a:endParaRPr lang="zh-CN" altLang="en-US">
              <a:sym typeface="+mn-ea"/>
            </a:endParaRPr>
          </a:p>
        </p:txBody>
      </p:sp>
      <p:sp>
        <p:nvSpPr>
          <p:cNvPr id="12" name="Left Brace 11"/>
          <p:cNvSpPr/>
          <p:nvPr/>
        </p:nvSpPr>
        <p:spPr>
          <a:xfrm>
            <a:off x="6849110" y="2917825"/>
            <a:ext cx="133985" cy="254635"/>
          </a:xfrm>
          <a:prstGeom prst="leftBrace">
            <a:avLst/>
          </a:prstGeom>
          <a:ln w="317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Content Placeholder 6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421765" y="1726565"/>
            <a:ext cx="3674110" cy="46266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封装：不变性</a:t>
            </a:r>
            <a:endParaRPr lang="en-US" altLang="zh-CN"/>
          </a:p>
        </p:txBody>
      </p:sp>
      <p:sp>
        <p:nvSpPr>
          <p:cNvPr id="3" name="Left Brace 2"/>
          <p:cNvSpPr/>
          <p:nvPr/>
        </p:nvSpPr>
        <p:spPr>
          <a:xfrm>
            <a:off x="1909445" y="3611245"/>
            <a:ext cx="164465" cy="346710"/>
          </a:xfrm>
          <a:prstGeom prst="leftBrace">
            <a:avLst/>
          </a:prstGeom>
          <a:ln w="317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5" name="Text Box 4"/>
          <p:cNvSpPr txBox="1"/>
          <p:nvPr/>
        </p:nvSpPr>
        <p:spPr>
          <a:xfrm>
            <a:off x="3540760" y="151765"/>
            <a:ext cx="5334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比如当我要设置数组大小为</a:t>
            </a:r>
            <a:r>
              <a:rPr lang="en-US" altLang="zh-CN">
                <a:sym typeface="+mn-ea"/>
              </a:rPr>
              <a:t> 4 </a:t>
            </a:r>
            <a:r>
              <a:rPr lang="zh-CN" altLang="en-US">
                <a:sym typeface="+mn-ea"/>
              </a:rPr>
              <a:t>时，不能只</a:t>
            </a:r>
            <a:r>
              <a:rPr lang="en-US" altLang="zh-CN">
                <a:sym typeface="+mn-ea"/>
              </a:rPr>
              <a:t> nv = 4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还要重新分配数组内存，从而修改数组起始地址</a:t>
            </a:r>
            <a:r>
              <a:rPr lang="en-US" altLang="zh-CN">
                <a:sym typeface="+mn-ea"/>
              </a:rPr>
              <a:t> v</a:t>
            </a:r>
            <a:endParaRPr lang="zh-CN" altLang="en-US">
              <a:sym typeface="+mn-ea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3004185" y="929005"/>
            <a:ext cx="71335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常遇到：当需要修改一个成员时，其他也成员需要被修改，否则出错</a:t>
            </a:r>
            <a:endParaRPr lang="zh-CN" altLang="en-US">
              <a:sym typeface="+mn-ea"/>
            </a:endParaRPr>
          </a:p>
          <a:p>
            <a:r>
              <a:rPr lang="zh-CN" altLang="en-US"/>
              <a:t>这种情况出现时，就意味着你需要把成员变量的读写封装为</a:t>
            </a:r>
            <a:r>
              <a:rPr lang="zh-CN" altLang="en-US" b="1"/>
              <a:t>成员函数</a:t>
            </a:r>
            <a:endParaRPr lang="zh-CN" altLang="en-US" b="1"/>
          </a:p>
        </p:txBody>
      </p:sp>
      <p:pic>
        <p:nvPicPr>
          <p:cNvPr id="11" name="Content Placeholder 10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10985" y="1825625"/>
            <a:ext cx="3921760" cy="4351655"/>
          </a:xfrm>
          <a:prstGeom prst="rect">
            <a:avLst/>
          </a:prstGeom>
        </p:spPr>
      </p:pic>
      <p:sp>
        <p:nvSpPr>
          <p:cNvPr id="12" name="Left Brace 11"/>
          <p:cNvSpPr/>
          <p:nvPr/>
        </p:nvSpPr>
        <p:spPr>
          <a:xfrm>
            <a:off x="7135495" y="3703320"/>
            <a:ext cx="133985" cy="254635"/>
          </a:xfrm>
          <a:prstGeom prst="leftBrace">
            <a:avLst/>
          </a:prstGeom>
          <a:ln w="317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不变性：请勿滥用封装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仅当出现“</a:t>
            </a:r>
            <a:r>
              <a:rPr lang="zh-CN" altLang="en-US">
                <a:sym typeface="+mn-ea"/>
              </a:rPr>
              <a:t>修改一个成员时，其他也成员要被修改，否则出错</a:t>
            </a:r>
            <a:r>
              <a:rPr lang="zh-CN" altLang="en-US"/>
              <a:t>”的现象时，才需要</a:t>
            </a:r>
            <a:r>
              <a:rPr lang="en-US" altLang="zh-CN">
                <a:sym typeface="+mn-ea"/>
              </a:rPr>
              <a:t>getter/setter </a:t>
            </a:r>
            <a:r>
              <a:rPr lang="zh-CN" altLang="en-US"/>
              <a:t>封装。</a:t>
            </a:r>
            <a:endParaRPr lang="zh-CN" altLang="en-US"/>
          </a:p>
          <a:p>
            <a:r>
              <a:rPr lang="zh-CN" altLang="en-US"/>
              <a:t>各个成员之间相互正交，比如数学矢量类</a:t>
            </a:r>
            <a:r>
              <a:rPr lang="en-US" altLang="zh-CN"/>
              <a:t> Vec3</a:t>
            </a:r>
            <a:r>
              <a:rPr lang="zh-CN" altLang="en-US"/>
              <a:t>，就没必要去搞封装，只会让程序员变得痛苦，同时还有一定性能损失：特别是如果</a:t>
            </a:r>
            <a:r>
              <a:rPr lang="en-US" altLang="zh-CN"/>
              <a:t> getter/setter </a:t>
            </a:r>
            <a:r>
              <a:rPr lang="zh-CN" altLang="en-US"/>
              <a:t>函数分离了声明和定义，实现在另一个文件时！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119620" y="1871980"/>
            <a:ext cx="2905125" cy="42576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76975" y="1821180"/>
            <a:ext cx="4610100" cy="43516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C++</a:t>
            </a:r>
            <a:r>
              <a:rPr lang="zh-CN" altLang="en-US">
                <a:sym typeface="+mn-ea"/>
              </a:rPr>
              <a:t>思想</a:t>
            </a:r>
            <a:r>
              <a:rPr lang="zh-CN" altLang="en-US"/>
              <a:t>：</a:t>
            </a:r>
            <a:r>
              <a:rPr lang="en-US" altLang="zh-CN"/>
              <a:t>RAII</a:t>
            </a:r>
            <a:r>
              <a:rPr lang="zh-CN" altLang="en-US"/>
              <a:t>（</a:t>
            </a:r>
            <a:r>
              <a:rPr lang="en-US" altLang="zh-CN"/>
              <a:t>Resource Acquisition Is Initialization</a:t>
            </a:r>
            <a:r>
              <a:rPr lang="zh-CN" altLang="en-US"/>
              <a:t>）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88390" y="1821180"/>
            <a:ext cx="4319270" cy="435165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3115945" y="3249930"/>
            <a:ext cx="2258695" cy="0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787525" y="5866130"/>
            <a:ext cx="694690" cy="0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8679815" y="3182620"/>
            <a:ext cx="455295" cy="0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Box 17"/>
          <p:cNvSpPr txBox="1"/>
          <p:nvPr/>
        </p:nvSpPr>
        <p:spPr>
          <a:xfrm>
            <a:off x="3115945" y="1216025"/>
            <a:ext cx="53346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资源获取视为初始化，反之，资源释放视为销毁</a:t>
            </a:r>
            <a:endParaRPr lang="zh-CN" altLang="en-US">
              <a:sym typeface="+mn-ea"/>
            </a:endParaRPr>
          </a:p>
        </p:txBody>
      </p:sp>
      <p:sp>
        <p:nvSpPr>
          <p:cNvPr id="19" name="Text Box 18"/>
          <p:cNvSpPr txBox="1"/>
          <p:nvPr/>
        </p:nvSpPr>
        <p:spPr>
          <a:xfrm>
            <a:off x="3287395" y="6172835"/>
            <a:ext cx="54692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>
                <a:sym typeface="+mn-ea"/>
              </a:rPr>
              <a:t>C++ </a:t>
            </a:r>
            <a:r>
              <a:rPr lang="zh-CN" altLang="en-US"/>
              <a:t>除了用于</a:t>
            </a:r>
            <a:r>
              <a:rPr lang="zh-CN" altLang="en-US" b="1"/>
              <a:t>初始化</a:t>
            </a:r>
            <a:r>
              <a:rPr lang="zh-CN" altLang="en-US">
                <a:sym typeface="+mn-ea"/>
              </a:rPr>
              <a:t>的</a:t>
            </a:r>
            <a:r>
              <a:rPr lang="zh-CN" altLang="en-US"/>
              <a:t>构造函数（</a:t>
            </a:r>
            <a:r>
              <a:rPr lang="en-US" altLang="zh-CN"/>
              <a:t>constructor</a:t>
            </a:r>
            <a:r>
              <a:rPr lang="zh-CN" altLang="en-US"/>
              <a:t>）</a:t>
            </a:r>
            <a:endParaRPr lang="zh-CN" altLang="en-US"/>
          </a:p>
          <a:p>
            <a:pPr algn="l"/>
            <a:r>
              <a:rPr lang="zh-CN" altLang="en-US"/>
              <a:t>还包括了用于</a:t>
            </a:r>
            <a:r>
              <a:rPr lang="zh-CN" altLang="en-US" b="1"/>
              <a:t>销毁</a:t>
            </a:r>
            <a:r>
              <a:rPr lang="zh-CN" altLang="en-US"/>
              <a:t>的解构函数（</a:t>
            </a:r>
            <a:r>
              <a:rPr lang="en-US" altLang="zh-CN"/>
              <a:t>destructor</a:t>
            </a:r>
            <a:r>
              <a:rPr lang="zh-CN" altLang="en-US"/>
              <a:t>）</a:t>
            </a:r>
            <a:endParaRPr lang="zh-CN" altLang="en-US"/>
          </a:p>
          <a:p>
            <a:pPr algn="l"/>
            <a:endParaRPr lang="en-US" altLang="zh-CN"/>
          </a:p>
        </p:txBody>
      </p:sp>
      <p:sp>
        <p:nvSpPr>
          <p:cNvPr id="21" name="Text Box 20"/>
          <p:cNvSpPr txBox="1"/>
          <p:nvPr/>
        </p:nvSpPr>
        <p:spPr>
          <a:xfrm>
            <a:off x="7995285" y="5621020"/>
            <a:ext cx="2759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离开</a:t>
            </a:r>
            <a:r>
              <a:rPr lang="en-US" altLang="zh-CN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{} 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作用域自动释放</a:t>
            </a:r>
            <a:endParaRPr lang="zh-CN" altLang="en-US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22" name="Text Box 21"/>
          <p:cNvSpPr txBox="1"/>
          <p:nvPr/>
        </p:nvSpPr>
        <p:spPr>
          <a:xfrm>
            <a:off x="2544445" y="5621020"/>
            <a:ext cx="2759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手动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释放</a:t>
            </a:r>
            <a:endParaRPr lang="zh-CN" altLang="en-US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" name="Content Placeholder 1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00165" y="1825625"/>
            <a:ext cx="4344035" cy="43516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RAII</a:t>
            </a:r>
            <a:r>
              <a:rPr lang="zh-CN" altLang="en-US"/>
              <a:t>：避免犯错误</a:t>
            </a:r>
            <a:endParaRPr lang="zh-CN" altLang="en-US"/>
          </a:p>
        </p:txBody>
      </p:sp>
      <p:sp>
        <p:nvSpPr>
          <p:cNvPr id="6" name="Text Box 5"/>
          <p:cNvSpPr txBox="1"/>
          <p:nvPr/>
        </p:nvSpPr>
        <p:spPr>
          <a:xfrm>
            <a:off x="6058535" y="460375"/>
            <a:ext cx="53041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与 Java</a:t>
            </a:r>
            <a:r>
              <a:rPr lang="zh-CN" altLang="en-US"/>
              <a:t>，</a:t>
            </a:r>
            <a:r>
              <a:rPr lang="en-US" altLang="zh-CN"/>
              <a:t>Python </a:t>
            </a:r>
            <a:r>
              <a:rPr lang="zh-CN" altLang="en-US"/>
              <a:t>等</a:t>
            </a:r>
            <a:r>
              <a:rPr lang="en-US"/>
              <a:t>垃圾回收语言不同</a:t>
            </a:r>
            <a:r>
              <a:rPr lang="zh-CN" altLang="en-US"/>
              <a:t>，</a:t>
            </a:r>
            <a:r>
              <a:rPr lang="en-US" altLang="zh-CN"/>
              <a:t>C++ </a:t>
            </a:r>
            <a:r>
              <a:rPr lang="zh-CN" altLang="en-US"/>
              <a:t>的解构函数是显式的，离开作用域自动销毁，毫不含糊（有好处也有坏处，对高性能计算而言利大于弊）</a:t>
            </a:r>
            <a:endParaRPr lang="zh-CN" altLang="en-US"/>
          </a:p>
        </p:txBody>
      </p:sp>
      <p:pic>
        <p:nvPicPr>
          <p:cNvPr id="18" name="Content Placeholder 17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37360" y="1825625"/>
            <a:ext cx="3001645" cy="435165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1199515" y="1180465"/>
            <a:ext cx="43541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如果没有解构函数，则每个带有返回的分支都要手动释放所有之前的资源</a:t>
            </a:r>
            <a:r>
              <a:rPr lang="en-US" altLang="zh-CN"/>
              <a:t>:</a:t>
            </a:r>
            <a:endParaRPr lang="en-US" altLang="zh-CN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RAII</a:t>
            </a:r>
            <a:r>
              <a:rPr lang="zh-CN" altLang="en-US"/>
              <a:t>：异常安全（</a:t>
            </a:r>
            <a:r>
              <a:rPr lang="en-US" altLang="zh-CN"/>
              <a:t>exception-safe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6" name="Text Box 5"/>
          <p:cNvSpPr txBox="1"/>
          <p:nvPr/>
        </p:nvSpPr>
        <p:spPr>
          <a:xfrm>
            <a:off x="2858135" y="1503045"/>
            <a:ext cx="63334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C++ </a:t>
            </a:r>
            <a:r>
              <a:rPr lang="zh-CN" altLang="en-US"/>
              <a:t>标准保证当异常发生时，会调用已创建对象的解构函数。</a:t>
            </a:r>
            <a:endParaRPr lang="zh-CN" altLang="en-US"/>
          </a:p>
          <a:p>
            <a:r>
              <a:rPr lang="zh-CN" altLang="en-US"/>
              <a:t>因此</a:t>
            </a:r>
            <a:r>
              <a:rPr lang="en-US" altLang="zh-CN"/>
              <a:t> C++ </a:t>
            </a:r>
            <a:r>
              <a:rPr lang="zh-CN" altLang="en-US"/>
              <a:t>中没有（也不需要</a:t>
            </a:r>
            <a:r>
              <a:rPr lang="zh-CN" altLang="en-US">
                <a:sym typeface="+mn-ea"/>
              </a:rPr>
              <a:t>）</a:t>
            </a:r>
            <a:r>
              <a:rPr lang="en-US" altLang="zh-CN"/>
              <a:t> finally </a:t>
            </a:r>
            <a:r>
              <a:rPr lang="zh-CN" altLang="en-US"/>
              <a:t>语句。</a:t>
            </a:r>
            <a:endParaRPr lang="zh-CN" altLang="en-US"/>
          </a:p>
        </p:txBody>
      </p:sp>
      <p:sp>
        <p:nvSpPr>
          <p:cNvPr id="8" name="Text Box 7"/>
          <p:cNvSpPr txBox="1"/>
          <p:nvPr/>
        </p:nvSpPr>
        <p:spPr>
          <a:xfrm>
            <a:off x="1552575" y="4732020"/>
            <a:ext cx="283083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如果此处不关闭，则可等待稍后</a:t>
            </a:r>
            <a:r>
              <a:rPr lang="zh-CN"/>
              <a:t>垃圾回收</a:t>
            </a:r>
            <a:r>
              <a:rPr lang="zh-CN" altLang="en-US"/>
              <a:t>时关闭。</a:t>
            </a:r>
            <a:endParaRPr lang="zh-CN" altLang="en-US"/>
          </a:p>
          <a:p>
            <a:r>
              <a:rPr lang="zh-CN" altLang="en-US"/>
              <a:t>虽然最后还是关了，但如果对</a:t>
            </a:r>
            <a:r>
              <a:rPr lang="zh-CN" altLang="en-US" b="1"/>
              <a:t>时序</a:t>
            </a:r>
            <a:r>
              <a:rPr lang="zh-CN" altLang="en-US"/>
              <a:t>有要求或对</a:t>
            </a:r>
            <a:r>
              <a:rPr lang="zh-CN" altLang="en-US" b="1"/>
              <a:t>性能</a:t>
            </a:r>
            <a:r>
              <a:rPr lang="zh-CN" altLang="en-US"/>
              <a:t>有要求就不能依靠</a:t>
            </a:r>
            <a:r>
              <a:rPr lang="en-US" altLang="zh-CN"/>
              <a:t> GC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比如</a:t>
            </a:r>
            <a:r>
              <a:rPr lang="en-US" altLang="zh-CN"/>
              <a:t> mutex </a:t>
            </a:r>
            <a:r>
              <a:rPr lang="zh-CN" altLang="en-US"/>
              <a:t>忘记</a:t>
            </a:r>
            <a:r>
              <a:rPr lang="en-US" altLang="zh-CN"/>
              <a:t> unlock </a:t>
            </a:r>
            <a:r>
              <a:rPr lang="zh-CN" altLang="en-US"/>
              <a:t>造成</a:t>
            </a:r>
            <a:r>
              <a:rPr lang="zh-CN" altLang="en-US" b="1"/>
              <a:t>死锁</a:t>
            </a:r>
            <a:r>
              <a:rPr lang="zh-CN" altLang="en-US"/>
              <a:t>等等</a:t>
            </a:r>
            <a:r>
              <a:rPr lang="en-US" altLang="zh-CN"/>
              <a:t>……</a:t>
            </a:r>
            <a:endParaRPr lang="en-US" altLang="zh-CN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625725"/>
            <a:ext cx="5181600" cy="275018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1380" y="6103620"/>
            <a:ext cx="4960620" cy="754380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287780" y="3138805"/>
            <a:ext cx="3900805" cy="14071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4" descr="011_nidoshin8_2021070417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RAII</a:t>
            </a:r>
            <a:r>
              <a:rPr lang="zh-CN" altLang="en-US"/>
              <a:t>：离不开构造函数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zh-CN" altLang="en-US" sz="1600"/>
              <a:t>如题，那么如何定义构造函数呢？</a:t>
            </a:r>
            <a:endParaRPr lang="en-US" altLang="zh-CN" sz="1600"/>
          </a:p>
        </p:txBody>
      </p:sp>
      <p:sp>
        <p:nvSpPr>
          <p:cNvPr id="4" name="Text Box 3"/>
          <p:cNvSpPr txBox="1"/>
          <p:nvPr/>
        </p:nvSpPr>
        <p:spPr>
          <a:xfrm>
            <a:off x="0" y="6644005"/>
            <a:ext cx="980440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800">
                <a:solidFill>
                  <a:schemeClr val="bg1"/>
                </a:solidFill>
                <a:latin typeface="Adobe New Century Schoolbook" charset="0"/>
                <a:cs typeface="Adobe New Century Schoolbook" charset="0"/>
              </a:rPr>
              <a:t>BV1h64y197Fd</a:t>
            </a:r>
            <a:endParaRPr lang="en-US" sz="800">
              <a:solidFill>
                <a:schemeClr val="bg1"/>
              </a:solidFill>
              <a:latin typeface="Adobe New Century Schoolbook" charset="0"/>
              <a:cs typeface="Adobe New Century Schoolbook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自定义构造函数：无参数</a:t>
            </a:r>
            <a:endParaRPr lang="zh-CN" altLang="en-US"/>
          </a:p>
        </p:txBody>
      </p:sp>
      <p:pic>
        <p:nvPicPr>
          <p:cNvPr id="11" name="Content Placeholder 1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74620" y="1273175"/>
            <a:ext cx="6461760" cy="54571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7930" y="6024245"/>
            <a:ext cx="2084070" cy="83375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自定义构造函数：</a:t>
            </a:r>
            <a:r>
              <a:rPr lang="zh-CN" altLang="en-US">
                <a:sym typeface="+mn-ea"/>
              </a:rPr>
              <a:t>无参数（</a:t>
            </a:r>
            <a:r>
              <a:rPr lang="zh-CN" altLang="en-US"/>
              <a:t>使用初始化表达式</a:t>
            </a:r>
            <a:r>
              <a:rPr lang="zh-CN" altLang="en-US">
                <a:sym typeface="+mn-ea"/>
              </a:rPr>
              <a:t>）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14270" y="1381125"/>
            <a:ext cx="6981190" cy="52412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7930" y="6024245"/>
            <a:ext cx="2084070" cy="833755"/>
          </a:xfrm>
          <a:prstGeom prst="rect">
            <a:avLst/>
          </a:prstGeom>
        </p:spPr>
      </p:pic>
      <p:sp>
        <p:nvSpPr>
          <p:cNvPr id="2" name="Text Box 1"/>
          <p:cNvSpPr txBox="1"/>
          <p:nvPr/>
        </p:nvSpPr>
        <p:spPr>
          <a:xfrm>
            <a:off x="7551420" y="81915"/>
            <a:ext cx="38627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为什么需要初始化表达式？</a:t>
            </a:r>
            <a:endParaRPr lang="zh-CN" altLang="en-US"/>
          </a:p>
          <a:p>
            <a:r>
              <a:rPr lang="en-US" altLang="zh-CN"/>
              <a:t>1. </a:t>
            </a:r>
            <a:r>
              <a:rPr lang="zh-CN" altLang="en-US"/>
              <a:t>假如类成员为</a:t>
            </a:r>
            <a:r>
              <a:rPr lang="en-US" altLang="zh-CN"/>
              <a:t> const </a:t>
            </a:r>
            <a:r>
              <a:rPr lang="zh-CN" altLang="en-US"/>
              <a:t>和引用</a:t>
            </a:r>
            <a:endParaRPr lang="zh-CN" altLang="en-US"/>
          </a:p>
          <a:p>
            <a:r>
              <a:rPr lang="en-US" altLang="zh-CN"/>
              <a:t>2. </a:t>
            </a:r>
            <a:r>
              <a:rPr lang="zh-CN" altLang="en-US"/>
              <a:t>假如类成员没有无参构造函数</a:t>
            </a:r>
            <a:endParaRPr lang="zh-CN" altLang="en-US"/>
          </a:p>
          <a:p>
            <a:r>
              <a:rPr lang="en-US" altLang="zh-CN"/>
              <a:t>3. </a:t>
            </a:r>
            <a:r>
              <a:rPr lang="zh-CN" altLang="en-US"/>
              <a:t>避免重复初始化，更高效</a:t>
            </a:r>
            <a:endParaRPr lang="zh-CN" altLang="en-US"/>
          </a:p>
        </p:txBody>
      </p:sp>
      <p:cxnSp>
        <p:nvCxnSpPr>
          <p:cNvPr id="3" name="Straight Connector 2"/>
          <p:cNvCxnSpPr/>
          <p:nvPr/>
        </p:nvCxnSpPr>
        <p:spPr>
          <a:xfrm>
            <a:off x="4168775" y="3459480"/>
            <a:ext cx="3260090" cy="0"/>
          </a:xfrm>
          <a:prstGeom prst="line">
            <a:avLst/>
          </a:prstGeom>
          <a:ln w="317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自定义构造函数：多个参数</a:t>
            </a:r>
            <a:endParaRPr 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53615" y="1825625"/>
            <a:ext cx="7303135" cy="43516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7930" y="6024245"/>
            <a:ext cx="2084070" cy="8337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从一个案例看</a:t>
            </a:r>
            <a:r>
              <a:rPr lang="en-US" altLang="zh-CN"/>
              <a:t> </a:t>
            </a:r>
            <a:r>
              <a:rPr lang="en-US"/>
              <a:t>C++ </a:t>
            </a:r>
            <a:r>
              <a:rPr lang="zh-CN" altLang="en-US"/>
              <a:t>的历史</a:t>
            </a:r>
            <a:endParaRPr lang="zh-CN" altLang="en-US"/>
          </a:p>
        </p:txBody>
      </p:sp>
      <p:pic>
        <p:nvPicPr>
          <p:cNvPr id="3" name="Content Placeholder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098290" y="3315335"/>
            <a:ext cx="3614420" cy="1372235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/>
        </p:nvSpPr>
        <p:spPr>
          <a:xfrm>
            <a:off x="6477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8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求一个列表中所有数的和：</a:t>
            </a:r>
            <a:endParaRPr lang="zh-CN" altLang="en-US"/>
          </a:p>
        </p:txBody>
      </p:sp>
      <p:sp>
        <p:nvSpPr>
          <p:cNvPr id="5" name="Text Box 4"/>
          <p:cNvSpPr txBox="1"/>
          <p:nvPr/>
        </p:nvSpPr>
        <p:spPr>
          <a:xfrm>
            <a:off x="4865370" y="0"/>
            <a:ext cx="732663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200">
                <a:solidFill>
                  <a:schemeClr val="bg1">
                    <a:lumMod val="50000"/>
                  </a:schemeClr>
                </a:solidFill>
              </a:rPr>
              <a:t># 参考资料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  <a:p>
            <a:endParaRPr lang="en-US" sz="1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1200">
                <a:solidFill>
                  <a:schemeClr val="bg1">
                    <a:lumMod val="50000"/>
                  </a:schemeClr>
                </a:solidFill>
              </a:rPr>
              <a:t>- [热心观众整理的学习资料](https://github.com/jiayaozhang/OpenVDB_and_TBB)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1200">
                <a:solidFill>
                  <a:schemeClr val="bg1">
                    <a:lumMod val="50000"/>
                  </a:schemeClr>
                </a:solidFill>
              </a:rPr>
              <a:t>- [C++ 官方文档](https://en.cppreference.com/w/)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1200">
                <a:solidFill>
                  <a:schemeClr val="bg1">
                    <a:lumMod val="50000"/>
                  </a:schemeClr>
                </a:solidFill>
              </a:rPr>
              <a:t>- [C++ 核心开发规范](https://github.com/isocpp/CppCoreGuidelines/blob/master/CppCoreGuidelines.md)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1200">
                <a:solidFill>
                  <a:schemeClr val="bg1">
                    <a:lumMod val="50000"/>
                  </a:schemeClr>
                </a:solidFill>
              </a:rPr>
              <a:t>- [LearnCpp 中文版](https://learncpp-cn.github.io/)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1200">
                <a:solidFill>
                  <a:schemeClr val="bg1">
                    <a:lumMod val="50000"/>
                  </a:schemeClr>
                </a:solidFill>
              </a:rPr>
              <a:t>- [C++ 并发编程实战](https://www.bookstack.cn/read/Cpp_Concurrency_In_Action/README.md)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1200">
                <a:solidFill>
                  <a:schemeClr val="bg1">
                    <a:lumMod val="50000"/>
                  </a:schemeClr>
                </a:solidFill>
              </a:rPr>
              <a:t>- [因特尔 TBB 编程指南](https://www.inf.ed.ac.uk/teaching/courses/ppls/TBBtutorial.pdf)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1200">
                <a:solidFill>
                  <a:schemeClr val="bg1">
                    <a:lumMod val="50000"/>
                  </a:schemeClr>
                </a:solidFill>
              </a:rPr>
              <a:t>- [并行体系结构与编程 (CMU 15-418)](https://www.bilibili.com/video/av48153629/)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1200">
                <a:solidFill>
                  <a:schemeClr val="bg1">
                    <a:lumMod val="50000"/>
                  </a:schemeClr>
                </a:solidFill>
              </a:rPr>
              <a:t>- [深入理解计算机原理 (CSAPP)](http://csapp.cs.cmu.edu/)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1200">
                <a:solidFill>
                  <a:schemeClr val="bg1">
                    <a:lumMod val="50000"/>
                  </a:schemeClr>
                </a:solidFill>
              </a:rPr>
              <a:t>- [CMake “菜谱”](https://www.bookstack.cn/read/CMake-Cookbook/README.md)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1200">
                <a:solidFill>
                  <a:schemeClr val="bg1">
                    <a:lumMod val="50000"/>
                  </a:schemeClr>
                </a:solidFill>
              </a:rPr>
              <a:t>- [CMake 官方文档](https://cmake.org/cmake/help/latest/)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1200">
                <a:solidFill>
                  <a:schemeClr val="bg1">
                    <a:lumMod val="50000"/>
                  </a:schemeClr>
                </a:solidFill>
              </a:rPr>
              <a:t>- [Git 官方文档](https://git-scm.com/doc)</a:t>
            </a:r>
            <a:endParaRPr lang="en-US" sz="12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1200">
                <a:solidFill>
                  <a:schemeClr val="bg1">
                    <a:lumMod val="50000"/>
                  </a:schemeClr>
                </a:solidFill>
              </a:rPr>
              <a:t>- [GitHub 官方文档](https://docs.github.com/en)</a:t>
            </a:r>
            <a:endParaRPr lang="en-US" altLang="zh-CN" sz="120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自定义构造函数：单个参数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8375" y="6276975"/>
            <a:ext cx="2333625" cy="581025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4870" y="1214120"/>
            <a:ext cx="7539990" cy="55753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自定义构造函数：单个参数（陷阱）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8375" y="6276975"/>
            <a:ext cx="2333625" cy="58102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4390" y="1179195"/>
            <a:ext cx="7602220" cy="564515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3729355" y="5099685"/>
            <a:ext cx="602615" cy="10160"/>
          </a:xfrm>
          <a:prstGeom prst="line">
            <a:avLst/>
          </a:prstGeom>
          <a:ln w="476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自定义构造函数：单个参数（避免陷阱）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8375" y="6276975"/>
            <a:ext cx="2333625" cy="58102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3729355" y="5099685"/>
            <a:ext cx="602615" cy="10160"/>
          </a:xfrm>
          <a:prstGeom prst="line">
            <a:avLst/>
          </a:prstGeom>
          <a:ln w="476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815" y="0"/>
            <a:ext cx="6179185" cy="61912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71700" y="1166495"/>
            <a:ext cx="7466330" cy="566991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Content Placeholder 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476375"/>
            <a:ext cx="6623685" cy="5381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避免陷阱体现在哪里？</a:t>
            </a:r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010920" y="5927090"/>
            <a:ext cx="848360" cy="5715"/>
          </a:xfrm>
          <a:prstGeom prst="line">
            <a:avLst/>
          </a:prstGeom>
          <a:ln w="476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5100" y="5851525"/>
            <a:ext cx="5676900" cy="1006475"/>
          </a:xfrm>
          <a:prstGeom prst="rect">
            <a:avLst/>
          </a:prstGeom>
        </p:spPr>
      </p:pic>
      <p:sp>
        <p:nvSpPr>
          <p:cNvPr id="11" name="Content Placeholder 5"/>
          <p:cNvSpPr/>
          <p:nvPr/>
        </p:nvSpPr>
        <p:spPr>
          <a:xfrm>
            <a:off x="7010400" y="125285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8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ym typeface="+mn-ea"/>
              </a:rPr>
              <a:t>加了</a:t>
            </a:r>
            <a:r>
              <a:rPr lang="en-US" altLang="zh-CN">
                <a:sym typeface="+mn-ea"/>
              </a:rPr>
              <a:t> explicit </a:t>
            </a:r>
            <a:r>
              <a:rPr lang="zh-CN" altLang="en-US">
                <a:sym typeface="+mn-ea"/>
              </a:rPr>
              <a:t>表示必须用</a:t>
            </a:r>
            <a:r>
              <a:rPr lang="en-US" altLang="zh-CN">
                <a:sym typeface="+mn-ea"/>
              </a:rPr>
              <a:t> () </a:t>
            </a:r>
            <a:r>
              <a:rPr lang="zh-CN" altLang="en-US">
                <a:sym typeface="+mn-ea"/>
              </a:rPr>
              <a:t>强制转换。</a:t>
            </a:r>
            <a:endParaRPr lang="zh-CN" altLang="en-US"/>
          </a:p>
          <a:p>
            <a:r>
              <a:rPr lang="zh-CN" altLang="en-US">
                <a:sym typeface="+mn-ea"/>
              </a:rPr>
              <a:t>否则</a:t>
            </a:r>
            <a:r>
              <a:rPr lang="en-US" altLang="zh-CN">
                <a:sym typeface="+mn-ea"/>
              </a:rPr>
              <a:t> show(80) </a:t>
            </a:r>
            <a:r>
              <a:rPr lang="zh-CN" altLang="en-US">
                <a:sym typeface="+mn-ea"/>
              </a:rPr>
              <a:t>也能编译通过！</a:t>
            </a:r>
            <a:endParaRPr lang="zh-CN" altLang="en-US"/>
          </a:p>
          <a:p>
            <a:r>
              <a:rPr lang="zh-CN" altLang="en-US">
                <a:sym typeface="+mn-ea"/>
              </a:rPr>
              <a:t>所以，如果你不希望这种隐式转换，</a:t>
            </a:r>
            <a:endParaRPr lang="zh-CN" altLang="en-US"/>
          </a:p>
          <a:p>
            <a:r>
              <a:rPr lang="zh-CN" altLang="en-US">
                <a:sym typeface="+mn-ea"/>
              </a:rPr>
              <a:t>请给单参数的构造函数加上</a:t>
            </a:r>
            <a:r>
              <a:rPr lang="en-US" altLang="zh-CN">
                <a:sym typeface="+mn-ea"/>
              </a:rPr>
              <a:t>explicit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  <a:p>
            <a:r>
              <a:rPr lang="zh-CN" altLang="en-US">
                <a:sym typeface="+mn-ea"/>
              </a:rPr>
              <a:t>比如</a:t>
            </a:r>
            <a:r>
              <a:rPr lang="en-US" altLang="zh-CN">
                <a:sym typeface="+mn-ea"/>
              </a:rPr>
              <a:t> std::vector </a:t>
            </a:r>
            <a:r>
              <a:rPr lang="zh-CN" altLang="en-US">
                <a:sym typeface="+mn-ea"/>
              </a:rPr>
              <a:t>的构造函数</a:t>
            </a:r>
            <a:r>
              <a:rPr lang="en-US" altLang="zh-CN">
                <a:sym typeface="+mn-ea"/>
              </a:rPr>
              <a:t> vector(size_t n) </a:t>
            </a:r>
            <a:r>
              <a:rPr lang="zh-CN" altLang="en-US">
                <a:sym typeface="+mn-ea"/>
              </a:rPr>
              <a:t>也是</a:t>
            </a:r>
            <a:r>
              <a:rPr lang="en-US" altLang="zh-CN">
                <a:sym typeface="+mn-ea"/>
              </a:rPr>
              <a:t> explicit </a:t>
            </a:r>
            <a:r>
              <a:rPr lang="zh-CN" altLang="en-US">
                <a:sym typeface="+mn-ea"/>
              </a:rPr>
              <a:t>的。</a:t>
            </a:r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explicit </a:t>
            </a:r>
            <a:r>
              <a:rPr lang="zh-CN" altLang="en-US">
                <a:sym typeface="+mn-ea"/>
              </a:rPr>
              <a:t>对多个参数也起作用！</a:t>
            </a:r>
            <a:endParaRPr lang="en-US" altLang="zh-CN">
              <a:sym typeface="+mn-ea"/>
            </a:endParaRPr>
          </a:p>
        </p:txBody>
      </p:sp>
      <p:sp>
        <p:nvSpPr>
          <p:cNvPr id="6" name="Content Placeholder 5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多个参数时，</a:t>
            </a:r>
            <a:r>
              <a:rPr lang="en-US" altLang="zh-CN"/>
              <a:t>explicit </a:t>
            </a:r>
            <a:r>
              <a:rPr lang="zh-CN" altLang="en-US"/>
              <a:t>的作用体现在</a:t>
            </a:r>
            <a:r>
              <a:rPr lang="zh-CN" altLang="en-US" b="1"/>
              <a:t>禁止从一个</a:t>
            </a:r>
            <a:r>
              <a:rPr lang="en-US" altLang="zh-CN" b="1"/>
              <a:t> {} </a:t>
            </a:r>
            <a:r>
              <a:rPr lang="zh-CN" altLang="en-US" b="1"/>
              <a:t>表达式初始化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如果你希望在一个返回</a:t>
            </a:r>
            <a:r>
              <a:rPr lang="en-US" altLang="zh-CN"/>
              <a:t> Pig </a:t>
            </a:r>
            <a:r>
              <a:rPr lang="zh-CN" altLang="en-US"/>
              <a:t>的函数里用：</a:t>
            </a:r>
            <a:endParaRPr lang="zh-CN" altLang="en-US"/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return {“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佩奇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”, 80};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/>
              <a:t>的话，就不要加</a:t>
            </a:r>
            <a:r>
              <a:rPr lang="en-US" altLang="zh-CN"/>
              <a:t> explicit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 i="1">
                <a:solidFill>
                  <a:schemeClr val="bg1">
                    <a:lumMod val="65000"/>
                  </a:schemeClr>
                </a:solidFill>
              </a:rPr>
              <a:t>顺便一提，上一个例子中</a:t>
            </a:r>
            <a:r>
              <a:rPr lang="en-US" altLang="zh-CN" i="1">
                <a:solidFill>
                  <a:schemeClr val="bg1">
                    <a:lumMod val="65000"/>
                  </a:schemeClr>
                </a:solidFill>
              </a:rPr>
              <a:t> show(80) </a:t>
            </a:r>
            <a:r>
              <a:rPr lang="zh-CN" altLang="en-US" i="1">
                <a:solidFill>
                  <a:schemeClr val="bg1">
                    <a:lumMod val="65000"/>
                  </a:schemeClr>
                </a:solidFill>
              </a:rPr>
              <a:t>和</a:t>
            </a:r>
            <a:r>
              <a:rPr lang="en-US" altLang="zh-CN" i="1">
                <a:solidFill>
                  <a:schemeClr val="bg1">
                    <a:lumMod val="65000"/>
                  </a:schemeClr>
                </a:solidFill>
              </a:rPr>
              <a:t> show({80}) </a:t>
            </a:r>
            <a:r>
              <a:rPr lang="zh-CN" altLang="en-US" i="1">
                <a:solidFill>
                  <a:schemeClr val="bg1">
                    <a:lumMod val="65000"/>
                  </a:schemeClr>
                </a:solidFill>
              </a:rPr>
              <a:t>等价。</a:t>
            </a:r>
            <a:endParaRPr lang="zh-CN" altLang="en-US" i="1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479665" y="635"/>
            <a:ext cx="4712335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使用</a:t>
            </a:r>
            <a:r>
              <a:rPr lang="en-US" altLang="zh-CN"/>
              <a:t> </a:t>
            </a:r>
            <a:r>
              <a:rPr lang="en-US"/>
              <a:t>{} </a:t>
            </a:r>
            <a:r>
              <a:rPr lang="zh-CN" altLang="en-US"/>
              <a:t>和</a:t>
            </a:r>
            <a:r>
              <a:rPr lang="en-US" altLang="zh-CN"/>
              <a:t> () </a:t>
            </a:r>
            <a:r>
              <a:rPr lang="zh-CN" altLang="en-US"/>
              <a:t>调用构造函数，有什么区别？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>
              <a:buAutoNum type="arabicPeriod"/>
            </a:pPr>
            <a:r>
              <a:rPr lang="en-US" altLang="zh-CN"/>
              <a:t>int(3.14f) </a:t>
            </a:r>
            <a:r>
              <a:rPr lang="zh-CN" altLang="en-US"/>
              <a:t>不会出错，但是</a:t>
            </a:r>
            <a:r>
              <a:rPr lang="en-US" altLang="zh-CN"/>
              <a:t> int{3.14f} </a:t>
            </a:r>
            <a:r>
              <a:rPr lang="zh-CN" altLang="en-US"/>
              <a:t>会出错，因为</a:t>
            </a:r>
            <a:r>
              <a:rPr lang="en-US" altLang="zh-CN"/>
              <a:t> {} </a:t>
            </a:r>
            <a:r>
              <a:rPr lang="zh-CN" altLang="en-US"/>
              <a:t>是非强制转换。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en-US" altLang="zh-CN"/>
              <a:t>Pig(“</a:t>
            </a:r>
            <a:r>
              <a:rPr lang="zh-CN" altLang="en-US"/>
              <a:t>佩奇</a:t>
            </a:r>
            <a:r>
              <a:rPr lang="en-US" altLang="zh-CN"/>
              <a:t>”, 3.14f) </a:t>
            </a:r>
            <a:r>
              <a:rPr lang="zh-CN" altLang="en-US"/>
              <a:t>不会出错，但是</a:t>
            </a:r>
            <a:r>
              <a:rPr lang="en-US" altLang="zh-CN"/>
              <a:t> Pig{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佩奇</a:t>
            </a:r>
            <a:r>
              <a:rPr lang="en-US" altLang="zh-CN">
                <a:sym typeface="+mn-ea"/>
              </a:rPr>
              <a:t>”, 3.14f} </a:t>
            </a:r>
            <a:r>
              <a:rPr lang="zh-CN" altLang="en-US">
                <a:sym typeface="+mn-ea"/>
              </a:rPr>
              <a:t>会出错，原因同上，更安全。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zh-CN" altLang="en-US">
                <a:sym typeface="+mn-ea"/>
              </a:rPr>
              <a:t>可读性：</a:t>
            </a:r>
            <a:r>
              <a:rPr lang="en-US" altLang="zh-CN">
                <a:sym typeface="+mn-ea"/>
              </a:rPr>
              <a:t>Pig(1, 2) </a:t>
            </a:r>
            <a:r>
              <a:rPr lang="zh-CN" altLang="en-US">
                <a:sym typeface="+mn-ea"/>
              </a:rPr>
              <a:t>则</a:t>
            </a:r>
            <a:r>
              <a:rPr lang="en-US" altLang="zh-CN">
                <a:sym typeface="+mn-ea"/>
              </a:rPr>
              <a:t> Pig </a:t>
            </a:r>
            <a:r>
              <a:rPr lang="zh-CN" altLang="en-US">
                <a:sym typeface="+mn-ea"/>
              </a:rPr>
              <a:t>有可能是个函数，</a:t>
            </a:r>
            <a:r>
              <a:rPr lang="en-US" altLang="zh-CN">
                <a:sym typeface="+mn-ea"/>
              </a:rPr>
              <a:t>Pig{1, 2} </a:t>
            </a:r>
            <a:r>
              <a:rPr lang="zh-CN" altLang="en-US">
                <a:sym typeface="+mn-ea"/>
              </a:rPr>
              <a:t>看起来更明确。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其实谷歌在其</a:t>
            </a:r>
            <a:r>
              <a:rPr lang="en-US" altLang="zh-CN">
                <a:sym typeface="+mn-ea"/>
              </a:rPr>
              <a:t> Code Style </a:t>
            </a:r>
            <a:r>
              <a:rPr lang="zh-CN" altLang="en-US">
                <a:sym typeface="+mn-ea"/>
              </a:rPr>
              <a:t>中也明确提出别再通过</a:t>
            </a:r>
            <a:r>
              <a:rPr lang="en-US" altLang="zh-CN">
                <a:sym typeface="+mn-ea"/>
              </a:rPr>
              <a:t> () </a:t>
            </a:r>
            <a:r>
              <a:rPr lang="zh-CN" altLang="en-US">
                <a:sym typeface="+mn-ea"/>
              </a:rPr>
              <a:t>调用构造函数，需要类型转换时应该用：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static_cast&lt;int&gt;(3.14f) </a:t>
            </a:r>
            <a:r>
              <a:rPr lang="zh-CN" altLang="en-US">
                <a:sym typeface="+mn-ea"/>
              </a:rPr>
              <a:t>而不是</a:t>
            </a:r>
            <a:r>
              <a:rPr lang="en-US" altLang="zh-CN">
                <a:sym typeface="+mn-ea"/>
              </a:rPr>
              <a:t> int(3.14f)</a:t>
            </a:r>
            <a:endParaRPr lang="en-US" altLang="zh-CN">
              <a:sym typeface="+mn-ea"/>
            </a:endParaRPr>
          </a:p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reinterpret_cast&lt;void *&gt;(0xb8000) </a:t>
            </a:r>
            <a:r>
              <a:rPr lang="zh-CN" altLang="en-US">
                <a:sym typeface="+mn-ea"/>
              </a:rPr>
              <a:t>而不是</a:t>
            </a:r>
            <a:r>
              <a:rPr lang="en-US" altLang="zh-CN">
                <a:sym typeface="+mn-ea"/>
              </a:rPr>
              <a:t> (void *)0xb8000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更加明确用的哪一种类型转换（</a:t>
            </a:r>
            <a:r>
              <a:rPr lang="en-US" altLang="zh-CN">
                <a:sym typeface="+mn-ea"/>
              </a:rPr>
              <a:t>cast</a:t>
            </a:r>
            <a:r>
              <a:rPr lang="zh-CN" altLang="en-US">
                <a:sym typeface="+mn-ea"/>
              </a:rPr>
              <a:t>），从而避免一些像是</a:t>
            </a:r>
            <a:r>
              <a:rPr lang="en-US" altLang="zh-CN">
                <a:sym typeface="+mn-ea"/>
              </a:rPr>
              <a:t> static_cast&lt;int&gt;(ptr) </a:t>
            </a:r>
            <a:r>
              <a:rPr lang="zh-CN" altLang="en-US">
                <a:sym typeface="+mn-ea"/>
              </a:rPr>
              <a:t>的错误。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 strike="sngStrike">
                <a:solidFill>
                  <a:schemeClr val="bg1">
                    <a:lumMod val="65000"/>
                  </a:schemeClr>
                </a:solidFill>
                <a:uFillTx/>
                <a:sym typeface="+mn-ea"/>
              </a:rPr>
              <a:t>虽然作者也经常</a:t>
            </a:r>
            <a:r>
              <a:rPr lang="zh-CN" altLang="en-US" strike="sngStrike">
                <a:solidFill>
                  <a:schemeClr val="bg1">
                    <a:lumMod val="65000"/>
                  </a:schemeClr>
                </a:solidFill>
                <a:uFillTx/>
                <a:sym typeface="+mn-ea"/>
              </a:rPr>
              <a:t>会</a:t>
            </a:r>
            <a:r>
              <a:rPr lang="zh-CN" altLang="en-US" strike="sngStrike">
                <a:solidFill>
                  <a:schemeClr val="bg1">
                    <a:lumMod val="65000"/>
                  </a:schemeClr>
                </a:solidFill>
                <a:uFillTx/>
                <a:sym typeface="+mn-ea"/>
              </a:rPr>
              <a:t>忍不住</a:t>
            </a:r>
            <a:r>
              <a:rPr lang="zh-CN" altLang="en-US" strike="sngStrike">
                <a:solidFill>
                  <a:schemeClr val="bg1">
                    <a:lumMod val="65000"/>
                  </a:schemeClr>
                </a:solidFill>
                <a:uFillTx/>
                <a:sym typeface="+mn-ea"/>
              </a:rPr>
              <a:t>在</a:t>
            </a:r>
            <a:r>
              <a:rPr lang="en-US" altLang="zh-CN" strike="sngStrike">
                <a:solidFill>
                  <a:schemeClr val="bg1">
                    <a:lumMod val="65000"/>
                  </a:schemeClr>
                </a:solidFill>
                <a:uFillTx/>
                <a:sym typeface="+mn-ea"/>
              </a:rPr>
              <a:t> zeno </a:t>
            </a:r>
            <a:r>
              <a:rPr lang="zh-CN" altLang="en-US" strike="sngStrike">
                <a:solidFill>
                  <a:schemeClr val="bg1">
                    <a:lumMod val="65000"/>
                  </a:schemeClr>
                </a:solidFill>
                <a:uFillTx/>
                <a:sym typeface="+mn-ea"/>
              </a:rPr>
              <a:t>中</a:t>
            </a:r>
            <a:r>
              <a:rPr lang="zh-CN" altLang="en-US" strike="sngStrike">
                <a:solidFill>
                  <a:schemeClr val="bg1">
                    <a:lumMod val="65000"/>
                  </a:schemeClr>
                </a:solidFill>
                <a:uFillTx/>
                <a:sym typeface="+mn-ea"/>
              </a:rPr>
              <a:t>用</a:t>
            </a:r>
            <a:endParaRPr lang="zh-CN" altLang="en-US" strike="sngStrike">
              <a:solidFill>
                <a:schemeClr val="bg1">
                  <a:lumMod val="65000"/>
                </a:schemeClr>
              </a:solidFill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176530"/>
            <a:ext cx="10515600" cy="1325563"/>
          </a:xfrm>
        </p:spPr>
        <p:txBody>
          <a:bodyPr/>
          <a:p>
            <a:r>
              <a:rPr lang="zh-CN" altLang="en-US"/>
              <a:t>编译器默认生成的构造函数：无参数</a:t>
            </a:r>
            <a:r>
              <a:rPr lang="zh-CN" altLang="en-US">
                <a:sym typeface="+mn-ea"/>
              </a:rPr>
              <a:t>（小心</a:t>
            </a:r>
            <a:r>
              <a:rPr lang="en-US" altLang="zh-CN">
                <a:sym typeface="+mn-ea"/>
              </a:rPr>
              <a:t> POD </a:t>
            </a:r>
            <a:r>
              <a:rPr lang="zh-CN" altLang="en-US">
                <a:sym typeface="+mn-ea"/>
              </a:rPr>
              <a:t>陷阱！）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207770"/>
            <a:ext cx="10515600" cy="4320540"/>
          </a:xfrm>
        </p:spPr>
        <p:txBody>
          <a:bodyPr>
            <a:normAutofit lnSpcReduction="10000"/>
          </a:bodyPr>
          <a:p>
            <a:r>
              <a:rPr lang="zh-CN" altLang="en-US">
                <a:sym typeface="+mn-ea"/>
              </a:rPr>
              <a:t>除了我们自定义的构造函数外，编译器还会自动生成一些构造函数。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当一个类没有定义任何构造函数，且所有成员都有</a:t>
            </a:r>
            <a:r>
              <a:rPr lang="zh-CN" altLang="en-US">
                <a:sym typeface="+mn-ea"/>
              </a:rPr>
              <a:t>无参</a:t>
            </a:r>
            <a:r>
              <a:rPr lang="zh-CN" altLang="en-US">
                <a:sym typeface="+mn-ea"/>
              </a:rPr>
              <a:t>构造函数时，编译器会自动生成一个</a:t>
            </a:r>
            <a:r>
              <a:rPr lang="zh-CN" altLang="en-US">
                <a:sym typeface="+mn-ea"/>
              </a:rPr>
              <a:t>无参</a:t>
            </a:r>
            <a:r>
              <a:rPr lang="zh-CN" altLang="en-US">
                <a:sym typeface="+mn-ea"/>
              </a:rPr>
              <a:t>构造函数</a:t>
            </a:r>
            <a:r>
              <a:rPr lang="en-US" altLang="zh-CN">
                <a:sym typeface="+mn-ea"/>
              </a:rPr>
              <a:t> Pig()</a:t>
            </a:r>
            <a:r>
              <a:rPr lang="zh-CN" altLang="en-US">
                <a:sym typeface="+mn-ea"/>
              </a:rPr>
              <a:t>，他会调用每个成员的无参构造函数。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但是请注意，这些类型</a:t>
            </a:r>
            <a:r>
              <a:rPr lang="zh-CN" altLang="en-US" b="1">
                <a:sym typeface="+mn-ea"/>
              </a:rPr>
              <a:t>不会被初始化为</a:t>
            </a:r>
            <a:r>
              <a:rPr lang="en-US" altLang="zh-CN" b="1">
                <a:sym typeface="+mn-ea"/>
              </a:rPr>
              <a:t> 0</a:t>
            </a:r>
            <a:r>
              <a:rPr lang="zh-CN" altLang="en-US">
                <a:sym typeface="+mn-ea"/>
              </a:rPr>
              <a:t>：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int, float, double </a:t>
            </a:r>
            <a:r>
              <a:rPr lang="zh-CN" altLang="en-US">
                <a:sym typeface="+mn-ea"/>
              </a:rPr>
              <a:t>等基础类型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void *, Object * </a:t>
            </a:r>
            <a:r>
              <a:rPr lang="zh-CN" altLang="en-US">
                <a:sym typeface="+mn-ea"/>
              </a:rPr>
              <a:t>等指针类型</a:t>
            </a:r>
            <a:endParaRPr lang="en-US" altLang="zh-CN"/>
          </a:p>
          <a:p>
            <a:pPr marL="457200" indent="-457200">
              <a:buAutoNum type="arabicPeriod"/>
            </a:pPr>
            <a:r>
              <a:rPr lang="zh-CN" altLang="en-US">
                <a:sym typeface="+mn-ea"/>
              </a:rPr>
              <a:t>完全由这些类型组成的类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这些类型被称为</a:t>
            </a:r>
            <a:r>
              <a:rPr lang="en-US" altLang="zh-CN">
                <a:sym typeface="+mn-ea"/>
              </a:rPr>
              <a:t> </a:t>
            </a:r>
            <a:r>
              <a:rPr lang="en-US" altLang="zh-CN" b="1">
                <a:sym typeface="+mn-ea"/>
              </a:rPr>
              <a:t>POD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plain-old-data</a:t>
            </a:r>
            <a:r>
              <a:rPr lang="zh-CN" altLang="en-US">
                <a:sym typeface="+mn-ea"/>
              </a:rPr>
              <a:t>）。</a:t>
            </a:r>
            <a:endParaRPr lang="zh-CN" altLang="en-US"/>
          </a:p>
          <a:p>
            <a:r>
              <a:rPr lang="en-US" altLang="zh-CN">
                <a:sym typeface="+mn-ea"/>
              </a:rPr>
              <a:t>POD </a:t>
            </a:r>
            <a:r>
              <a:rPr lang="zh-CN" altLang="en-US">
                <a:sym typeface="+mn-ea"/>
              </a:rPr>
              <a:t>的存在是出于兼容性和性能的考虑。</a:t>
            </a:r>
            <a:endParaRPr lang="zh-CN" altLang="en-US"/>
          </a:p>
          <a:p>
            <a:pPr marL="457200" indent="-457200"/>
            <a:endParaRPr lang="zh-CN" altLang="en-US"/>
          </a:p>
          <a:p>
            <a:endParaRPr lang="zh-CN" altLang="en-US"/>
          </a:p>
          <a:p>
            <a:pPr marL="457200" indent="-457200"/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73775"/>
            <a:ext cx="3103245" cy="784225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3105785" y="6448425"/>
            <a:ext cx="2697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&lt;&lt; </a:t>
            </a:r>
            <a:r>
              <a:rPr lang="zh-CN" altLang="en-US">
                <a:solidFill>
                  <a:srgbClr val="FF0000"/>
                </a:solidFill>
              </a:rPr>
              <a:t>取决于内存的随机值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5" y="2152650"/>
            <a:ext cx="6334125" cy="470535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V="1">
            <a:off x="6621145" y="3597275"/>
            <a:ext cx="1308100" cy="10160"/>
          </a:xfrm>
          <a:prstGeom prst="line">
            <a:avLst/>
          </a:prstGeom>
          <a:ln w="476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编译器默认生成的构造函数：无参数（</a:t>
            </a:r>
            <a:r>
              <a:rPr lang="en-US" altLang="zh-CN"/>
              <a:t>POD </a:t>
            </a:r>
            <a:r>
              <a:rPr lang="zh-CN" altLang="en-US"/>
              <a:t>陷阱解决方案）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715" y="1825625"/>
            <a:ext cx="5559425" cy="4351655"/>
          </a:xfrm>
        </p:spPr>
        <p:txBody>
          <a:bodyPr/>
          <a:p>
            <a:r>
              <a:rPr lang="zh-CN" altLang="en-US"/>
              <a:t>不过我们可以手动指定初始化</a:t>
            </a:r>
            <a:r>
              <a:rPr lang="en-US" altLang="zh-CN"/>
              <a:t> weight </a:t>
            </a:r>
            <a:r>
              <a:rPr lang="zh-CN" altLang="en-US"/>
              <a:t>为</a:t>
            </a:r>
            <a:r>
              <a:rPr lang="en-US" altLang="zh-CN"/>
              <a:t>0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通过</a:t>
            </a:r>
            <a:r>
              <a:rPr lang="en-US" altLang="zh-CN"/>
              <a:t> {} </a:t>
            </a:r>
            <a:r>
              <a:rPr lang="zh-CN" altLang="en-US"/>
              <a:t>语法指定的初始化值，会在</a:t>
            </a:r>
            <a:r>
              <a:rPr lang="zh-CN" altLang="en-US" b="1"/>
              <a:t>编译器自动生成的构造函数</a:t>
            </a:r>
            <a:r>
              <a:rPr lang="zh-CN" altLang="en-US"/>
              <a:t>里执行。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6475" y="2200275"/>
            <a:ext cx="6105525" cy="46577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9810"/>
            <a:ext cx="1686560" cy="75819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V="1">
            <a:off x="7970520" y="3679190"/>
            <a:ext cx="387985" cy="10160"/>
          </a:xfrm>
          <a:prstGeom prst="line">
            <a:avLst/>
          </a:prstGeom>
          <a:ln w="476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91225" y="1609725"/>
            <a:ext cx="6200775" cy="52482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编译器默认生成的构造函数：无参数（</a:t>
            </a:r>
            <a:r>
              <a:rPr lang="en-US" altLang="zh-CN"/>
              <a:t>POD </a:t>
            </a:r>
            <a:r>
              <a:rPr lang="zh-CN" altLang="en-US"/>
              <a:t>陷阱解决方案，续）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715" y="1825625"/>
            <a:ext cx="5559425" cy="4351655"/>
          </a:xfrm>
        </p:spPr>
        <p:txBody>
          <a:bodyPr/>
          <a:p>
            <a:r>
              <a:rPr lang="zh-CN" altLang="en-US"/>
              <a:t>不过我们可以手动指定初始化</a:t>
            </a:r>
            <a:r>
              <a:rPr lang="en-US" altLang="zh-CN"/>
              <a:t> weight </a:t>
            </a:r>
            <a:r>
              <a:rPr lang="zh-CN" altLang="en-US"/>
              <a:t>为</a:t>
            </a:r>
            <a:r>
              <a:rPr lang="en-US" altLang="zh-CN"/>
              <a:t>0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通过</a:t>
            </a:r>
            <a:r>
              <a:rPr lang="en-US" altLang="zh-CN"/>
              <a:t> {} </a:t>
            </a:r>
            <a:r>
              <a:rPr lang="zh-CN" altLang="en-US"/>
              <a:t>语法指定的初始化值，不仅会在</a:t>
            </a:r>
            <a:r>
              <a:rPr lang="zh-CN" altLang="en-US" b="1"/>
              <a:t>编译器自动生成的构造函数</a:t>
            </a:r>
            <a:r>
              <a:rPr lang="zh-CN" altLang="en-US"/>
              <a:t>里执行</a:t>
            </a:r>
            <a:r>
              <a:rPr lang="zh-CN" altLang="en-US">
                <a:sym typeface="+mn-ea"/>
              </a:rPr>
              <a:t>，也会</a:t>
            </a:r>
            <a:r>
              <a:rPr lang="zh-CN" altLang="en-US" b="1">
                <a:sym typeface="+mn-ea"/>
              </a:rPr>
              <a:t>用户自定义构造函数</a:t>
            </a:r>
            <a:r>
              <a:rPr lang="zh-CN" altLang="en-US">
                <a:sym typeface="+mn-ea"/>
              </a:rPr>
              <a:t>里执行！</a:t>
            </a:r>
            <a:endParaRPr lang="zh-CN" altLang="en-US"/>
          </a:p>
          <a:p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6682740" y="3495675"/>
            <a:ext cx="387985" cy="10160"/>
          </a:xfrm>
          <a:prstGeom prst="line">
            <a:avLst/>
          </a:prstGeom>
          <a:ln w="476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77280"/>
            <a:ext cx="1647190" cy="680720"/>
          </a:xfrm>
          <a:prstGeom prst="rect">
            <a:avLst/>
          </a:prstGeom>
        </p:spPr>
      </p:pic>
      <p:sp>
        <p:nvSpPr>
          <p:cNvPr id="7" name="Left Brace 6"/>
          <p:cNvSpPr/>
          <p:nvPr/>
        </p:nvSpPr>
        <p:spPr>
          <a:xfrm rot="5400000">
            <a:off x="9102090" y="3326130"/>
            <a:ext cx="142240" cy="480695"/>
          </a:xfrm>
          <a:prstGeom prst="leftBrace">
            <a:avLst/>
          </a:prstGeom>
          <a:ln w="317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0" name="Text Box 9"/>
          <p:cNvSpPr txBox="1"/>
          <p:nvPr/>
        </p:nvSpPr>
        <p:spPr>
          <a:xfrm>
            <a:off x="8390255" y="3679190"/>
            <a:ext cx="177165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m_weight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已默认初始化为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0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！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编译器默认生成的构造函数：无参数（</a:t>
            </a:r>
            <a:r>
              <a:rPr lang="zh-CN"/>
              <a:t>类成员初始化很方便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95" y="1497965"/>
            <a:ext cx="5559425" cy="4351655"/>
          </a:xfrm>
        </p:spPr>
        <p:txBody>
          <a:bodyPr>
            <a:normAutofit lnSpcReduction="10000"/>
          </a:bodyPr>
          <a:p>
            <a:r>
              <a:rPr lang="zh-CN" altLang="en-US"/>
              <a:t>类成员的</a:t>
            </a:r>
            <a:r>
              <a:rPr lang="en-US" altLang="zh-CN"/>
              <a:t> </a:t>
            </a:r>
            <a:r>
              <a:rPr lang="en-US"/>
              <a:t>{} </a:t>
            </a:r>
            <a:r>
              <a:rPr lang="zh-CN" altLang="en-US"/>
              <a:t>中还可以有多个参数，甚至能用</a:t>
            </a:r>
            <a:r>
              <a:rPr lang="en-US" altLang="zh-CN"/>
              <a:t> =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除了不能用</a:t>
            </a:r>
            <a:r>
              <a:rPr lang="en-US" altLang="zh-CN"/>
              <a:t> () </a:t>
            </a:r>
            <a:r>
              <a:rPr lang="zh-CN" altLang="en-US"/>
              <a:t>之外，和函数局部变量的定义方式基本等价。</a:t>
            </a:r>
            <a:endParaRPr lang="zh-CN" altLang="en-US"/>
          </a:p>
          <a:p>
            <a:r>
              <a:rPr lang="zh-CN" altLang="en-US"/>
              <a:t>顺便一提：</a:t>
            </a:r>
            <a:endParaRPr lang="zh-CN" altLang="en-US"/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int x{};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void *p{};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/>
              <a:t>与</a:t>
            </a:r>
            <a:endParaRPr lang="zh-CN" altLang="en-US"/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int x{0};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void *p{nullptr};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>
                <a:sym typeface="+mn-ea"/>
              </a:rPr>
              <a:t>等价，都会</a:t>
            </a:r>
            <a:r>
              <a:rPr lang="zh-CN" altLang="en-US" b="1">
                <a:sym typeface="+mn-ea"/>
              </a:rPr>
              <a:t>零初始化</a:t>
            </a:r>
            <a:r>
              <a:rPr lang="zh-CN" altLang="en-US">
                <a:sym typeface="+mn-ea"/>
              </a:rPr>
              <a:t>。但是你不写那个空括号就会变成内存中随机的值。</a:t>
            </a:r>
            <a:endParaRPr lang="zh-CN" altLang="en-US">
              <a:sym typeface="+mn-ea"/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再比如：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std::cout &lt;&lt; int{};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会打印出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0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849620"/>
            <a:ext cx="2328545" cy="10083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9775" y="1256030"/>
            <a:ext cx="6372225" cy="560197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7673975" y="3761105"/>
            <a:ext cx="480060" cy="10160"/>
          </a:xfrm>
          <a:prstGeom prst="line">
            <a:avLst/>
          </a:prstGeom>
          <a:ln w="476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7566025" y="3975100"/>
            <a:ext cx="1558925" cy="15240"/>
          </a:xfrm>
          <a:prstGeom prst="line">
            <a:avLst/>
          </a:prstGeom>
          <a:ln w="476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古代：</a:t>
            </a:r>
            <a:r>
              <a:rPr lang="en-US" altLang="zh-CN">
                <a:sym typeface="+mn-ea"/>
              </a:rPr>
              <a:t>C</a:t>
            </a:r>
            <a:r>
              <a:rPr lang="zh-CN" altLang="en-US">
                <a:sym typeface="+mn-ea"/>
              </a:rPr>
              <a:t>语言</a:t>
            </a:r>
            <a:endParaRPr lang="zh-CN" altLang="en-US">
              <a:sym typeface="+mn-ea"/>
            </a:endParaRPr>
          </a:p>
        </p:txBody>
      </p:sp>
      <p:pic>
        <p:nvPicPr>
          <p:cNvPr id="8" name="Content Placeholder 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745230" y="1825625"/>
            <a:ext cx="431927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编译器默认生成的构造函数：</a:t>
            </a:r>
            <a:r>
              <a:rPr lang="zh-CN" altLang="en-US"/>
              <a:t>初始化列表（感谢</a:t>
            </a:r>
            <a:r>
              <a:rPr lang="en-US" altLang="zh-CN"/>
              <a:t> </a:t>
            </a:r>
            <a:r>
              <a:rPr lang="en-US">
                <a:sym typeface="+mn-ea"/>
              </a:rPr>
              <a:t>C++11</a:t>
            </a:r>
            <a:r>
              <a:rPr lang="zh-CN" altLang="en-US"/>
              <a:t>）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755" y="1825625"/>
            <a:ext cx="5735320" cy="4351655"/>
          </a:xfrm>
        </p:spPr>
        <p:txBody>
          <a:bodyPr/>
          <a:p>
            <a:r>
              <a:rPr lang="zh-CN" altLang="en-US">
                <a:sym typeface="+mn-ea"/>
              </a:rPr>
              <a:t>当一个类（和他的基类）没有定义任何构造函数，这时编译器会自动生成一个</a:t>
            </a:r>
            <a:r>
              <a:rPr lang="zh-CN" altLang="en-US" b="1">
                <a:sym typeface="+mn-ea"/>
              </a:rPr>
              <a:t>参数个数和成员一样的构造函数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他会将</a:t>
            </a:r>
            <a:r>
              <a:rPr lang="en-US" altLang="zh-CN">
                <a:sym typeface="+mn-ea"/>
              </a:rPr>
              <a:t> {} </a:t>
            </a:r>
            <a:r>
              <a:rPr lang="zh-CN" altLang="en-US">
                <a:sym typeface="+mn-ea"/>
              </a:rPr>
              <a:t>内的内容，</a:t>
            </a:r>
            <a:r>
              <a:rPr lang="zh-CN" altLang="en-US" b="1">
                <a:sym typeface="+mn-ea"/>
              </a:rPr>
              <a:t>会按顺序赋值给对象的每一个成员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目的是为了</a:t>
            </a:r>
            <a:r>
              <a:rPr lang="zh-CN" altLang="en-US" b="1">
                <a:sym typeface="+mn-ea"/>
              </a:rPr>
              <a:t>方便程序员</a:t>
            </a:r>
            <a:r>
              <a:rPr lang="zh-CN" altLang="en-US">
                <a:sym typeface="+mn-ea"/>
              </a:rPr>
              <a:t>不必手写冗长的构造函数一个个赋值给成员。</a:t>
            </a:r>
            <a:endParaRPr lang="zh-CN" altLang="en-US">
              <a:sym typeface="+mn-ea"/>
            </a:endParaRPr>
          </a:p>
          <a:p>
            <a:r>
              <a:rPr lang="zh-CN" altLang="en-US"/>
              <a:t>不过初始化列表的构造函数只支持通过</a:t>
            </a:r>
            <a:r>
              <a:rPr lang="en-US" altLang="zh-CN"/>
              <a:t> {} </a:t>
            </a:r>
            <a:r>
              <a:rPr lang="zh-CN" altLang="en-US"/>
              <a:t>或</a:t>
            </a:r>
            <a:r>
              <a:rPr lang="en-US" altLang="zh-CN"/>
              <a:t> = {} </a:t>
            </a:r>
            <a:r>
              <a:rPr lang="zh-CN" altLang="en-US"/>
              <a:t>来构造，不支持通过</a:t>
            </a:r>
            <a:r>
              <a:rPr lang="en-US" altLang="zh-CN"/>
              <a:t> () </a:t>
            </a:r>
            <a:r>
              <a:rPr lang="zh-CN" altLang="en-US">
                <a:sym typeface="+mn-ea"/>
              </a:rPr>
              <a:t>构造。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其实是为了向下兼容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C++98</a:t>
            </a:r>
            <a:endParaRPr lang="zh-CN" altLang="en-US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4075" y="1933575"/>
            <a:ext cx="6257925" cy="4924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77915"/>
            <a:ext cx="1664970" cy="68008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编译器默认生成的构造函数：</a:t>
            </a:r>
            <a:r>
              <a:rPr lang="zh-CN" altLang="en-US"/>
              <a:t>初始化列表（</a:t>
            </a:r>
            <a:r>
              <a:rPr lang="zh-CN"/>
              <a:t>初始化一部分，剩余的为默认值</a:t>
            </a:r>
            <a:r>
              <a:rPr lang="zh-CN" altLang="en-US"/>
              <a:t>）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755" y="1825625"/>
            <a:ext cx="5193665" cy="4351655"/>
          </a:xfrm>
        </p:spPr>
        <p:txBody>
          <a:bodyPr/>
          <a:p>
            <a:r>
              <a:rPr lang="zh-CN" altLang="en-US">
                <a:sym typeface="+mn-ea"/>
              </a:rPr>
              <a:t>这个编译器自动生成的初始化列表构造函数，除了可以指定全部成员来构造以外，还可以指定部分的成员，剩余</a:t>
            </a:r>
            <a:r>
              <a:rPr lang="zh-CN" altLang="en-US" b="1">
                <a:sym typeface="+mn-ea"/>
              </a:rPr>
              <a:t>没指定的</a:t>
            </a:r>
            <a:r>
              <a:rPr lang="zh-CN" altLang="en-US">
                <a:sym typeface="+mn-ea"/>
              </a:rPr>
              <a:t>保持默认。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不过你得保证那个</a:t>
            </a:r>
            <a:r>
              <a:rPr lang="zh-CN" altLang="en-US" b="1">
                <a:sym typeface="+mn-ea"/>
              </a:rPr>
              <a:t>没指定的</a:t>
            </a:r>
            <a:r>
              <a:rPr lang="zh-CN" altLang="en-US">
                <a:sym typeface="+mn-ea"/>
              </a:rPr>
              <a:t>有在类成员定义里写明</a:t>
            </a:r>
            <a:r>
              <a:rPr lang="en-US" altLang="zh-CN">
                <a:sym typeface="+mn-ea"/>
              </a:rPr>
              <a:t> {} </a:t>
            </a:r>
            <a:r>
              <a:rPr lang="zh-CN" altLang="en-US">
                <a:sym typeface="+mn-ea"/>
              </a:rPr>
              <a:t>初始化，否则有可能会变成内存里的随机值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endParaRPr lang="zh-CN" altLang="en-US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endParaRPr lang="zh-CN" altLang="en-US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sym typeface="+mn-ea"/>
              </a:rPr>
              <a:t>顺便一提，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sym typeface="+mn-ea"/>
              </a:rPr>
              <a:t>C++20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sym typeface="+mn-ea"/>
              </a:rPr>
              <a:t>中还可以通过指定名称来跳顺序：</a:t>
            </a:r>
            <a:endParaRPr lang="zh-CN" altLang="en-US" sz="1600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3040" y="2103755"/>
            <a:ext cx="6918960" cy="47542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05500"/>
            <a:ext cx="2008505" cy="952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1433195" y="5136515"/>
            <a:ext cx="2724150" cy="2857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编译器默认生成的构造函数：</a:t>
            </a:r>
            <a:r>
              <a:rPr lang="zh-CN" altLang="en-US"/>
              <a:t>初始化列表（妙用，解决函数多返回值）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" y="1584325"/>
            <a:ext cx="5193665" cy="4351655"/>
          </a:xfrm>
        </p:spPr>
        <p:txBody>
          <a:bodyPr/>
          <a:p>
            <a:r>
              <a:rPr lang="zh-CN">
                <a:sym typeface="+mn-ea"/>
              </a:rPr>
              <a:t>典型的例子包括，图形学某知名应用中，可以简化函数具有多个返回值的处理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sz="1600">
                <a:solidFill>
                  <a:schemeClr val="bg1">
                    <a:lumMod val="50000"/>
                  </a:schemeClr>
                </a:solidFill>
                <a:sym typeface="+mn-ea"/>
              </a:rPr>
              <a:t>和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sym typeface="+mn-ea"/>
              </a:rPr>
              <a:t> std::tuple 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sym typeface="+mn-ea"/>
              </a:rPr>
              <a:t>相比，最大的好处是每个属性都有名字，不容易搞错。举个例子：</a:t>
            </a:r>
            <a:endParaRPr lang="zh-CN" altLang="en-US" sz="1600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sym typeface="+mn-ea"/>
              </a:rPr>
              <a:t>auto [hit, pos, ...] = intersect(...)</a:t>
            </a:r>
            <a:endParaRPr lang="en-US" altLang="zh-CN" sz="1600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sym typeface="+mn-ea"/>
              </a:rPr>
              <a:t>每增加一个属性都要全部改一次代码。</a:t>
            </a:r>
            <a:endParaRPr lang="zh-CN" altLang="en-US" sz="1600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sym typeface="+mn-ea"/>
              </a:rPr>
              <a:t>更加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sym typeface="+mn-ea"/>
              </a:rPr>
              <a:t>fancy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sym typeface="+mn-ea"/>
              </a:rPr>
              <a:t>的写法：</a:t>
            </a:r>
            <a:endParaRPr lang="zh-CN" altLang="en-US" sz="1400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69025" y="1163955"/>
            <a:ext cx="6022975" cy="56940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3707130"/>
            <a:ext cx="3949700" cy="315087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0575" y="3111500"/>
            <a:ext cx="10131425" cy="3746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编译器默认生成的构造函数：</a:t>
            </a:r>
            <a:r>
              <a:rPr lang="zh-CN" altLang="en-US"/>
              <a:t>初始化列表（妙用，处理函数的复杂类型参数）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" y="1584325"/>
            <a:ext cx="5193665" cy="4351655"/>
          </a:xfrm>
        </p:spPr>
        <p:txBody>
          <a:bodyPr/>
          <a:p>
            <a:r>
              <a:rPr lang="zh-CN">
                <a:sym typeface="+mn-ea"/>
              </a:rPr>
              <a:t>还有，函数的参数，如果是很复杂的类型，你不想把</a:t>
            </a:r>
            <a:r>
              <a:rPr lang="zh-CN" b="1">
                <a:sym typeface="+mn-ea"/>
              </a:rPr>
              <a:t>类型名重复写一遍</a:t>
            </a:r>
            <a:r>
              <a:rPr lang="zh-CN">
                <a:sym typeface="+mn-ea"/>
              </a:rPr>
              <a:t>，也可以利用</a:t>
            </a:r>
            <a:r>
              <a:rPr lang="en-US" altLang="zh-CN">
                <a:sym typeface="+mn-ea"/>
              </a:rPr>
              <a:t> {} </a:t>
            </a:r>
            <a:r>
              <a:rPr lang="zh-CN" altLang="en-US">
                <a:sym typeface="+mn-ea"/>
              </a:rPr>
              <a:t>初始化列表</a:t>
            </a:r>
            <a:r>
              <a:rPr lang="zh-CN">
                <a:sym typeface="+mn-ea"/>
              </a:rPr>
              <a:t>来简化：</a:t>
            </a:r>
            <a:endParaRPr lang="zh-CN">
              <a:sym typeface="+mn-ea"/>
            </a:endParaRPr>
          </a:p>
          <a:p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sym typeface="+mn-ea"/>
              </a:rPr>
              <a:t>zeno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sym typeface="+mn-ea"/>
              </a:rPr>
              <a:t>的节点定义函数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sym typeface="+mn-ea"/>
              </a:rPr>
              <a:t>defNodeClass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sym typeface="+mn-ea"/>
              </a:rPr>
              <a:t>中就大量用到了这种简化。</a:t>
            </a:r>
            <a:endParaRPr lang="zh-CN" altLang="en-US" sz="1400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pic>
        <p:nvPicPr>
          <p:cNvPr id="7" name="Picture 6" descr="heartlogoR-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7765" y="4682490"/>
            <a:ext cx="349250" cy="35306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有自定义构造函数时仍想用默认构造函数：</a:t>
            </a:r>
            <a:r>
              <a:rPr lang="en-US" altLang="zh-CN"/>
              <a:t>= </a:t>
            </a:r>
            <a:r>
              <a:rPr lang="en-US"/>
              <a:t>default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一旦我们定义了自己的构造函数，编译器就</a:t>
            </a:r>
            <a:r>
              <a:rPr lang="zh-CN" altLang="en-US" b="1"/>
              <a:t>不会再生成默认的无参构造函数</a:t>
            </a:r>
            <a:r>
              <a:rPr lang="zh-CN" altLang="en-US"/>
              <a:t>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880" y="2214245"/>
            <a:ext cx="5532120" cy="464375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7091680" y="3310890"/>
            <a:ext cx="3086735" cy="10160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77410"/>
            <a:ext cx="6412230" cy="218059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4195" y="2190750"/>
            <a:ext cx="5297805" cy="46672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有自定义构造函数时仍想用默认构造函数：</a:t>
            </a:r>
            <a:r>
              <a:rPr lang="en-US" altLang="zh-CN"/>
              <a:t>= </a:t>
            </a:r>
            <a:r>
              <a:rPr lang="en-US"/>
              <a:t>default</a:t>
            </a:r>
            <a:r>
              <a:rPr lang="zh-CN" altLang="en-US"/>
              <a:t>（续）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如果还想让编译器自动生成默认的无参构造函数，可以用</a:t>
            </a:r>
            <a:r>
              <a:rPr lang="en-US" altLang="zh-CN"/>
              <a:t> C++11 </a:t>
            </a:r>
            <a:r>
              <a:rPr lang="zh-CN" altLang="en-US"/>
              <a:t>新增的这个语法：</a:t>
            </a:r>
            <a:endParaRPr lang="zh-CN" altLang="en-US"/>
          </a:p>
          <a:p>
            <a:endParaRPr lang="zh-CN" alt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7361555" y="3290570"/>
            <a:ext cx="1329055" cy="10160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8"/>
          <p:cNvSpPr txBox="1"/>
          <p:nvPr/>
        </p:nvSpPr>
        <p:spPr>
          <a:xfrm>
            <a:off x="1713865" y="3407410"/>
            <a:ext cx="33216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不过，据我所知，初始化列表的那个构造函数就没办法通过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= default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语法恢复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……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85840"/>
            <a:ext cx="1713865" cy="77216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编译器默认生成的构造函数：拷贝构造函数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除了无参和初始化列表构造函数外，编译器默认还会生成这样一个特殊的构造函数：</a:t>
            </a:r>
            <a:endParaRPr lang="zh-CN" altLang="en-US"/>
          </a:p>
          <a:p>
            <a:r>
              <a:rPr lang="en-US" altLang="zh-CN"/>
              <a:t>Pig(Pig const &amp;other);</a:t>
            </a:r>
            <a:endParaRPr lang="en-US" altLang="zh-CN"/>
          </a:p>
          <a:p>
            <a:r>
              <a:rPr lang="zh-CN" altLang="en-US"/>
              <a:t>可见他的参数是一个</a:t>
            </a:r>
            <a:r>
              <a:rPr lang="en-US" altLang="zh-CN"/>
              <a:t> Pig </a:t>
            </a:r>
            <a:r>
              <a:rPr lang="zh-CN" altLang="en-US"/>
              <a:t>类型，他的功能就是拷贝</a:t>
            </a:r>
            <a:r>
              <a:rPr lang="en-US" altLang="zh-CN"/>
              <a:t> Pig </a:t>
            </a:r>
            <a:r>
              <a:rPr lang="zh-CN" altLang="en-US"/>
              <a:t>对象，故称为</a:t>
            </a:r>
            <a:r>
              <a:rPr lang="zh-CN" altLang="en-US" b="1"/>
              <a:t>拷贝构造函数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调用方式如下：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685" y="3473450"/>
            <a:ext cx="5721350" cy="3384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拷贝构造函数</a:t>
            </a:r>
            <a:r>
              <a:rPr lang="zh-CN" altLang="en-US"/>
              <a:t>：</a:t>
            </a:r>
            <a:r>
              <a:rPr lang="zh-CN" altLang="en-US">
                <a:sym typeface="+mn-ea"/>
              </a:rPr>
              <a:t>用户自定义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/>
              <a:t>除了编译器可以自动生成拷贝构造函数外，如果有需要，用户也可以自定义拷贝构造函数。</a:t>
            </a:r>
            <a:endParaRPr lang="zh-CN"/>
          </a:p>
          <a:p>
            <a:r>
              <a:rPr lang="zh-CN" altLang="en-US"/>
              <a:t>比如：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6060" y="3131185"/>
            <a:ext cx="6659880" cy="223075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不想要编译器自动生成拷贝构造函数怎么办：</a:t>
            </a:r>
            <a:r>
              <a:rPr lang="en-US" altLang="zh-CN"/>
              <a:t>= delete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35785"/>
            <a:ext cx="10515600" cy="4351338"/>
          </a:xfrm>
        </p:spPr>
        <p:txBody>
          <a:bodyPr>
            <a:normAutofit lnSpcReduction="10000"/>
          </a:bodyPr>
          <a:p>
            <a:r>
              <a:rPr lang="zh-CN" altLang="en-US"/>
              <a:t>如果想要让编译器不要自动生成</a:t>
            </a:r>
            <a:r>
              <a:rPr lang="zh-CN" altLang="en-US" b="1"/>
              <a:t>拷贝构造函数</a:t>
            </a:r>
            <a:r>
              <a:rPr lang="zh-CN" altLang="en-US"/>
              <a:t>，可以用</a:t>
            </a:r>
            <a:r>
              <a:rPr lang="en-US" altLang="zh-CN"/>
              <a:t> = delete </a:t>
            </a:r>
            <a:r>
              <a:rPr lang="zh-CN" altLang="en-US"/>
              <a:t>语法删除：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注：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= delete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= default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是一对。如果你不确定某个函数有没有被编译器默认生成，可以都用这两个显式地声明一下。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2207895"/>
            <a:ext cx="5532120" cy="30543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编译器默认生成的特殊函数：拷贝赋值函数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713230"/>
            <a:ext cx="10515600" cy="4351338"/>
          </a:xfrm>
        </p:spPr>
        <p:txBody>
          <a:bodyPr/>
          <a:p>
            <a:r>
              <a:rPr lang="zh-CN" altLang="en-US">
                <a:sym typeface="+mn-ea"/>
              </a:rPr>
              <a:t>除了拷贝构造函数外，编译器默认还会生成这样一个重载</a:t>
            </a:r>
            <a:r>
              <a:rPr lang="en-US" altLang="zh-CN">
                <a:sym typeface="+mn-ea"/>
              </a:rPr>
              <a:t>’=’</a:t>
            </a:r>
            <a:r>
              <a:rPr lang="zh-CN" altLang="en-US">
                <a:sym typeface="+mn-ea"/>
              </a:rPr>
              <a:t>这个运算符的函数：</a:t>
            </a:r>
            <a:endParaRPr lang="zh-CN" altLang="en-US"/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Pig &amp;operator=(Pig const &amp;other);</a:t>
            </a:r>
            <a:endParaRPr lang="en-US" altLang="zh-CN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zh-CN" altLang="en-US" b="1">
                <a:sym typeface="+mn-ea"/>
              </a:rPr>
              <a:t>拷贝构造函数</a:t>
            </a:r>
            <a:r>
              <a:rPr lang="zh-CN" altLang="en-US">
                <a:sym typeface="+mn-ea"/>
              </a:rPr>
              <a:t>的作用是在</a:t>
            </a:r>
            <a:r>
              <a:rPr lang="en-US" altLang="zh-CN">
                <a:sym typeface="+mn-ea"/>
              </a:rPr>
              <a:t>Pig</a:t>
            </a:r>
            <a:r>
              <a:rPr lang="zh-CN" altLang="en-US" b="1">
                <a:sym typeface="+mn-ea"/>
              </a:rPr>
              <a:t>尚未</a:t>
            </a:r>
            <a:r>
              <a:rPr lang="zh-CN" altLang="en-US">
                <a:sym typeface="+mn-ea"/>
              </a:rPr>
              <a:t>初始化时，将另一个</a:t>
            </a:r>
            <a:r>
              <a:rPr lang="en-US" altLang="zh-CN">
                <a:sym typeface="+mn-ea"/>
              </a:rPr>
              <a:t>Pig</a:t>
            </a:r>
            <a:r>
              <a:rPr lang="zh-CN" altLang="en-US">
                <a:sym typeface="+mn-ea"/>
              </a:rPr>
              <a:t>拷贝进来，以初始化当前</a:t>
            </a:r>
            <a:r>
              <a:rPr lang="en-US" altLang="zh-CN">
                <a:sym typeface="+mn-ea"/>
              </a:rPr>
              <a:t>Pig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Pig pig = pig2; 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//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sym typeface="+mn-ea"/>
              </a:rPr>
              <a:t>拷贝构造</a:t>
            </a:r>
            <a:endParaRPr lang="zh-CN" altLang="en-US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zh-CN" altLang="en-US" b="1"/>
              <a:t>拷贝赋值函数</a:t>
            </a:r>
            <a:r>
              <a:rPr lang="zh-CN" altLang="en-US"/>
              <a:t>的作用是在</a:t>
            </a:r>
            <a:r>
              <a:rPr lang="en-US" altLang="zh-CN"/>
              <a:t>Pig</a:t>
            </a:r>
            <a:r>
              <a:rPr lang="zh-CN" altLang="en-US" b="1"/>
              <a:t>已经</a:t>
            </a:r>
            <a:r>
              <a:rPr lang="zh-CN" altLang="en-US"/>
              <a:t>初始化</a:t>
            </a:r>
            <a:r>
              <a:rPr lang="zh-CN" altLang="en-US">
                <a:sym typeface="+mn-ea"/>
              </a:rPr>
              <a:t>时</a:t>
            </a:r>
            <a:r>
              <a:rPr lang="zh-CN" altLang="en-US"/>
              <a:t>，将当前</a:t>
            </a:r>
            <a:r>
              <a:rPr lang="en-US" altLang="zh-CN"/>
              <a:t>Pig</a:t>
            </a:r>
            <a:r>
              <a:rPr lang="zh-CN" altLang="en-US"/>
              <a:t>销毁，同时将另一个</a:t>
            </a:r>
            <a:r>
              <a:rPr lang="en-US" altLang="zh-CN"/>
              <a:t>Pig</a:t>
            </a:r>
            <a:r>
              <a:rPr lang="zh-CN" altLang="en-US"/>
              <a:t>拷贝进来。</a:t>
            </a:r>
            <a:endParaRPr lang="zh-CN" altLang="en-US"/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Pig pig;            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</a:rPr>
              <a:t>//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无参构造</a:t>
            </a:r>
            <a:endParaRPr lang="en-US" altLang="zh-CN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pig = pig2;       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</a:rPr>
              <a:t>//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拷贝赋值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/>
              <a:t>追求性能时推荐用拷贝构造，因为可以避免一次</a:t>
            </a:r>
            <a:r>
              <a:rPr lang="zh-CN" altLang="en-US">
                <a:sym typeface="+mn-ea"/>
              </a:rPr>
              <a:t>无参</a:t>
            </a:r>
            <a:r>
              <a:rPr lang="zh-CN" altLang="en-US"/>
              <a:t>构造，拷贝赋值是出于需要临时修改对象的灵活性需要。</a:t>
            </a:r>
            <a:endParaRPr lang="zh-CN" altLang="en-US"/>
          </a:p>
          <a:p>
            <a:r>
              <a:rPr lang="zh-CN" altLang="en-US"/>
              <a:t>这个函数同样可以由</a:t>
            </a:r>
            <a:r>
              <a:rPr lang="en-US" altLang="zh-CN"/>
              <a:t> = delete </a:t>
            </a:r>
            <a:r>
              <a:rPr lang="zh-CN" altLang="en-US"/>
              <a:t>和</a:t>
            </a:r>
            <a:r>
              <a:rPr lang="en-US" altLang="zh-CN"/>
              <a:t> = default </a:t>
            </a:r>
            <a:r>
              <a:rPr lang="zh-CN" altLang="en-US"/>
              <a:t>控制是否默认生成。</a:t>
            </a:r>
            <a:endParaRPr lang="zh-CN" altLang="en-US"/>
          </a:p>
          <a:p>
            <a:r>
              <a:rPr lang="zh-CN" altLang="en-US" sz="1400">
                <a:solidFill>
                  <a:schemeClr val="bg1">
                    <a:lumMod val="75000"/>
                  </a:schemeClr>
                </a:solidFill>
              </a:rPr>
              <a:t>注：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</a:rPr>
              <a:t>return *this </a:t>
            </a:r>
            <a:r>
              <a:rPr lang="zh-CN" altLang="en-US" sz="1400">
                <a:solidFill>
                  <a:schemeClr val="bg1">
                    <a:lumMod val="75000"/>
                  </a:schemeClr>
                </a:solidFill>
              </a:rPr>
              <a:t>是为了支持连等号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</a:rPr>
              <a:t> a = b = c;</a:t>
            </a:r>
            <a:endParaRPr lang="en-US" altLang="zh-CN" sz="140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近代：</a:t>
            </a:r>
            <a:r>
              <a:rPr lang="en-US" altLang="zh-CN"/>
              <a:t>C++98 </a:t>
            </a:r>
            <a:r>
              <a:rPr lang="zh-CN" altLang="en-US"/>
              <a:t>引入</a:t>
            </a:r>
            <a:r>
              <a:rPr lang="en-US" altLang="zh-CN"/>
              <a:t> STL </a:t>
            </a:r>
            <a:r>
              <a:rPr lang="zh-CN" altLang="en-US"/>
              <a:t>容器库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99815" y="1825625"/>
            <a:ext cx="461010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编译器自动生成的</a:t>
            </a:r>
            <a:r>
              <a:rPr lang="zh-CN" altLang="en-US"/>
              <a:t>函数：全家桶</a:t>
            </a:r>
            <a:endParaRPr lang="en-US" altLang="zh-CN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其实，除了拷贝构造和拷贝赋值，编译器会自动生成的特殊函数还有这些：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这在其他面向对象语言中是看不到的。他们分别是什么作用？稍后揭晓。</a:t>
            </a:r>
            <a:endParaRPr lang="en-US" altLang="zh-CN">
              <a:sym typeface="+mn-ea"/>
            </a:endParaRPr>
          </a:p>
        </p:txBody>
      </p:sp>
      <p:pic>
        <p:nvPicPr>
          <p:cNvPr id="11" name="Content Placeholder 10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127250" y="2336800"/>
            <a:ext cx="7937500" cy="310642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全家桶：这些函数默认情况下是怎么样的？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263130" y="5080"/>
            <a:ext cx="4928870" cy="685292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1767205" y="3035300"/>
            <a:ext cx="440436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编译器自动生成的这些函数等价于这样：</a:t>
            </a:r>
            <a:endParaRPr lang="zh-CN" altLang="en-US"/>
          </a:p>
          <a:p>
            <a:r>
              <a:rPr lang="en-US" altLang="zh-CN"/>
              <a:t>std::move </a:t>
            </a:r>
            <a:r>
              <a:rPr lang="zh-CN" altLang="en-US"/>
              <a:t>是什么意思？稍后揭晓。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顺便一提，如果其中一个成员（比如</a:t>
            </a:r>
            <a:r>
              <a:rPr lang="en-US" altLang="zh-CN"/>
              <a:t>m_name</a:t>
            </a:r>
            <a:r>
              <a:rPr lang="zh-CN" altLang="en-US"/>
              <a:t>）不支持拷贝构造函数，那么</a:t>
            </a:r>
            <a:r>
              <a:rPr lang="en-US" altLang="zh-CN"/>
              <a:t> Pig </a:t>
            </a:r>
            <a:r>
              <a:rPr lang="zh-CN" altLang="en-US"/>
              <a:t>类的拷贝构造函数将不会被编译器自动生成。其他函数同理。</a:t>
            </a:r>
            <a:endParaRPr lang="zh-CN" alt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Picture 11" descr="Screenshot_2021-07-24_08-18-38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12065"/>
            <a:ext cx="12192000" cy="68338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恭喜：你已经基本学废构造函数啦！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《基本</a:t>
            </a:r>
            <a:r>
              <a:rPr lang="zh-CN" altLang="en-US">
                <a:sym typeface="+mn-ea"/>
              </a:rPr>
              <a:t>学废》</a:t>
            </a:r>
            <a:r>
              <a:rPr lang="zh-CN" altLang="en-US"/>
              <a:t>！接下来着重介绍一下全家桶里的函数。</a:t>
            </a:r>
            <a:endParaRPr lang="zh-CN" altLang="en-US"/>
          </a:p>
        </p:txBody>
      </p:sp>
      <p:sp>
        <p:nvSpPr>
          <p:cNvPr id="13" name="Text Box 12"/>
          <p:cNvSpPr txBox="1"/>
          <p:nvPr/>
        </p:nvSpPr>
        <p:spPr>
          <a:xfrm>
            <a:off x="5752465" y="3106420"/>
            <a:ext cx="26574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构造函数！</a:t>
            </a:r>
            <a:endParaRPr lang="zh-CN" altLang="en-US" sz="3600" i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编写我们自己的</a:t>
            </a:r>
            <a:r>
              <a:rPr lang="en-US" altLang="zh-CN"/>
              <a:t> vector </a:t>
            </a:r>
            <a:r>
              <a:rPr lang="zh-CN" altLang="en-US"/>
              <a:t>类！</a:t>
            </a:r>
            <a:endParaRPr lang="zh-CN" altLang="en-US"/>
          </a:p>
        </p:txBody>
      </p:sp>
      <p:sp>
        <p:nvSpPr>
          <p:cNvPr id="6" name="Text Box 5"/>
          <p:cNvSpPr txBox="1"/>
          <p:nvPr/>
        </p:nvSpPr>
        <p:spPr>
          <a:xfrm>
            <a:off x="3082925" y="1132840"/>
            <a:ext cx="68389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看来</a:t>
            </a:r>
            <a:r>
              <a:rPr lang="en-US" altLang="zh-CN"/>
              <a:t> vector </a:t>
            </a:r>
            <a:r>
              <a:rPr lang="zh-CN" altLang="en-US"/>
              <a:t>也不过如此！让我们自己实现一个</a:t>
            </a:r>
            <a:r>
              <a:rPr lang="en-US" altLang="zh-CN"/>
              <a:t> Vector </a:t>
            </a:r>
            <a:r>
              <a:rPr lang="zh-CN" altLang="en-US"/>
              <a:t>类试试看吧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98870" y="1825625"/>
            <a:ext cx="4746625" cy="435165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38225" y="1501140"/>
            <a:ext cx="4399280" cy="50012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5975" y="0"/>
            <a:ext cx="3756025" cy="98488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7061200" y="258445"/>
            <a:ext cx="1134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i="1">
                <a:latin typeface="Adobe New Century Schoolbook" charset="0"/>
                <a:cs typeface="Adobe New Century Schoolbook" charset="0"/>
              </a:rPr>
              <a:t>It works!</a:t>
            </a:r>
            <a:endParaRPr lang="en-US" i="1">
              <a:latin typeface="Adobe New Century Schoolbook" charset="0"/>
              <a:cs typeface="Adobe New Century Schoolbook" charset="0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5353050" y="6489700"/>
            <a:ext cx="68389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这个</a:t>
            </a:r>
            <a:r>
              <a:rPr lang="en-US" altLang="zh-CN"/>
              <a:t>Vector</a:t>
            </a:r>
            <a:r>
              <a:rPr lang="zh-CN" altLang="en-US"/>
              <a:t>类有哪些问题？</a:t>
            </a:r>
            <a:endParaRPr lang="zh-CN" alt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三五法则：规则类怪谈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744345"/>
            <a:ext cx="5181600" cy="4493895"/>
          </a:xfrm>
        </p:spPr>
        <p:txBody>
          <a:bodyPr>
            <a:noAutofit/>
          </a:bodyPr>
          <a:p>
            <a:pPr marL="457200" indent="-457200">
              <a:buAutoNum type="arabicPeriod"/>
            </a:pPr>
            <a:r>
              <a:rPr lang="zh-CN" altLang="en-US" sz="1600"/>
              <a:t>如果一个类定义了</a:t>
            </a:r>
            <a:r>
              <a:rPr lang="zh-CN" altLang="en-US" sz="1600" b="1"/>
              <a:t>解构</a:t>
            </a:r>
            <a:r>
              <a:rPr lang="en-US" sz="1600" b="1"/>
              <a:t>函数</a:t>
            </a:r>
            <a:r>
              <a:rPr lang="zh-CN" altLang="en-US" sz="1600"/>
              <a:t>，那么您必须同时定义或删除</a:t>
            </a:r>
            <a:r>
              <a:rPr lang="en-US" sz="1600" b="1"/>
              <a:t>拷贝构造函数</a:t>
            </a:r>
            <a:r>
              <a:rPr lang="en-US" sz="1600"/>
              <a:t>和</a:t>
            </a:r>
            <a:r>
              <a:rPr lang="en-US" sz="1600" b="1"/>
              <a:t>拷贝赋值函数</a:t>
            </a:r>
            <a:r>
              <a:rPr lang="zh-CN" altLang="en-US" sz="1600">
                <a:sym typeface="+mn-ea"/>
              </a:rPr>
              <a:t>，否则出错</a:t>
            </a:r>
            <a:r>
              <a:rPr lang="en-US" sz="1600"/>
              <a:t>。</a:t>
            </a:r>
            <a:endParaRPr lang="en-US" sz="1600"/>
          </a:p>
          <a:p>
            <a:pPr marL="457200" indent="-457200">
              <a:buAutoNum type="arabicPeriod"/>
            </a:pPr>
            <a:r>
              <a:rPr lang="zh-CN" altLang="en-US" sz="1600">
                <a:sym typeface="+mn-ea"/>
              </a:rPr>
              <a:t>如果一个类定义了</a:t>
            </a:r>
            <a:r>
              <a:rPr lang="en-US" sz="1600" b="1"/>
              <a:t>拷贝</a:t>
            </a:r>
            <a:r>
              <a:rPr lang="zh-CN" altLang="en-US" sz="1600" b="1"/>
              <a:t>构造函数</a:t>
            </a:r>
            <a:r>
              <a:rPr lang="zh-CN" altLang="en-US" sz="1600"/>
              <a:t>，</a:t>
            </a:r>
            <a:r>
              <a:rPr lang="zh-CN" altLang="en-US" sz="1600">
                <a:sym typeface="+mn-ea"/>
              </a:rPr>
              <a:t>那么您必须同时定义或删除</a:t>
            </a:r>
            <a:r>
              <a:rPr lang="zh-CN" altLang="en-US" sz="1600" b="1">
                <a:sym typeface="+mn-ea"/>
              </a:rPr>
              <a:t>拷贝</a:t>
            </a:r>
            <a:r>
              <a:rPr lang="en-US" sz="1600" b="1"/>
              <a:t>赋值</a:t>
            </a:r>
            <a:r>
              <a:rPr lang="zh-CN" altLang="en-US" sz="1600" b="1"/>
              <a:t>函数</a:t>
            </a:r>
            <a:r>
              <a:rPr lang="zh-CN" altLang="en-US" sz="1600">
                <a:sym typeface="+mn-ea"/>
              </a:rPr>
              <a:t>，否则出错，删除可导致低效</a:t>
            </a:r>
            <a:r>
              <a:rPr lang="zh-CN" altLang="en-US" sz="1600"/>
              <a:t>。</a:t>
            </a:r>
            <a:endParaRPr lang="zh-CN" altLang="en-US" sz="1600"/>
          </a:p>
          <a:p>
            <a:pPr marL="457200" indent="-457200">
              <a:buAutoNum type="arabicPeriod"/>
            </a:pPr>
            <a:r>
              <a:rPr lang="zh-CN" altLang="en-US" sz="1600">
                <a:sym typeface="+mn-ea"/>
              </a:rPr>
              <a:t>如果一个类定义了</a:t>
            </a:r>
            <a:r>
              <a:rPr lang="zh-CN" altLang="en-US" sz="1600" b="1">
                <a:sym typeface="+mn-ea"/>
              </a:rPr>
              <a:t>移动构造函数</a:t>
            </a:r>
            <a:r>
              <a:rPr lang="zh-CN" altLang="en-US" sz="1600">
                <a:sym typeface="+mn-ea"/>
              </a:rPr>
              <a:t>，那么您必须同时定义或删除</a:t>
            </a:r>
            <a:r>
              <a:rPr lang="zh-CN" altLang="en-US" sz="1600" b="1">
                <a:sym typeface="+mn-ea"/>
              </a:rPr>
              <a:t>移动</a:t>
            </a:r>
            <a:r>
              <a:rPr lang="en-US" sz="1600" b="1">
                <a:sym typeface="+mn-ea"/>
              </a:rPr>
              <a:t>赋值</a:t>
            </a:r>
            <a:r>
              <a:rPr lang="zh-CN" altLang="en-US" sz="1600" b="1">
                <a:sym typeface="+mn-ea"/>
              </a:rPr>
              <a:t>函数</a:t>
            </a:r>
            <a:r>
              <a:rPr lang="zh-CN" altLang="en-US" sz="1600">
                <a:sym typeface="+mn-ea"/>
              </a:rPr>
              <a:t>，否则出错，删除可导致低效</a:t>
            </a:r>
            <a:r>
              <a:rPr lang="zh-CN" altLang="en-US" sz="1600">
                <a:sym typeface="+mn-ea"/>
              </a:rPr>
              <a:t>。</a:t>
            </a:r>
            <a:endParaRPr lang="zh-CN" altLang="en-US" sz="1600">
              <a:sym typeface="+mn-ea"/>
            </a:endParaRPr>
          </a:p>
          <a:p>
            <a:pPr marL="457200" indent="-457200">
              <a:buAutoNum type="arabicPeriod"/>
            </a:pPr>
            <a:r>
              <a:rPr lang="zh-CN" altLang="en-US" sz="1600">
                <a:sym typeface="+mn-ea"/>
              </a:rPr>
              <a:t>如果一个类定义了</a:t>
            </a:r>
            <a:r>
              <a:rPr lang="en-US" sz="1600" b="1">
                <a:sym typeface="+mn-ea"/>
              </a:rPr>
              <a:t>拷贝</a:t>
            </a:r>
            <a:r>
              <a:rPr lang="zh-CN" altLang="en-US" sz="1600" b="1">
                <a:sym typeface="+mn-ea"/>
              </a:rPr>
              <a:t>构造函数</a:t>
            </a:r>
            <a:r>
              <a:rPr lang="zh-CN" altLang="en-US" sz="1600">
                <a:sym typeface="+mn-ea"/>
              </a:rPr>
              <a:t>或</a:t>
            </a:r>
            <a:r>
              <a:rPr lang="zh-CN" altLang="en-US" sz="1600" b="1">
                <a:sym typeface="+mn-ea"/>
              </a:rPr>
              <a:t>拷贝</a:t>
            </a:r>
            <a:r>
              <a:rPr lang="en-US" sz="1600" b="1">
                <a:sym typeface="+mn-ea"/>
              </a:rPr>
              <a:t>赋值</a:t>
            </a:r>
            <a:r>
              <a:rPr lang="zh-CN" altLang="en-US" sz="1600" b="1">
                <a:sym typeface="+mn-ea"/>
              </a:rPr>
              <a:t>函数</a:t>
            </a:r>
            <a:r>
              <a:rPr lang="zh-CN" altLang="en-US" sz="1600">
                <a:sym typeface="+mn-ea"/>
              </a:rPr>
              <a:t>，那么您</a:t>
            </a:r>
            <a:r>
              <a:rPr lang="zh-CN" altLang="en-US" sz="1600">
                <a:sym typeface="+mn-ea"/>
              </a:rPr>
              <a:t>必须</a:t>
            </a:r>
            <a:r>
              <a:rPr lang="zh-CN" altLang="en-US" sz="1600">
                <a:sym typeface="+mn-ea"/>
              </a:rPr>
              <a:t>最好</a:t>
            </a:r>
            <a:r>
              <a:rPr lang="zh-CN" altLang="en-US" sz="1600">
                <a:sym typeface="+mn-ea"/>
              </a:rPr>
              <a:t>同时</a:t>
            </a:r>
            <a:r>
              <a:rPr lang="zh-CN" altLang="en-US" sz="1600">
                <a:sym typeface="+mn-ea"/>
              </a:rPr>
              <a:t>定义</a:t>
            </a:r>
            <a:r>
              <a:rPr lang="zh-CN" altLang="en-US" sz="1600" b="1">
                <a:sym typeface="+mn-ea"/>
              </a:rPr>
              <a:t>移动构造函数</a:t>
            </a:r>
            <a:r>
              <a:rPr lang="zh-CN" altLang="en-US" sz="1600">
                <a:sym typeface="+mn-ea"/>
              </a:rPr>
              <a:t>或</a:t>
            </a:r>
            <a:r>
              <a:rPr lang="zh-CN" altLang="en-US" sz="1600" b="1">
                <a:sym typeface="+mn-ea"/>
              </a:rPr>
              <a:t>移动</a:t>
            </a:r>
            <a:r>
              <a:rPr lang="en-US" sz="1600" b="1">
                <a:sym typeface="+mn-ea"/>
              </a:rPr>
              <a:t>赋值</a:t>
            </a:r>
            <a:r>
              <a:rPr lang="zh-CN" altLang="en-US" sz="1600" b="1">
                <a:sym typeface="+mn-ea"/>
              </a:rPr>
              <a:t>函数</a:t>
            </a:r>
            <a:r>
              <a:rPr lang="zh-CN" altLang="en-US" sz="1600">
                <a:sym typeface="+mn-ea"/>
              </a:rPr>
              <a:t>，</a:t>
            </a:r>
            <a:r>
              <a:rPr lang="zh-CN" altLang="en-US" sz="1600">
                <a:sym typeface="+mn-ea"/>
              </a:rPr>
              <a:t>否则</a:t>
            </a:r>
            <a:r>
              <a:rPr lang="zh-CN" altLang="en-US" sz="1600">
                <a:sym typeface="+mn-ea"/>
              </a:rPr>
              <a:t>低效</a:t>
            </a:r>
            <a:r>
              <a:rPr lang="en-US" sz="1600">
                <a:sym typeface="+mn-ea"/>
              </a:rPr>
              <a:t>。</a:t>
            </a:r>
            <a:endParaRPr lang="en-US" altLang="en-US" sz="1600">
              <a:sym typeface="+mn-ea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6306185" y="1216025"/>
            <a:ext cx="51098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三五法则是前人总结的，避免犯错的经验。</a:t>
            </a:r>
            <a:endParaRPr lang="zh-CN" altLang="en-US">
              <a:sym typeface="+mn-ea"/>
            </a:endParaRPr>
          </a:p>
          <a:p>
            <a:r>
              <a:rPr lang="zh-CN" altLang="en-US"/>
              <a:t>只告诉做什么，不告诉为什么，是不深入的。</a:t>
            </a:r>
            <a:endParaRPr lang="zh-CN" altLang="en-US"/>
          </a:p>
          <a:p>
            <a:r>
              <a:rPr lang="zh-CN" altLang="en-US"/>
              <a:t>让我们通过撞南墙的方式来深入理解一下。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30900" y="2670175"/>
            <a:ext cx="5861050" cy="229362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5967095" y="5416550"/>
            <a:ext cx="328104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更多这样的前人经验可以参考：</a:t>
            </a:r>
            <a:r>
              <a:rPr 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https://github.com/isocpp/CppCoreGuidelines</a:t>
            </a:r>
            <a:endParaRPr lang="en-US" sz="140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三五法则：拷贝构造函数</a:t>
            </a:r>
            <a:endParaRPr lang="zh-CN" altLang="en-US">
              <a:sym typeface="+mn-ea"/>
            </a:endParaRPr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19520" y="2976880"/>
            <a:ext cx="4505325" cy="2047875"/>
          </a:xfrm>
          <a:prstGeom prst="rect">
            <a:avLst/>
          </a:prstGeom>
        </p:spPr>
      </p:pic>
      <p:sp>
        <p:nvSpPr>
          <p:cNvPr id="10" name="Content Placeholder 9"/>
          <p:cNvSpPr/>
          <p:nvPr>
            <p:ph sz="half" idx="1"/>
          </p:nvPr>
        </p:nvSpPr>
        <p:spPr/>
        <p:txBody>
          <a:bodyPr>
            <a:normAutofit fontScale="90000" lnSpcReduction="10000"/>
          </a:bodyPr>
          <a:p>
            <a:r>
              <a:rPr lang="zh-CN" altLang="en-US"/>
              <a:t>在</a:t>
            </a:r>
            <a:r>
              <a:rPr lang="en-US" altLang="zh-CN"/>
              <a:t> = </a:t>
            </a:r>
            <a:r>
              <a:rPr lang="zh-CN" altLang="en-US"/>
              <a:t>时，默认是会拷贝的。比如右边这样：</a:t>
            </a:r>
            <a:endParaRPr lang="zh-CN" altLang="en-US"/>
          </a:p>
          <a:p>
            <a:r>
              <a:rPr lang="zh-CN" altLang="en-US"/>
              <a:t>但是这样对我们当前</a:t>
            </a:r>
            <a:r>
              <a:rPr lang="en-US" altLang="zh-CN"/>
              <a:t> Vector </a:t>
            </a:r>
            <a:r>
              <a:rPr lang="zh-CN" altLang="en-US"/>
              <a:t>的实现造成一个很大的问题。其</a:t>
            </a:r>
            <a:r>
              <a:rPr lang="en-US" altLang="zh-CN"/>
              <a:t> m_data </a:t>
            </a:r>
            <a:r>
              <a:rPr lang="zh-CN" altLang="en-US">
                <a:sym typeface="+mn-ea"/>
              </a:rPr>
              <a:t>指针是按地址值</a:t>
            </a:r>
            <a:r>
              <a:rPr lang="zh-CN" altLang="en-US" b="1">
                <a:sym typeface="+mn-ea"/>
              </a:rPr>
              <a:t>浅</a:t>
            </a:r>
            <a:r>
              <a:rPr lang="zh-CN" altLang="en-US" b="1"/>
              <a:t>拷贝</a:t>
            </a:r>
            <a:r>
              <a:rPr lang="zh-CN" altLang="en-US"/>
              <a:t>的，而不</a:t>
            </a:r>
            <a:r>
              <a:rPr lang="zh-CN" altLang="en-US" b="1"/>
              <a:t>深拷贝</a:t>
            </a:r>
            <a:r>
              <a:rPr lang="zh-CN" altLang="en-US"/>
              <a:t>其指向的数组！</a:t>
            </a:r>
            <a:endParaRPr lang="zh-CN" altLang="en-US"/>
          </a:p>
          <a:p>
            <a:r>
              <a:rPr lang="zh-CN" altLang="en-US"/>
              <a:t>这就是说，在退出</a:t>
            </a:r>
            <a:r>
              <a:rPr lang="en-US" altLang="zh-CN"/>
              <a:t> main </a:t>
            </a:r>
            <a:r>
              <a:rPr lang="zh-CN" altLang="en-US"/>
              <a:t>函数作用域的时候，</a:t>
            </a:r>
            <a:r>
              <a:rPr lang="en-US" altLang="zh-CN"/>
              <a:t>v1.m_data </a:t>
            </a:r>
            <a:r>
              <a:rPr lang="zh-CN" altLang="en-US"/>
              <a:t>会被释放两次！更危险的则是</a:t>
            </a:r>
            <a:r>
              <a:rPr lang="en-US" altLang="zh-CN"/>
              <a:t> v1 </a:t>
            </a:r>
            <a:r>
              <a:rPr lang="zh-CN" altLang="en-US"/>
              <a:t>被解构而</a:t>
            </a:r>
            <a:r>
              <a:rPr lang="en-US" altLang="zh-CN"/>
              <a:t> v2 </a:t>
            </a:r>
            <a:r>
              <a:rPr lang="zh-CN" altLang="en-US"/>
              <a:t>仍在被使用的情况。</a:t>
            </a:r>
            <a:endParaRPr lang="zh-CN" altLang="en-US"/>
          </a:p>
          <a:p>
            <a:r>
              <a:rPr lang="zh-CN" altLang="en-US">
                <a:sym typeface="+mn-ea"/>
              </a:rPr>
              <a:t>这就是为什么“如</a:t>
            </a:r>
            <a:r>
              <a:rPr lang="zh-CN" altLang="en-US">
                <a:sym typeface="+mn-ea"/>
              </a:rPr>
              <a:t>果一个类定义了</a:t>
            </a:r>
            <a:r>
              <a:rPr lang="zh-CN" altLang="en-US" b="1">
                <a:sym typeface="+mn-ea"/>
              </a:rPr>
              <a:t>解构</a:t>
            </a:r>
            <a:r>
              <a:rPr lang="en-US" b="1">
                <a:sym typeface="+mn-ea"/>
              </a:rPr>
              <a:t>函数</a:t>
            </a:r>
            <a:r>
              <a:rPr lang="zh-CN" altLang="en-US">
                <a:sym typeface="+mn-ea"/>
              </a:rPr>
              <a:t>，那么您必须同时定义或删除</a:t>
            </a:r>
            <a:r>
              <a:rPr lang="en-US" b="1">
                <a:sym typeface="+mn-ea"/>
              </a:rPr>
              <a:t>拷贝构造函数</a:t>
            </a:r>
            <a:r>
              <a:rPr lang="en-US">
                <a:sym typeface="+mn-ea"/>
              </a:rPr>
              <a:t>和</a:t>
            </a:r>
            <a:r>
              <a:rPr lang="en-US" b="1">
                <a:sym typeface="+mn-ea"/>
              </a:rPr>
              <a:t>拷贝赋值函数</a:t>
            </a:r>
            <a:r>
              <a:rPr lang="zh-CN" altLang="en-US">
                <a:sym typeface="+mn-ea"/>
              </a:rPr>
              <a:t>，否则出错</a:t>
            </a:r>
            <a:r>
              <a:rPr lang="zh-CN" altLang="en-US">
                <a:sym typeface="+mn-ea"/>
              </a:rPr>
              <a:t>。”</a:t>
            </a:r>
            <a:endParaRPr lang="zh-CN" altLang="en-US">
              <a:sym typeface="+mn-ea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9470" y="6307455"/>
            <a:ext cx="8812530" cy="550545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解决方案：要么删除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最简单的办法是，直接禁止用户拷贝这个类的对象，在</a:t>
            </a:r>
            <a:r>
              <a:rPr lang="en-US" altLang="zh-CN"/>
              <a:t> C++11 </a:t>
            </a:r>
            <a:r>
              <a:rPr lang="zh-CN" altLang="en-US"/>
              <a:t>中可以用</a:t>
            </a:r>
            <a:r>
              <a:rPr lang="en-US" altLang="zh-CN"/>
              <a:t> = delete </a:t>
            </a:r>
            <a:r>
              <a:rPr lang="zh-CN" altLang="en-US"/>
              <a:t>表示这个函数被删除，让编译器不要自动生成一个默认的（会导致指针浅拷贝的）拷贝构造函数了。</a:t>
            </a:r>
            <a:endParaRPr lang="zh-CN" altLang="en-US"/>
          </a:p>
          <a:p>
            <a:r>
              <a:rPr lang="zh-CN" altLang="en-US"/>
              <a:t>这样就可以在编译期提前发现错误：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764655" y="1825625"/>
            <a:ext cx="3615055" cy="43516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75" y="5056505"/>
            <a:ext cx="6140450" cy="122936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7234555" y="4001770"/>
            <a:ext cx="2258695" cy="0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解决方案：</a:t>
            </a:r>
            <a:r>
              <a:rPr lang="zh-CN" altLang="en-US">
                <a:sym typeface="+mn-ea"/>
              </a:rPr>
              <a:t>要么</a:t>
            </a:r>
            <a:r>
              <a:rPr lang="zh-CN" altLang="en-US">
                <a:sym typeface="+mn-ea"/>
              </a:rPr>
              <a:t>定义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如果需要允许用户拷贝你的</a:t>
            </a:r>
            <a:r>
              <a:rPr lang="en-US" altLang="zh-CN"/>
              <a:t> Vector </a:t>
            </a:r>
            <a:r>
              <a:rPr lang="zh-CN" altLang="en-US"/>
              <a:t>类对象，我们还是需要实现一下的。</a:t>
            </a:r>
            <a:endParaRPr lang="zh-CN" altLang="en-US"/>
          </a:p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发现了吗？其实不管是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size/resize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这样的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</a:rPr>
              <a:t>get/set </a:t>
            </a:r>
            <a:r>
              <a:rPr lang="zh-CN" altLang="en-US" b="1">
                <a:solidFill>
                  <a:schemeClr val="bg1">
                    <a:lumMod val="50000"/>
                  </a:schemeClr>
                </a:solidFill>
              </a:rPr>
              <a:t>模式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也好；自定义的</a:t>
            </a:r>
            <a:r>
              <a:rPr lang="zh-CN" altLang="en-US" b="1">
                <a:solidFill>
                  <a:schemeClr val="bg1">
                    <a:lumMod val="50000"/>
                  </a:schemeClr>
                </a:solidFill>
              </a:rPr>
              <a:t>拷贝构造函数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也好；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RAII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保证异常安全也好；都是在为面向对象思想的“封装：不变性”服务。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即：保证任何单个操作前后，对象都是处于</a:t>
            </a:r>
            <a:r>
              <a:rPr lang="zh-CN" altLang="en-US" b="1">
                <a:solidFill>
                  <a:schemeClr val="bg1">
                    <a:lumMod val="50000"/>
                  </a:schemeClr>
                </a:solidFill>
              </a:rPr>
              <a:t>正确的状态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，从而避免程序读到</a:t>
            </a:r>
            <a:r>
              <a:rPr lang="zh-CN" altLang="en-US" b="1">
                <a:solidFill>
                  <a:schemeClr val="bg1">
                    <a:lumMod val="50000"/>
                  </a:schemeClr>
                </a:solidFill>
              </a:rPr>
              <a:t>错误数据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（如空悬指针）的情况。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29300" y="3232150"/>
            <a:ext cx="5877560" cy="153797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三五法则：拷贝赋值函数</a:t>
            </a:r>
            <a:endParaRPr lang="zh-CN" altLang="en-US">
              <a:sym typeface="+mn-ea"/>
            </a:endParaRPr>
          </a:p>
        </p:txBody>
      </p:sp>
      <p:sp>
        <p:nvSpPr>
          <p:cNvPr id="10" name="Content Placeholder 9"/>
          <p:cNvSpPr/>
          <p:nvPr>
            <p:ph sz="half" idx="1"/>
          </p:nvPr>
        </p:nvSpPr>
        <p:spPr/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区分两种拷贝可以</a:t>
            </a:r>
            <a:r>
              <a:rPr lang="zh-CN" altLang="en-US" b="1">
                <a:sym typeface="+mn-ea"/>
              </a:rPr>
              <a:t>提高性能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int x = 1;   // </a:t>
            </a:r>
            <a:r>
              <a:rPr lang="zh-CN" altLang="en-US">
                <a:sym typeface="+mn-ea"/>
              </a:rPr>
              <a:t>拷贝构造函数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x = 2;        // </a:t>
            </a:r>
            <a:r>
              <a:rPr lang="zh-CN" altLang="en-US">
                <a:sym typeface="+mn-ea"/>
              </a:rPr>
              <a:t>拷贝赋值函数</a:t>
            </a:r>
            <a:endParaRPr lang="zh-CN" altLang="en-US">
              <a:sym typeface="+mn-ea"/>
            </a:endParaRPr>
          </a:p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拷贝赋值函数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sym typeface="+mn-ea"/>
              </a:rPr>
              <a:t>≈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解构函数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sym typeface="+mn-ea"/>
              </a:rPr>
              <a:t>+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拷贝构造函数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拷贝构造：直接未初始化的内存上构造</a:t>
            </a:r>
            <a:r>
              <a:rPr lang="en-US" altLang="zh-CN">
                <a:sym typeface="+mn-ea"/>
              </a:rPr>
              <a:t> 2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拷贝赋值：</a:t>
            </a:r>
            <a:r>
              <a:rPr lang="zh-CN" altLang="en-US">
                <a:sym typeface="+mn-ea"/>
              </a:rPr>
              <a:t>先销毁现有的</a:t>
            </a:r>
            <a:r>
              <a:rPr lang="en-US" altLang="zh-CN">
                <a:sym typeface="+mn-ea"/>
              </a:rPr>
              <a:t> 1</a:t>
            </a:r>
            <a:r>
              <a:rPr lang="zh-CN" altLang="en-US">
                <a:sym typeface="+mn-ea"/>
              </a:rPr>
              <a:t>，再重新构造</a:t>
            </a:r>
            <a:r>
              <a:rPr lang="en-US" altLang="zh-CN">
                <a:sym typeface="+mn-ea"/>
              </a:rPr>
              <a:t> 2</a:t>
            </a:r>
            <a:endParaRPr lang="en-US" altLang="zh-CN">
              <a:sym typeface="+mn-ea"/>
            </a:endParaRPr>
          </a:p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因此若对</a:t>
            </a:r>
            <a:r>
              <a:rPr lang="zh-CN" altLang="en-US" b="1">
                <a:solidFill>
                  <a:schemeClr val="accent2">
                    <a:lumMod val="75000"/>
                  </a:schemeClr>
                </a:solidFill>
                <a:sym typeface="+mn-ea"/>
              </a:rPr>
              <a:t>提高性能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不感兴趣，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可以这样写：</a:t>
            </a:r>
            <a:endParaRPr lang="zh-CN" altLang="en-US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98185" y="2318385"/>
            <a:ext cx="5855970" cy="3366135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拷贝赋值函数：提高性能</a:t>
            </a:r>
            <a:endParaRPr lang="zh-CN" altLang="en-US">
              <a:sym typeface="+mn-ea"/>
            </a:endParaRPr>
          </a:p>
        </p:txBody>
      </p:sp>
      <p:sp>
        <p:nvSpPr>
          <p:cNvPr id="10" name="Content Placeholder 9"/>
          <p:cNvSpPr/>
          <p:nvPr>
            <p:ph sz="half" idx="1"/>
          </p:nvPr>
        </p:nvSpPr>
        <p:spPr/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区分两种</a:t>
            </a:r>
            <a:r>
              <a:rPr lang="zh-CN" altLang="en-US">
                <a:sym typeface="+mn-ea"/>
              </a:rPr>
              <a:t>拷贝</a:t>
            </a:r>
            <a:r>
              <a:rPr lang="zh-CN" altLang="en-US">
                <a:sym typeface="+mn-ea"/>
              </a:rPr>
              <a:t>可以</a:t>
            </a:r>
            <a:r>
              <a:rPr lang="zh-CN" altLang="en-US" b="1">
                <a:sym typeface="+mn-ea"/>
              </a:rPr>
              <a:t>提高性能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内存的销毁重新分配可以通过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sym typeface="+mn-ea"/>
              </a:rPr>
              <a:t>realloc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，从而就地利用当前现有的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sym typeface="+mn-ea"/>
              </a:rPr>
              <a:t>m_data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，避免重新分配。</a:t>
            </a:r>
            <a:endParaRPr lang="zh-CN" altLang="en-US">
              <a:solidFill>
                <a:schemeClr val="accent2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因此拷贝赋值函数还是自定义下比较好：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这解释了“如果一个类定义或删除了</a:t>
            </a:r>
            <a:r>
              <a:rPr lang="en-US" b="1">
                <a:sym typeface="+mn-ea"/>
              </a:rPr>
              <a:t>拷贝</a:t>
            </a:r>
            <a:r>
              <a:rPr lang="zh-CN" altLang="en-US" b="1">
                <a:sym typeface="+mn-ea"/>
              </a:rPr>
              <a:t>构造函数</a:t>
            </a:r>
            <a:r>
              <a:rPr lang="zh-CN" altLang="en-US">
                <a:sym typeface="+mn-ea"/>
              </a:rPr>
              <a:t>，</a:t>
            </a:r>
            <a:r>
              <a:rPr lang="zh-CN" altLang="en-US">
                <a:sym typeface="+mn-ea"/>
              </a:rPr>
              <a:t>那么您必须同时定义或删除</a:t>
            </a:r>
            <a:r>
              <a:rPr lang="zh-CN" altLang="en-US" b="1">
                <a:sym typeface="+mn-ea"/>
              </a:rPr>
              <a:t>拷贝</a:t>
            </a:r>
            <a:r>
              <a:rPr lang="en-US" b="1">
                <a:sym typeface="+mn-ea"/>
              </a:rPr>
              <a:t>赋值</a:t>
            </a:r>
            <a:r>
              <a:rPr lang="zh-CN" altLang="en-US" b="1">
                <a:sym typeface="+mn-ea"/>
              </a:rPr>
              <a:t>函数</a:t>
            </a:r>
            <a:r>
              <a:rPr lang="zh-CN" altLang="en-US">
                <a:sym typeface="+mn-ea"/>
              </a:rPr>
              <a:t>，否则出错。”</a:t>
            </a:r>
            <a:endParaRPr lang="zh-CN" altLang="en-US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676265" y="3201035"/>
            <a:ext cx="6078855" cy="17843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近现代：</a:t>
            </a:r>
            <a:r>
              <a:rPr lang="en-US" altLang="zh-CN"/>
              <a:t>C++11 </a:t>
            </a:r>
            <a:r>
              <a:rPr lang="zh-CN" altLang="en-US"/>
              <a:t>引入了</a:t>
            </a:r>
            <a:r>
              <a:rPr lang="en-US" altLang="zh-CN"/>
              <a:t> {} </a:t>
            </a:r>
            <a:r>
              <a:rPr lang="zh-CN" altLang="en-US"/>
              <a:t>初始化表达式</a:t>
            </a:r>
            <a:endParaRPr lang="en-US" alt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18840" y="2200910"/>
            <a:ext cx="4972050" cy="36004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C++11</a:t>
            </a:r>
            <a:r>
              <a:rPr lang="zh-CN" altLang="en-US">
                <a:sym typeface="+mn-ea"/>
              </a:rPr>
              <a:t>：为什么区分拷贝和移动？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有时候，我们需要把一个对象</a:t>
            </a:r>
            <a:r>
              <a:rPr lang="en-US" altLang="zh-CN"/>
              <a:t> v2 </a:t>
            </a:r>
            <a:r>
              <a:rPr lang="zh-CN" altLang="en-US" b="1"/>
              <a:t>移动</a:t>
            </a:r>
            <a:r>
              <a:rPr lang="zh-CN" altLang="en-US"/>
              <a:t>到</a:t>
            </a:r>
            <a:r>
              <a:rPr lang="en-US" altLang="zh-CN"/>
              <a:t> v1 </a:t>
            </a:r>
            <a:r>
              <a:rPr lang="zh-CN" altLang="en-US"/>
              <a:t>上。而不需要涉及实际数据的拷贝。</a:t>
            </a:r>
            <a:endParaRPr lang="zh-CN" altLang="en-US"/>
          </a:p>
          <a:p>
            <a:r>
              <a:rPr lang="zh-CN" altLang="en-US"/>
              <a:t>时间复杂度：移动是</a:t>
            </a:r>
            <a:r>
              <a:rPr lang="en-US" altLang="zh-CN"/>
              <a:t> O(1)</a:t>
            </a:r>
            <a:r>
              <a:rPr lang="zh-CN" altLang="en-US"/>
              <a:t>，拷贝是</a:t>
            </a:r>
            <a:r>
              <a:rPr lang="en-US" altLang="zh-CN"/>
              <a:t> O(n)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>
                <a:sym typeface="+mn-ea"/>
              </a:rPr>
              <a:t>我们可以用</a:t>
            </a:r>
            <a:r>
              <a:rPr lang="en-US" altLang="zh-CN">
                <a:sym typeface="+mn-ea"/>
              </a:rPr>
              <a:t> std::move </a:t>
            </a:r>
            <a:r>
              <a:rPr lang="zh-CN" altLang="en-US">
                <a:sym typeface="+mn-ea"/>
              </a:rPr>
              <a:t>实现移动。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v2 </a:t>
            </a:r>
            <a:r>
              <a:rPr lang="zh-CN" altLang="en-US">
                <a:sym typeface="+mn-ea"/>
              </a:rPr>
              <a:t>被移动到</a:t>
            </a:r>
            <a:r>
              <a:rPr lang="en-US" altLang="zh-CN">
                <a:sym typeface="+mn-ea"/>
              </a:rPr>
              <a:t> v1 </a:t>
            </a:r>
            <a:r>
              <a:rPr lang="zh-CN" altLang="en-US">
                <a:sym typeface="+mn-ea"/>
              </a:rPr>
              <a:t>后，原来的</a:t>
            </a:r>
            <a:r>
              <a:rPr lang="en-US" altLang="zh-CN">
                <a:sym typeface="+mn-ea"/>
              </a:rPr>
              <a:t> v2 </a:t>
            </a:r>
            <a:r>
              <a:rPr lang="zh-CN" altLang="en-US">
                <a:sym typeface="+mn-ea"/>
              </a:rPr>
              <a:t>会被</a:t>
            </a:r>
            <a:r>
              <a:rPr lang="zh-CN" altLang="en-US" b="1">
                <a:sym typeface="+mn-ea"/>
              </a:rPr>
              <a:t>清空</a:t>
            </a:r>
            <a:r>
              <a:rPr lang="zh-CN" altLang="en-US">
                <a:sym typeface="+mn-ea"/>
              </a:rPr>
              <a:t>，因此仅当</a:t>
            </a:r>
            <a:r>
              <a:rPr lang="en-US" altLang="zh-CN">
                <a:sym typeface="+mn-ea"/>
              </a:rPr>
              <a:t> v2 </a:t>
            </a:r>
            <a:r>
              <a:rPr lang="zh-CN" altLang="en-US">
                <a:sym typeface="+mn-ea"/>
              </a:rPr>
              <a:t>再也用不到时才用移动。</a:t>
            </a:r>
            <a:endParaRPr lang="zh-CN" altLang="en-US">
              <a:sym typeface="+mn-ea"/>
            </a:endParaRPr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650230" y="1940560"/>
            <a:ext cx="5845175" cy="4121150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6985000" y="6061710"/>
            <a:ext cx="4510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v2 </a:t>
            </a:r>
            <a:r>
              <a:rPr lang="zh-CN" altLang="en-US"/>
              <a:t>的内容被移走，所以只剩</a:t>
            </a:r>
            <a:r>
              <a:rPr lang="en-US" altLang="zh-CN"/>
              <a:t>0</a:t>
            </a:r>
            <a:r>
              <a:rPr lang="zh-CN" altLang="en-US"/>
              <a:t>个元素了</a:t>
            </a:r>
            <a:r>
              <a:rPr lang="en-US" altLang="zh-CN"/>
              <a:t>↑</a:t>
            </a:r>
            <a:r>
              <a:rPr lang="en-US" altLang="zh-CN">
                <a:sym typeface="+mn-ea"/>
              </a:rPr>
              <a:t>↑↑</a:t>
            </a:r>
            <a:endParaRPr lang="en-US" altLang="zh-CN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移动进阶：交换两者的值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1315" y="1733550"/>
            <a:ext cx="5285105" cy="4351655"/>
          </a:xfrm>
        </p:spPr>
        <p:txBody>
          <a:bodyPr/>
          <a:p>
            <a:r>
              <a:rPr lang="zh-CN" altLang="en-US"/>
              <a:t>除了</a:t>
            </a:r>
            <a:r>
              <a:rPr lang="en-US" altLang="zh-CN"/>
              <a:t> std::move </a:t>
            </a:r>
            <a:r>
              <a:rPr lang="zh-CN" altLang="en-US"/>
              <a:t>可以把</a:t>
            </a:r>
            <a:r>
              <a:rPr lang="en-US" altLang="zh-CN"/>
              <a:t> v2 </a:t>
            </a:r>
            <a:r>
              <a:rPr lang="zh-CN" altLang="en-US" b="1"/>
              <a:t>移动</a:t>
            </a:r>
            <a:r>
              <a:rPr lang="zh-CN" altLang="en-US"/>
              <a:t>到</a:t>
            </a:r>
            <a:r>
              <a:rPr lang="en-US" altLang="zh-CN"/>
              <a:t> v1 </a:t>
            </a:r>
            <a:r>
              <a:rPr lang="zh-CN" altLang="en-US"/>
              <a:t>外，</a:t>
            </a:r>
            <a:endParaRPr lang="zh-CN" altLang="en-US"/>
          </a:p>
          <a:p>
            <a:r>
              <a:rPr lang="zh-CN" altLang="en-US">
                <a:sym typeface="+mn-ea"/>
              </a:rPr>
              <a:t>还可以通过</a:t>
            </a:r>
            <a:r>
              <a:rPr lang="en-US" altLang="zh-CN">
                <a:sym typeface="+mn-ea"/>
              </a:rPr>
              <a:t> </a:t>
            </a:r>
            <a:r>
              <a:rPr lang="en-US" altLang="zh-CN"/>
              <a:t>std::swap </a:t>
            </a:r>
            <a:r>
              <a:rPr lang="zh-CN" altLang="en-US" b="1"/>
              <a:t>交换</a:t>
            </a:r>
            <a:r>
              <a:rPr lang="en-US" altLang="zh-CN"/>
              <a:t> v1 </a:t>
            </a:r>
            <a:r>
              <a:rPr lang="zh-CN" altLang="en-US"/>
              <a:t>和</a:t>
            </a:r>
            <a:r>
              <a:rPr lang="en-US" altLang="zh-CN"/>
              <a:t> v2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/>
              <a:t>swap </a:t>
            </a:r>
            <a:r>
              <a:rPr lang="zh-CN" altLang="en-US"/>
              <a:t>在高性能计算中可以用来实现双缓存（</a:t>
            </a:r>
            <a:r>
              <a:rPr lang="en-US" altLang="zh-CN"/>
              <a:t>ping-pong buffer</a:t>
            </a:r>
            <a:r>
              <a:rPr lang="zh-CN" altLang="en-US"/>
              <a:t>）。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8" name="Text Box 7"/>
          <p:cNvSpPr txBox="1"/>
          <p:nvPr/>
        </p:nvSpPr>
        <p:spPr>
          <a:xfrm>
            <a:off x="7896860" y="0"/>
            <a:ext cx="15328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>
                    <a:lumMod val="65000"/>
                  </a:schemeClr>
                </a:solidFill>
              </a:rPr>
              <a:t>swap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可能是这样实现的：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0" y="0"/>
            <a:ext cx="2762250" cy="16478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29150"/>
            <a:ext cx="1581150" cy="2228850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81700" y="2998470"/>
            <a:ext cx="5181600" cy="2004695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还有哪些情况会触发“移动</a:t>
            </a:r>
            <a:r>
              <a:rPr lang="zh-CN" altLang="en-US">
                <a:sym typeface="+mn-ea"/>
              </a:rPr>
              <a:t>”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zh-CN" altLang="en-US" sz="1800"/>
              <a:t>这些情况下编译器会调用</a:t>
            </a:r>
            <a:r>
              <a:rPr lang="zh-CN" altLang="en-US" sz="1800" b="1"/>
              <a:t>移动</a:t>
            </a:r>
            <a:r>
              <a:rPr lang="zh-CN" altLang="en-US" sz="1800"/>
              <a:t>：</a:t>
            </a:r>
            <a:endParaRPr lang="zh-CN" altLang="en-US" sz="1800"/>
          </a:p>
          <a:p>
            <a:r>
              <a:rPr lang="en-US" altLang="zh-CN" sz="1800">
                <a:solidFill>
                  <a:schemeClr val="accent1">
                    <a:lumMod val="75000"/>
                  </a:schemeClr>
                </a:solidFill>
                <a:sym typeface="+mn-ea"/>
              </a:rPr>
              <a:t>return v2                                       </a:t>
            </a:r>
            <a:r>
              <a:rPr lang="en-US" altLang="zh-CN" sz="1800">
                <a:solidFill>
                  <a:schemeClr val="accent1">
                    <a:lumMod val="75000"/>
                  </a:schemeClr>
                </a:solidFill>
                <a:sym typeface="+mn-ea"/>
              </a:rPr>
              <a:t>           </a:t>
            </a:r>
            <a:r>
              <a:rPr lang="en-US" altLang="zh-CN" sz="1800">
                <a:solidFill>
                  <a:schemeClr val="accent1">
                    <a:lumMod val="75000"/>
                  </a:schemeClr>
                </a:solidFill>
                <a:sym typeface="+mn-ea"/>
              </a:rPr>
              <a:t> </a:t>
            </a:r>
            <a:r>
              <a:rPr lang="en-US" altLang="zh-CN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 // v2 </a:t>
            </a:r>
            <a:r>
              <a:rPr lang="zh-CN" altLang="en-US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作</a:t>
            </a:r>
            <a:r>
              <a:rPr lang="zh-CN" altLang="en-US" sz="1800" b="1">
                <a:solidFill>
                  <a:schemeClr val="accent6">
                    <a:lumMod val="75000"/>
                  </a:schemeClr>
                </a:solidFill>
                <a:sym typeface="+mn-ea"/>
              </a:rPr>
              <a:t>返回值</a:t>
            </a:r>
            <a:endParaRPr lang="en-US" altLang="zh-CN" sz="1800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r>
              <a:rPr lang="en-US" altLang="zh-CN" sz="1800">
                <a:solidFill>
                  <a:schemeClr val="accent1">
                    <a:lumMod val="75000"/>
                  </a:schemeClr>
                </a:solidFill>
                <a:sym typeface="+mn-ea"/>
              </a:rPr>
              <a:t>v1 = std::vector&lt;int&gt;(200)             </a:t>
            </a:r>
            <a:r>
              <a:rPr lang="en-US" altLang="zh-CN" sz="1800">
                <a:solidFill>
                  <a:schemeClr val="accent1">
                    <a:lumMod val="75000"/>
                  </a:schemeClr>
                </a:solidFill>
                <a:sym typeface="+mn-ea"/>
              </a:rPr>
              <a:t>           </a:t>
            </a:r>
            <a:r>
              <a:rPr lang="en-US" altLang="zh-CN" sz="1800">
                <a:solidFill>
                  <a:schemeClr val="accent1">
                    <a:lumMod val="75000"/>
                  </a:schemeClr>
                </a:solidFill>
                <a:sym typeface="+mn-ea"/>
              </a:rPr>
              <a:t> </a:t>
            </a:r>
            <a:r>
              <a:rPr lang="en-US" altLang="zh-CN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// </a:t>
            </a:r>
            <a:r>
              <a:rPr lang="zh-CN" altLang="en-US" sz="1800" b="1">
                <a:solidFill>
                  <a:schemeClr val="accent6">
                    <a:lumMod val="75000"/>
                  </a:schemeClr>
                </a:solidFill>
                <a:sym typeface="+mn-ea"/>
              </a:rPr>
              <a:t>就地构造</a:t>
            </a:r>
            <a:r>
              <a:rPr lang="zh-CN" altLang="en-US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的</a:t>
            </a:r>
            <a:r>
              <a:rPr lang="en-US" altLang="zh-CN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 v2</a:t>
            </a:r>
            <a:endParaRPr lang="en-US" altLang="zh-CN" sz="1800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en-US" altLang="zh-CN" sz="1800">
                <a:solidFill>
                  <a:schemeClr val="accent1">
                    <a:lumMod val="75000"/>
                  </a:schemeClr>
                </a:solidFill>
                <a:sym typeface="+mn-ea"/>
              </a:rPr>
              <a:t>v1 = std::move(v2)                         </a:t>
            </a:r>
            <a:r>
              <a:rPr lang="en-US" altLang="zh-CN" sz="1800">
                <a:solidFill>
                  <a:schemeClr val="accent1">
                    <a:lumMod val="75000"/>
                  </a:schemeClr>
                </a:solidFill>
                <a:sym typeface="+mn-ea"/>
              </a:rPr>
              <a:t>           </a:t>
            </a:r>
            <a:r>
              <a:rPr lang="en-US" altLang="zh-CN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// </a:t>
            </a:r>
            <a:r>
              <a:rPr lang="zh-CN" altLang="en-US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显式地移动</a:t>
            </a:r>
            <a:endParaRPr lang="zh-CN" altLang="en-US" sz="1800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zh-CN" altLang="en-US" sz="1800">
                <a:sym typeface="+mn-ea"/>
              </a:rPr>
              <a:t>这些情况下编译器会调用</a:t>
            </a:r>
            <a:r>
              <a:rPr lang="zh-CN" altLang="en-US" sz="1800" b="1">
                <a:sym typeface="+mn-ea"/>
              </a:rPr>
              <a:t>拷贝</a:t>
            </a:r>
            <a:r>
              <a:rPr lang="zh-CN" altLang="en-US" sz="1800">
                <a:sym typeface="+mn-ea"/>
              </a:rPr>
              <a:t>：</a:t>
            </a:r>
            <a:endParaRPr lang="zh-CN" altLang="en-US" sz="1800">
              <a:sym typeface="+mn-ea"/>
            </a:endParaRPr>
          </a:p>
          <a:p>
            <a:r>
              <a:rPr lang="en-US" altLang="zh-CN" sz="1800">
                <a:solidFill>
                  <a:schemeClr val="accent1">
                    <a:lumMod val="75000"/>
                  </a:schemeClr>
                </a:solidFill>
                <a:sym typeface="+mn-ea"/>
              </a:rPr>
              <a:t>return std::as_const(v2)                            </a:t>
            </a:r>
            <a:r>
              <a:rPr lang="en-US" altLang="zh-CN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// </a:t>
            </a:r>
            <a:r>
              <a:rPr lang="zh-CN" altLang="en-US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显式地拷贝</a:t>
            </a:r>
            <a:endParaRPr lang="en-US" altLang="zh-CN" sz="1800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en-US" altLang="zh-CN" sz="1800">
                <a:solidFill>
                  <a:schemeClr val="accent1">
                    <a:lumMod val="75000"/>
                  </a:schemeClr>
                </a:solidFill>
                <a:sym typeface="+mn-ea"/>
              </a:rPr>
              <a:t>v1 = v2                                                     </a:t>
            </a:r>
            <a:r>
              <a:rPr lang="en-US" altLang="zh-CN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 // </a:t>
            </a:r>
            <a:r>
              <a:rPr lang="zh-CN" altLang="en-US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默认拷贝</a:t>
            </a:r>
            <a:endParaRPr lang="zh-CN" altLang="en-US" sz="1800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r>
              <a:rPr lang="zh-CN" altLang="en-US" sz="1800">
                <a:sym typeface="+mn-ea"/>
              </a:rPr>
              <a:t>注意</a:t>
            </a:r>
            <a:r>
              <a:rPr lang="zh-CN" sz="1800">
                <a:sym typeface="+mn-ea"/>
              </a:rPr>
              <a:t>，以下语句</a:t>
            </a:r>
            <a:r>
              <a:rPr lang="zh-CN" sz="1800" b="1">
                <a:sym typeface="+mn-ea"/>
              </a:rPr>
              <a:t>没有任何作用</a:t>
            </a:r>
            <a:r>
              <a:rPr lang="zh-CN" sz="1800">
                <a:sym typeface="+mn-ea"/>
              </a:rPr>
              <a:t>：</a:t>
            </a:r>
            <a:endParaRPr lang="zh-CN" sz="1800">
              <a:sym typeface="+mn-ea"/>
            </a:endParaRPr>
          </a:p>
          <a:p>
            <a:r>
              <a:rPr lang="en-US" altLang="zh-CN" sz="1800">
                <a:solidFill>
                  <a:schemeClr val="accent1">
                    <a:lumMod val="75000"/>
                  </a:schemeClr>
                </a:solidFill>
                <a:sym typeface="+mn-ea"/>
              </a:rPr>
              <a:t>std::move(v2)                                            </a:t>
            </a:r>
            <a:r>
              <a:rPr lang="en-US" altLang="zh-CN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// </a:t>
            </a:r>
            <a:r>
              <a:rPr lang="zh-CN" altLang="en-US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不会清空</a:t>
            </a:r>
            <a:r>
              <a:rPr lang="en-US" altLang="zh-CN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 v2</a:t>
            </a:r>
            <a:r>
              <a:rPr lang="zh-CN" altLang="en-US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，需要清空可以用</a:t>
            </a:r>
            <a:r>
              <a:rPr lang="en-US" altLang="zh-CN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 v2 = {} </a:t>
            </a:r>
            <a:r>
              <a:rPr lang="zh-CN" altLang="en-US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或</a:t>
            </a:r>
            <a:r>
              <a:rPr lang="en-US" altLang="zh-CN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 v2.clear()</a:t>
            </a:r>
            <a:endParaRPr lang="en-US" altLang="zh-CN" sz="1800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en-US" altLang="zh-CN" sz="1800">
                <a:solidFill>
                  <a:schemeClr val="accent1">
                    <a:lumMod val="75000"/>
                  </a:schemeClr>
                </a:solidFill>
                <a:sym typeface="+mn-ea"/>
              </a:rPr>
              <a:t>std::as_const(v2)                                      </a:t>
            </a:r>
            <a:r>
              <a:rPr lang="en-US" altLang="zh-CN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// </a:t>
            </a:r>
            <a:r>
              <a:rPr lang="zh-CN" altLang="en-US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不会拷贝</a:t>
            </a:r>
            <a:r>
              <a:rPr lang="en-US" altLang="zh-CN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 v2</a:t>
            </a:r>
            <a:r>
              <a:rPr lang="zh-CN" altLang="en-US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，需要拷贝可以用</a:t>
            </a:r>
            <a:r>
              <a:rPr lang="en-US" altLang="zh-CN" sz="1800">
                <a:solidFill>
                  <a:schemeClr val="accent6">
                    <a:lumMod val="75000"/>
                  </a:schemeClr>
                </a:solidFill>
                <a:sym typeface="+mn-ea"/>
              </a:rPr>
              <a:t> { auto _ = v2; }</a:t>
            </a:r>
            <a:endParaRPr lang="en-US" altLang="zh-CN" sz="1800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zh-CN" altLang="en-US" sz="1800">
                <a:sym typeface="+mn-ea"/>
              </a:rPr>
              <a:t>这两个函数只是负责转换类型，实际产生移动</a:t>
            </a:r>
            <a:r>
              <a:rPr lang="en-US" altLang="zh-CN" sz="1800">
                <a:sym typeface="+mn-ea"/>
              </a:rPr>
              <a:t>/</a:t>
            </a:r>
            <a:r>
              <a:rPr lang="zh-CN" altLang="en-US" sz="1800">
                <a:sym typeface="+mn-ea"/>
              </a:rPr>
              <a:t>拷贝效果的是在类的构造</a:t>
            </a:r>
            <a:r>
              <a:rPr lang="en-US" altLang="zh-CN" sz="1800">
                <a:sym typeface="+mn-ea"/>
              </a:rPr>
              <a:t>/</a:t>
            </a:r>
            <a:r>
              <a:rPr lang="zh-CN" altLang="en-US" sz="1800">
                <a:sym typeface="+mn-ea"/>
              </a:rPr>
              <a:t>赋值函数里。</a:t>
            </a:r>
            <a:endParaRPr lang="en-US" altLang="zh-CN" sz="180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6539865" y="327025"/>
            <a:ext cx="50076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>
                    <a:lumMod val="75000"/>
                  </a:schemeClr>
                </a:solidFill>
              </a:rPr>
              <a:t>std::move(t)     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相当于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 (T &amp;&amp;)t</a:t>
            </a:r>
            <a:endParaRPr lang="en-US" altLang="zh-CN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std::as_const(t)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相当于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 (T const &amp;)t</a:t>
            </a:r>
            <a:endParaRPr lang="en-US" altLang="zh-CN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移动构造函数：缺省实现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p>
            <a:r>
              <a:rPr lang="zh-CN" altLang="en-US" sz="1800"/>
              <a:t>同样，如果对</a:t>
            </a:r>
            <a:r>
              <a:rPr lang="zh-CN" altLang="en-US" sz="1800" b="1"/>
              <a:t>降低时间复杂度</a:t>
            </a:r>
            <a:r>
              <a:rPr lang="zh-CN" altLang="en-US" sz="1800"/>
              <a:t>不感兴趣：</a:t>
            </a:r>
            <a:endParaRPr lang="zh-CN" altLang="en-US" sz="1800"/>
          </a:p>
          <a:p>
            <a:r>
              <a:rPr lang="zh-CN" altLang="en-US" sz="1800">
                <a:solidFill>
                  <a:schemeClr val="accent4">
                    <a:lumMod val="75000"/>
                  </a:schemeClr>
                </a:solidFill>
              </a:rPr>
              <a:t>移动构造</a:t>
            </a:r>
            <a:r>
              <a:rPr lang="en-US" altLang="zh-CN" sz="1800">
                <a:solidFill>
                  <a:schemeClr val="accent4">
                    <a:lumMod val="75000"/>
                  </a:schemeClr>
                </a:solidFill>
              </a:rPr>
              <a:t>≈</a:t>
            </a:r>
            <a:r>
              <a:rPr lang="zh-CN" altLang="en-US" sz="1800">
                <a:solidFill>
                  <a:schemeClr val="accent4">
                    <a:lumMod val="75000"/>
                  </a:schemeClr>
                </a:solidFill>
              </a:rPr>
              <a:t>拷贝构造</a:t>
            </a:r>
            <a:r>
              <a:rPr lang="en-US" altLang="zh-CN" sz="1800">
                <a:solidFill>
                  <a:schemeClr val="accent4">
                    <a:lumMod val="75000"/>
                  </a:schemeClr>
                </a:solidFill>
              </a:rPr>
              <a:t>+</a:t>
            </a:r>
            <a:r>
              <a:rPr lang="zh-CN" altLang="en-US" sz="1800">
                <a:solidFill>
                  <a:schemeClr val="accent4">
                    <a:lumMod val="75000"/>
                  </a:schemeClr>
                </a:solidFill>
              </a:rPr>
              <a:t>他解构</a:t>
            </a:r>
            <a:r>
              <a:rPr lang="en-US" altLang="zh-CN" sz="1800">
                <a:solidFill>
                  <a:schemeClr val="accent4">
                    <a:lumMod val="75000"/>
                  </a:schemeClr>
                </a:solidFill>
              </a:rPr>
              <a:t>+</a:t>
            </a:r>
            <a:r>
              <a:rPr lang="zh-CN" altLang="en-US" sz="1800">
                <a:solidFill>
                  <a:schemeClr val="accent4">
                    <a:lumMod val="75000"/>
                  </a:schemeClr>
                </a:solidFill>
              </a:rPr>
              <a:t>他默认构造</a:t>
            </a:r>
            <a:endParaRPr lang="zh-CN" altLang="en-US" sz="180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zh-CN" altLang="en-US" sz="1800">
                <a:solidFill>
                  <a:schemeClr val="accent4">
                    <a:lumMod val="75000"/>
                  </a:schemeClr>
                </a:solidFill>
              </a:rPr>
              <a:t>移动赋值</a:t>
            </a:r>
            <a:r>
              <a:rPr lang="en-US" altLang="zh-CN" sz="1800">
                <a:solidFill>
                  <a:schemeClr val="accent4">
                    <a:lumMod val="75000"/>
                  </a:schemeClr>
                </a:solidFill>
              </a:rPr>
              <a:t>≈</a:t>
            </a:r>
            <a:r>
              <a:rPr lang="zh-CN" altLang="en-US" sz="1800">
                <a:solidFill>
                  <a:schemeClr val="accent4">
                    <a:lumMod val="75000"/>
                  </a:schemeClr>
                </a:solidFill>
                <a:sym typeface="+mn-ea"/>
              </a:rPr>
              <a:t>拷贝赋值</a:t>
            </a:r>
            <a:r>
              <a:rPr lang="en-US" altLang="zh-CN" sz="1800">
                <a:solidFill>
                  <a:schemeClr val="accent4">
                    <a:lumMod val="75000"/>
                  </a:schemeClr>
                </a:solidFill>
                <a:sym typeface="+mn-ea"/>
              </a:rPr>
              <a:t>+</a:t>
            </a:r>
            <a:r>
              <a:rPr lang="zh-CN" altLang="en-US" sz="1800">
                <a:solidFill>
                  <a:schemeClr val="accent4">
                    <a:lumMod val="75000"/>
                  </a:schemeClr>
                </a:solidFill>
                <a:sym typeface="+mn-ea"/>
              </a:rPr>
              <a:t>他解构</a:t>
            </a:r>
            <a:r>
              <a:rPr lang="en-US" altLang="zh-CN" sz="1800">
                <a:solidFill>
                  <a:schemeClr val="accent4">
                    <a:lumMod val="75000"/>
                  </a:schemeClr>
                </a:solidFill>
                <a:sym typeface="+mn-ea"/>
              </a:rPr>
              <a:t>+</a:t>
            </a:r>
            <a:r>
              <a:rPr lang="zh-CN" altLang="en-US" sz="1800">
                <a:solidFill>
                  <a:schemeClr val="accent4">
                    <a:lumMod val="75000"/>
                  </a:schemeClr>
                </a:solidFill>
                <a:sym typeface="+mn-ea"/>
              </a:rPr>
              <a:t>他默认构造</a:t>
            </a:r>
            <a:endParaRPr lang="zh-CN" altLang="en-US" sz="1800">
              <a:solidFill>
                <a:schemeClr val="accent4">
                  <a:lumMod val="75000"/>
                </a:schemeClr>
              </a:solidFill>
              <a:sym typeface="+mn-ea"/>
            </a:endParaRPr>
          </a:p>
          <a:p>
            <a:r>
              <a:rPr lang="zh-CN" altLang="en-US" sz="1800">
                <a:sym typeface="+mn-ea"/>
              </a:rPr>
              <a:t>只要</a:t>
            </a:r>
            <a:r>
              <a:rPr lang="zh-CN" altLang="en-US" sz="1800" b="1">
                <a:sym typeface="+mn-ea"/>
              </a:rPr>
              <a:t>不定义</a:t>
            </a:r>
            <a:r>
              <a:rPr lang="zh-CN" altLang="en-US" sz="1800">
                <a:sym typeface="+mn-ea"/>
              </a:rPr>
              <a:t>移动构造和移动赋值，编译器会自动</a:t>
            </a:r>
            <a:r>
              <a:rPr lang="zh-CN" altLang="en-US" sz="1800">
                <a:solidFill>
                  <a:schemeClr val="accent4">
                    <a:lumMod val="75000"/>
                  </a:schemeClr>
                </a:solidFill>
                <a:sym typeface="+mn-ea"/>
              </a:rPr>
              <a:t>这样做</a:t>
            </a:r>
            <a:r>
              <a:rPr lang="zh-CN" altLang="en-US" sz="1800">
                <a:sym typeface="+mn-ea"/>
              </a:rPr>
              <a:t>。</a:t>
            </a:r>
            <a:r>
              <a:rPr lang="zh-CN" altLang="en-US" sz="1800">
                <a:sym typeface="+mn-ea"/>
              </a:rPr>
              <a:t>虽然</a:t>
            </a:r>
            <a:r>
              <a:rPr lang="zh-CN" altLang="en-US" sz="1800" b="1">
                <a:sym typeface="+mn-ea"/>
              </a:rPr>
              <a:t>低效，</a:t>
            </a:r>
            <a:r>
              <a:rPr lang="zh-CN" altLang="en-US" sz="1800">
                <a:sym typeface="+mn-ea"/>
              </a:rPr>
              <a:t>但至少可以保证</a:t>
            </a:r>
            <a:r>
              <a:rPr lang="zh-CN" altLang="en-US" sz="1800" b="1">
                <a:sym typeface="+mn-ea"/>
              </a:rPr>
              <a:t>不出错</a:t>
            </a:r>
            <a:r>
              <a:rPr lang="zh-CN" altLang="en-US" sz="1800">
                <a:sym typeface="+mn-ea"/>
              </a:rPr>
              <a:t>。</a:t>
            </a:r>
            <a:endParaRPr lang="zh-CN" altLang="en-US" sz="1800">
              <a:sym typeface="+mn-ea"/>
            </a:endParaRPr>
          </a:p>
          <a:p>
            <a:r>
              <a:rPr lang="zh-CN" altLang="en-US" sz="1800">
                <a:sym typeface="+mn-ea"/>
              </a:rPr>
              <a:t>若自定义了移动构造，对</a:t>
            </a:r>
            <a:r>
              <a:rPr lang="zh-CN" altLang="en-US" sz="1800" b="1">
                <a:sym typeface="+mn-ea"/>
              </a:rPr>
              <a:t>提高性能</a:t>
            </a:r>
            <a:r>
              <a:rPr lang="zh-CN" altLang="en-US" sz="1800">
                <a:sym typeface="+mn-ea"/>
              </a:rPr>
              <a:t>不感兴趣：</a:t>
            </a:r>
            <a:endParaRPr lang="zh-CN" altLang="en-US" sz="1800"/>
          </a:p>
          <a:p>
            <a:r>
              <a:rPr lang="zh-CN" altLang="en-US" sz="1800">
                <a:solidFill>
                  <a:schemeClr val="accent2">
                    <a:lumMod val="75000"/>
                  </a:schemeClr>
                </a:solidFill>
              </a:rPr>
              <a:t>移动赋值</a:t>
            </a:r>
            <a:r>
              <a:rPr lang="en-US" altLang="zh-CN" sz="1800">
                <a:solidFill>
                  <a:schemeClr val="accent2">
                    <a:lumMod val="75000"/>
                  </a:schemeClr>
                </a:solidFill>
              </a:rPr>
              <a:t>≈</a:t>
            </a:r>
            <a:r>
              <a:rPr lang="zh-CN" altLang="en-US" sz="1800">
                <a:solidFill>
                  <a:schemeClr val="accent2">
                    <a:lumMod val="75000"/>
                  </a:schemeClr>
                </a:solidFill>
              </a:rPr>
              <a:t>解构</a:t>
            </a:r>
            <a:r>
              <a:rPr lang="en-US" altLang="zh-CN" sz="1800">
                <a:solidFill>
                  <a:schemeClr val="accent2">
                    <a:lumMod val="75000"/>
                  </a:schemeClr>
                </a:solidFill>
              </a:rPr>
              <a:t>+</a:t>
            </a:r>
            <a:r>
              <a:rPr lang="zh-CN" altLang="en-US" sz="1800">
                <a:solidFill>
                  <a:schemeClr val="accent2">
                    <a:lumMod val="75000"/>
                  </a:schemeClr>
                </a:solidFill>
                <a:sym typeface="+mn-ea"/>
              </a:rPr>
              <a:t>移动构造</a:t>
            </a:r>
            <a:endParaRPr lang="zh-CN" altLang="en-US" sz="1800">
              <a:sym typeface="+mn-ea"/>
            </a:endParaRPr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65495" y="2098675"/>
            <a:ext cx="5414010" cy="380492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6866890" y="306705"/>
            <a:ext cx="45269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注：</a:t>
            </a:r>
            <a:endParaRPr lang="zh-CN" altLang="en-US"/>
          </a:p>
          <a:p>
            <a:r>
              <a:rPr lang="zh-CN" altLang="en-US"/>
              <a:t>降低时间复杂度：</a:t>
            </a:r>
            <a:r>
              <a:rPr lang="en-US" altLang="zh-CN"/>
              <a:t>O(n) &gt;&gt;&gt; O(1)</a:t>
            </a:r>
            <a:endParaRPr lang="en-US" altLang="zh-CN"/>
          </a:p>
          <a:p>
            <a:r>
              <a:rPr lang="zh-CN" altLang="en-US"/>
              <a:t>提高性能：</a:t>
            </a:r>
            <a:r>
              <a:rPr lang="en-US" altLang="zh-CN"/>
              <a:t>           O(1) &gt;&gt;&gt; O(0.1)</a:t>
            </a:r>
            <a:endParaRPr lang="en-US" altLang="zh-CN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小技巧：如果有移动赋值函数，可以删除拷贝赋值函数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0000" lnSpcReduction="10000"/>
          </a:bodyPr>
          <a:p>
            <a:r>
              <a:rPr lang="zh-CN" altLang="en-US"/>
              <a:t>其实：如果你的类已经实现了移动赋值函数，那么为了省力你可以</a:t>
            </a:r>
            <a:r>
              <a:rPr lang="zh-CN" altLang="en-US" b="1"/>
              <a:t>删除拷贝赋值函数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这样当用户调用：</a:t>
            </a:r>
            <a:endParaRPr lang="zh-CN" altLang="en-US"/>
          </a:p>
          <a:p>
            <a:r>
              <a:rPr lang="en-US" altLang="zh-CN"/>
              <a:t>v2 = v1;</a:t>
            </a:r>
            <a:endParaRPr lang="en-US" altLang="zh-CN"/>
          </a:p>
          <a:p>
            <a:r>
              <a:rPr lang="zh-CN" altLang="en-US"/>
              <a:t>时，因为拷贝赋值被删除，编译器会尝试：</a:t>
            </a:r>
            <a:endParaRPr lang="zh-CN" altLang="en-US"/>
          </a:p>
          <a:p>
            <a:r>
              <a:rPr lang="en-US" altLang="zh-CN"/>
              <a:t>v2 = List(v1)</a:t>
            </a:r>
            <a:endParaRPr lang="en-US" altLang="zh-CN"/>
          </a:p>
          <a:p>
            <a:r>
              <a:rPr lang="zh-CN" altLang="en-US"/>
              <a:t>从而先调用拷贝构造函数，然后因为</a:t>
            </a:r>
            <a:r>
              <a:rPr lang="en-US" altLang="zh-CN"/>
              <a:t> List(v1) </a:t>
            </a:r>
            <a:r>
              <a:rPr lang="zh-CN" altLang="en-US"/>
              <a:t>相当于</a:t>
            </a:r>
            <a:r>
              <a:rPr lang="zh-CN" altLang="en-US" b="1"/>
              <a:t>就地构造</a:t>
            </a:r>
            <a:r>
              <a:rPr lang="zh-CN" altLang="en-US"/>
              <a:t>的对象，从而变成了移动语义，从而进一步调用移动赋值函数。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11520" y="2658110"/>
            <a:ext cx="6380480" cy="255397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构造函数全家桶：总结</a:t>
            </a:r>
            <a:endParaRPr lang="zh-CN" altLang="en-US"/>
          </a:p>
        </p:txBody>
      </p:sp>
      <p:pic>
        <p:nvPicPr>
          <p:cNvPr id="11" name="Content Placeholder 10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987040"/>
            <a:ext cx="5181600" cy="202755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23290" y="2748280"/>
            <a:ext cx="4629150" cy="2505075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3542665" y="1584325"/>
            <a:ext cx="47256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限于篇幅，其实构造函数还完全没讲完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……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下一讲继续完善我们刚才发明的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Vector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类！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也会详解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&amp;&amp;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到底有哪些意思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……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4" descr="R-C"/>
          <p:cNvPicPr>
            <a:picLocks noChangeAspect="1"/>
          </p:cNvPicPr>
          <p:nvPr/>
        </p:nvPicPr>
        <p:blipFill>
          <a:blip r:embed="rId1">
            <a:lum bright="36000" contrast="-42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来学智能指针压压惊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如果构造函数全家桶搞得你晕头转向了，那让我们来点（相对）简单的作为饭后甜点吧！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C++98</a:t>
            </a:r>
            <a:r>
              <a:rPr lang="zh-CN" altLang="en-US"/>
              <a:t>：令人头疼的内存管理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76580" y="1713230"/>
            <a:ext cx="5181600" cy="4351338"/>
          </a:xfrm>
        </p:spPr>
        <p:txBody>
          <a:bodyPr/>
          <a:p>
            <a:r>
              <a:rPr lang="zh-CN" altLang="en-US"/>
              <a:t>在没有智能指针的</a:t>
            </a:r>
            <a:r>
              <a:rPr lang="en-US" altLang="zh-CN"/>
              <a:t> C++ </a:t>
            </a:r>
            <a:r>
              <a:rPr lang="zh-CN" altLang="en-US"/>
              <a:t>中，我们只能手动去</a:t>
            </a:r>
            <a:r>
              <a:rPr lang="en-US" altLang="zh-CN"/>
              <a:t> new </a:t>
            </a:r>
            <a:r>
              <a:rPr lang="zh-CN" altLang="en-US"/>
              <a:t>和</a:t>
            </a:r>
            <a:r>
              <a:rPr lang="en-US" altLang="zh-CN"/>
              <a:t> delete </a:t>
            </a:r>
            <a:r>
              <a:rPr lang="zh-CN" altLang="en-US"/>
              <a:t>指针。这非常容易出错，一旦马虎的程序员忘记释放指针，就会导致内存泄露等情况，更可能被黑客利用空悬指针篡改系统内存从而盗取重要数据等。</a:t>
            </a:r>
            <a:endParaRPr lang="zh-CN" alt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05500"/>
            <a:ext cx="4762500" cy="952500"/>
          </a:xfrm>
          <a:prstGeom prst="rect">
            <a:avLst/>
          </a:prstGeom>
        </p:spPr>
      </p:pic>
      <p:pic>
        <p:nvPicPr>
          <p:cNvPr id="17" name="Content Placeholder 1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30595" y="1145540"/>
            <a:ext cx="5083810" cy="5712460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7520940" y="4639310"/>
            <a:ext cx="459740" cy="0"/>
          </a:xfrm>
          <a:prstGeom prst="line">
            <a:avLst/>
          </a:prstGeom>
          <a:ln w="349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6816090" y="6442710"/>
            <a:ext cx="796925" cy="5715"/>
          </a:xfrm>
          <a:prstGeom prst="line">
            <a:avLst/>
          </a:prstGeom>
          <a:ln w="349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RAII </a:t>
            </a:r>
            <a:r>
              <a:rPr lang="zh-CN" altLang="en-US"/>
              <a:t>解决内存管理的问题：</a:t>
            </a:r>
            <a:r>
              <a:rPr lang="en-US" altLang="zh-CN"/>
              <a:t>unique_ptr</a:t>
            </a:r>
            <a:endParaRPr lang="en-US" altLang="zh-CN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35305" y="1584325"/>
            <a:ext cx="5181600" cy="4351338"/>
          </a:xfrm>
        </p:spPr>
        <p:txBody>
          <a:bodyPr/>
          <a:p>
            <a:r>
              <a:rPr lang="zh-CN" altLang="en-US"/>
              <a:t>似曾相识的情形</a:t>
            </a:r>
            <a:r>
              <a:rPr lang="en-US" altLang="zh-CN"/>
              <a:t>……</a:t>
            </a:r>
            <a:r>
              <a:rPr lang="zh-CN" altLang="en-US"/>
              <a:t>是的，和我们刚刚提到的</a:t>
            </a:r>
            <a:r>
              <a:rPr lang="en-US" altLang="zh-CN"/>
              <a:t> RAII </a:t>
            </a:r>
            <a:r>
              <a:rPr lang="zh-CN" altLang="en-US"/>
              <a:t>思想不谋而合！</a:t>
            </a:r>
            <a:endParaRPr lang="zh-CN" altLang="en-US"/>
          </a:p>
          <a:p>
            <a:r>
              <a:rPr lang="zh-CN" altLang="en-US"/>
              <a:t>因此，</a:t>
            </a:r>
            <a:r>
              <a:rPr lang="en-US" altLang="zh-CN"/>
              <a:t>C++11 </a:t>
            </a:r>
            <a:r>
              <a:rPr lang="zh-CN" altLang="en-US"/>
              <a:t>引入了</a:t>
            </a:r>
            <a:r>
              <a:rPr lang="en-US" altLang="zh-CN"/>
              <a:t> unique_ptr </a:t>
            </a:r>
            <a:r>
              <a:rPr lang="zh-CN" altLang="en-US"/>
              <a:t>容器，他的解构函数中会调用</a:t>
            </a:r>
            <a:r>
              <a:rPr lang="en-US" altLang="zh-CN"/>
              <a:t> delete p</a:t>
            </a:r>
            <a:r>
              <a:rPr lang="zh-CN" altLang="en-US"/>
              <a:t>，因此不会有马虎犯错的问题。</a:t>
            </a:r>
            <a:endParaRPr lang="zh-CN" altLang="en-US"/>
          </a:p>
          <a:p>
            <a:r>
              <a:rPr lang="zh-CN"/>
              <a:t>这里</a:t>
            </a:r>
            <a:r>
              <a:rPr lang="en-US" altLang="zh-CN"/>
              <a:t> </a:t>
            </a:r>
            <a:r>
              <a:rPr lang="en-US" altLang="zh-CN" i="1"/>
              <a:t>make_unique&lt;C&gt;(...)</a:t>
            </a:r>
            <a:r>
              <a:rPr lang="en-US" altLang="zh-CN"/>
              <a:t> </a:t>
            </a:r>
            <a:r>
              <a:rPr lang="zh-CN" altLang="en-US"/>
              <a:t>可以理解为和之前的</a:t>
            </a:r>
            <a:r>
              <a:rPr lang="en-US" altLang="zh-CN"/>
              <a:t> </a:t>
            </a:r>
            <a:r>
              <a:rPr lang="en-US" altLang="zh-CN" i="1"/>
              <a:t>new C(...)</a:t>
            </a:r>
            <a:r>
              <a:rPr lang="en-US" altLang="zh-CN"/>
              <a:t> </a:t>
            </a:r>
            <a:r>
              <a:rPr lang="zh-CN" altLang="en-US"/>
              <a:t>等价，括号里也可以有其他构造函数的参数。</a:t>
            </a:r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638800"/>
            <a:ext cx="5219700" cy="1219200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35650" y="1184275"/>
            <a:ext cx="5472430" cy="5634990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 flipV="1">
            <a:off x="9053830" y="4946015"/>
            <a:ext cx="2115185" cy="10160"/>
          </a:xfrm>
          <a:prstGeom prst="line">
            <a:avLst/>
          </a:prstGeom>
          <a:ln w="349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unique_ptr</a:t>
            </a:r>
            <a:r>
              <a:rPr lang="zh-CN" altLang="en-US"/>
              <a:t>：封装的智慧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33705" y="1339850"/>
            <a:ext cx="5181600" cy="4351338"/>
          </a:xfrm>
        </p:spPr>
        <p:txBody>
          <a:bodyPr>
            <a:normAutofit fontScale="90000" lnSpcReduction="10000"/>
          </a:bodyPr>
          <a:p>
            <a:r>
              <a:rPr lang="zh-CN" altLang="en-US"/>
              <a:t>在旧时代</a:t>
            </a:r>
            <a:r>
              <a:rPr lang="en-US" altLang="zh-CN"/>
              <a:t> C++ </a:t>
            </a:r>
            <a:r>
              <a:rPr lang="zh-CN" altLang="en-US"/>
              <a:t>里，常常听到这样的说法：</a:t>
            </a:r>
            <a:endParaRPr lang="zh-CN" altLang="en-US"/>
          </a:p>
          <a:p>
            <a:r>
              <a:rPr lang="zh-CN" altLang="en-US"/>
              <a:t>“释放一个指针后，必须把这个指针设为</a:t>
            </a:r>
            <a:r>
              <a:rPr lang="en-US" altLang="zh-CN"/>
              <a:t> NULL</a:t>
            </a:r>
            <a:r>
              <a:rPr lang="zh-CN" altLang="en-US"/>
              <a:t>，防止空悬指针！”</a:t>
            </a:r>
            <a:endParaRPr lang="zh-CN" altLang="en-US"/>
          </a:p>
          <a:p>
            <a:r>
              <a:rPr lang="en-US" altLang="zh-CN">
                <a:solidFill>
                  <a:schemeClr val="accent2">
                    <a:lumMod val="75000"/>
                  </a:schemeClr>
                </a:solidFill>
              </a:rPr>
              <a:t>delete p;</a:t>
            </a:r>
            <a:endParaRPr lang="en-US" altLang="zh-CN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accent2">
                    <a:lumMod val="75000"/>
                  </a:schemeClr>
                </a:solidFill>
              </a:rPr>
              <a:t>p = nullptr;</a:t>
            </a:r>
            <a:endParaRPr lang="en-US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/>
              <a:t>unique_ptr </a:t>
            </a:r>
            <a:r>
              <a:rPr lang="zh-CN" altLang="en-US"/>
              <a:t>则把他们封装成一个操作：只需要</a:t>
            </a:r>
            <a:endParaRPr lang="zh-CN" altLang="en-US"/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p = nullptr;     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</a:rPr>
              <a:t>//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等价于：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</a:rPr>
              <a:t>p.reset()</a:t>
            </a:r>
            <a:endParaRPr lang="en-US" altLang="zh-CN"/>
          </a:p>
          <a:p>
            <a:r>
              <a:rPr lang="zh-CN" altLang="en-US"/>
              <a:t>即可。也不会保留着一个空悬指针，体现了面向对象“封装：不变性”的思想。</a:t>
            </a:r>
            <a:endParaRPr lang="zh-CN" altLang="en-US"/>
          </a:p>
        </p:txBody>
      </p:sp>
      <p:sp>
        <p:nvSpPr>
          <p:cNvPr id="3" name="Right Brace 2"/>
          <p:cNvSpPr/>
          <p:nvPr/>
        </p:nvSpPr>
        <p:spPr>
          <a:xfrm>
            <a:off x="1915160" y="2883535"/>
            <a:ext cx="207645" cy="825500"/>
          </a:xfrm>
          <a:prstGeom prst="rightBrace">
            <a:avLst/>
          </a:prstGeom>
          <a:ln w="3492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691505"/>
            <a:ext cx="4824095" cy="1166495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53735" y="1144905"/>
            <a:ext cx="5636260" cy="57137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近现代：</a:t>
            </a:r>
            <a:r>
              <a:rPr lang="en-US" altLang="zh-CN"/>
              <a:t>C++11 </a:t>
            </a:r>
            <a:r>
              <a:rPr lang="zh-CN" altLang="en-US"/>
              <a:t>引入了</a:t>
            </a:r>
            <a:r>
              <a:rPr lang="en-US" altLang="zh-CN"/>
              <a:t> range-based for-loop</a:t>
            </a:r>
            <a:endParaRPr lang="en-US" alt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76015" y="2214880"/>
            <a:ext cx="4457700" cy="3571875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30090"/>
            <a:ext cx="5828665" cy="23279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unique_ptr</a:t>
            </a:r>
            <a:r>
              <a:rPr lang="zh-CN" altLang="en-US"/>
              <a:t>：禁止拷贝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400810"/>
            <a:ext cx="5181600" cy="4351338"/>
          </a:xfrm>
        </p:spPr>
        <p:txBody>
          <a:bodyPr/>
          <a:p>
            <a:r>
              <a:rPr lang="zh-CN" altLang="en-US" sz="1600"/>
              <a:t>初学</a:t>
            </a:r>
            <a:r>
              <a:rPr lang="en-US" altLang="zh-CN" sz="1600"/>
              <a:t> </a:t>
            </a:r>
            <a:r>
              <a:rPr lang="en-US" sz="1600">
                <a:sym typeface="+mn-ea"/>
              </a:rPr>
              <a:t>unique_ptr </a:t>
            </a:r>
            <a:r>
              <a:rPr lang="zh-CN" altLang="en-US" sz="1600">
                <a:sym typeface="+mn-ea"/>
              </a:rPr>
              <a:t>的人常常会碰到这个问题：</a:t>
            </a:r>
            <a:endParaRPr lang="zh-CN" altLang="en-US" sz="1600">
              <a:sym typeface="+mn-ea"/>
            </a:endParaRPr>
          </a:p>
          <a:p>
            <a:r>
              <a:rPr lang="zh-CN" altLang="en-US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小彭老师，我想给函数传一个指针作为参数，出了这个错误怎么办啊！”</a:t>
            </a:r>
            <a:endParaRPr lang="zh-CN" altLang="en-US" sz="1600">
              <a:sym typeface="+mn-ea"/>
            </a:endParaRPr>
          </a:p>
          <a:p>
            <a:r>
              <a:rPr lang="zh-CN" altLang="en-US" sz="1600">
                <a:sym typeface="+mn-ea"/>
              </a:rPr>
              <a:t>这是因为</a:t>
            </a:r>
            <a:r>
              <a:rPr lang="en-US" altLang="zh-CN" sz="1600">
                <a:sym typeface="+mn-ea"/>
              </a:rPr>
              <a:t> unique_ptr </a:t>
            </a:r>
            <a:r>
              <a:rPr lang="zh-CN" altLang="en-US" sz="1600">
                <a:sym typeface="+mn-ea"/>
              </a:rPr>
              <a:t>删除了拷贝构造函数导致的。为什么他要删除拷贝</a:t>
            </a:r>
            <a:r>
              <a:rPr lang="zh-CN" altLang="en-US" sz="1600">
                <a:sym typeface="+mn-ea"/>
              </a:rPr>
              <a:t>构造</a:t>
            </a:r>
            <a:r>
              <a:rPr lang="zh-CN" altLang="en-US" sz="1600">
                <a:sym typeface="+mn-ea"/>
              </a:rPr>
              <a:t>函数？</a:t>
            </a:r>
            <a:endParaRPr lang="zh-CN" altLang="en-US" sz="1600">
              <a:sym typeface="+mn-ea"/>
            </a:endParaRPr>
          </a:p>
          <a:p>
            <a:r>
              <a:rPr lang="zh-CN" altLang="en-US" sz="1600">
                <a:sym typeface="+mn-ea"/>
              </a:rPr>
              <a:t>原因还是</a:t>
            </a:r>
            <a:r>
              <a:rPr lang="zh-CN" altLang="en-US" sz="1600" b="1">
                <a:sym typeface="+mn-ea"/>
              </a:rPr>
              <a:t>三五法则</a:t>
            </a:r>
            <a:r>
              <a:rPr lang="zh-CN" altLang="en-US" sz="1600">
                <a:sym typeface="+mn-ea"/>
              </a:rPr>
              <a:t>，如果拷贝了指针，那么就会出现之前</a:t>
            </a:r>
            <a:r>
              <a:rPr lang="en-US" altLang="zh-CN" sz="1600">
                <a:sym typeface="+mn-ea"/>
              </a:rPr>
              <a:t> Vector </a:t>
            </a:r>
            <a:r>
              <a:rPr lang="zh-CN" altLang="en-US" sz="1600">
                <a:sym typeface="+mn-ea"/>
              </a:rPr>
              <a:t>那样</a:t>
            </a:r>
            <a:r>
              <a:rPr lang="zh-CN" altLang="en-US" sz="1600" b="1">
                <a:sym typeface="+mn-ea"/>
              </a:rPr>
              <a:t>重复释放</a:t>
            </a: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double free</a:t>
            </a:r>
            <a:r>
              <a:rPr lang="zh-CN" altLang="en-US" sz="1600">
                <a:sym typeface="+mn-ea"/>
              </a:rPr>
              <a:t>）的问题。</a:t>
            </a:r>
            <a:endParaRPr lang="zh-CN" altLang="en-US" sz="1600">
              <a:sym typeface="+mn-ea"/>
            </a:endParaRPr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67755" y="1163955"/>
            <a:ext cx="4808220" cy="567563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解决方案</a:t>
            </a:r>
            <a:r>
              <a:rPr lang="en-US" altLang="zh-CN"/>
              <a:t>1</a:t>
            </a:r>
            <a:r>
              <a:rPr lang="zh-CN" altLang="en-US"/>
              <a:t>：获取原始指针（</a:t>
            </a:r>
            <a:r>
              <a:rPr lang="en-US" altLang="zh-CN"/>
              <a:t>C * </a:t>
            </a:r>
            <a:r>
              <a:rPr lang="zh-CN" altLang="en-US"/>
              <a:t>这种类型的指针）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解决这个问题需要分两种情况讨论。</a:t>
            </a:r>
            <a:endParaRPr lang="zh-CN" altLang="en-US"/>
          </a:p>
          <a:p>
            <a:r>
              <a:rPr lang="zh-CN" altLang="en-US"/>
              <a:t>第一种是，你的</a:t>
            </a:r>
            <a:r>
              <a:rPr lang="en-US" altLang="zh-CN"/>
              <a:t> func() </a:t>
            </a:r>
            <a:r>
              <a:rPr lang="zh-CN" altLang="en-US"/>
              <a:t>实际上并不需要“夺走”资源的</a:t>
            </a:r>
            <a:r>
              <a:rPr lang="zh-CN" altLang="en-US" b="1"/>
              <a:t>占有权</a:t>
            </a:r>
            <a:r>
              <a:rPr lang="zh-CN" altLang="en-US"/>
              <a:t>（</a:t>
            </a:r>
            <a:r>
              <a:rPr lang="en-US" altLang="zh-CN"/>
              <a:t>ownership</a:t>
            </a:r>
            <a:r>
              <a:rPr lang="zh-CN" altLang="en-US"/>
              <a:t>）。比如刚才这个例子，</a:t>
            </a:r>
            <a:r>
              <a:rPr lang="en-US" altLang="zh-CN"/>
              <a:t>func() </a:t>
            </a:r>
            <a:r>
              <a:rPr lang="zh-CN" altLang="en-US"/>
              <a:t>只是调用了</a:t>
            </a:r>
            <a:r>
              <a:rPr lang="en-US" altLang="zh-CN"/>
              <a:t> p </a:t>
            </a:r>
            <a:r>
              <a:rPr lang="zh-CN" altLang="en-US"/>
              <a:t>的某个成员函数而已，</a:t>
            </a:r>
            <a:r>
              <a:rPr lang="zh-CN" altLang="en-US" b="1"/>
              <a:t>并没有接过掌管对象生命周期的大权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31560" y="1082675"/>
            <a:ext cx="4881245" cy="58381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06365"/>
            <a:ext cx="5715000" cy="165163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7282180" y="6306820"/>
            <a:ext cx="733425" cy="10160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348220" y="5059045"/>
            <a:ext cx="443230" cy="5080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解决方案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unique_ptr </a:t>
            </a:r>
            <a:r>
              <a:rPr lang="zh-CN" altLang="en-US">
                <a:sym typeface="+mn-ea"/>
              </a:rPr>
              <a:t>不能拷贝，但可以移动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第二种是，你的</a:t>
            </a:r>
            <a:r>
              <a:rPr lang="en-US" altLang="zh-CN">
                <a:sym typeface="+mn-ea"/>
              </a:rPr>
              <a:t> func() </a:t>
            </a:r>
            <a:r>
              <a:rPr lang="zh-CN" altLang="en-US">
                <a:sym typeface="+mn-ea"/>
              </a:rPr>
              <a:t>需要“夺走”资源的</a:t>
            </a:r>
            <a:r>
              <a:rPr lang="zh-CN" altLang="en-US" b="1">
                <a:sym typeface="+mn-ea"/>
              </a:rPr>
              <a:t>占有权</a:t>
            </a:r>
            <a:r>
              <a:rPr lang="zh-CN" altLang="en-US">
                <a:sym typeface="+mn-ea"/>
              </a:rPr>
              <a:t>。比如右边这个例子，</a:t>
            </a:r>
            <a:r>
              <a:rPr lang="en-US" altLang="zh-CN">
                <a:sym typeface="+mn-ea"/>
              </a:rPr>
              <a:t>func </a:t>
            </a:r>
            <a:r>
              <a:rPr lang="zh-CN" altLang="en-US">
                <a:sym typeface="+mn-ea"/>
              </a:rPr>
              <a:t>把指针放到一个全局的列表里，</a:t>
            </a:r>
            <a:r>
              <a:rPr lang="en-US" altLang="zh-CN">
                <a:sym typeface="+mn-ea"/>
              </a:rPr>
              <a:t>p </a:t>
            </a:r>
            <a:r>
              <a:rPr lang="zh-CN" altLang="en-US">
                <a:sym typeface="+mn-ea"/>
              </a:rPr>
              <a:t>的生命周期将会变得和</a:t>
            </a:r>
            <a:r>
              <a:rPr lang="en-US" altLang="zh-CN">
                <a:sym typeface="+mn-ea"/>
              </a:rPr>
              <a:t> objlist </a:t>
            </a:r>
            <a:r>
              <a:rPr lang="zh-CN" altLang="en-US">
                <a:sym typeface="+mn-ea"/>
              </a:rPr>
              <a:t>一样长。因此</a:t>
            </a:r>
            <a:r>
              <a:rPr lang="zh-CN" altLang="en-US" b="1">
                <a:sym typeface="+mn-ea"/>
              </a:rPr>
              <a:t>需要接过掌管对象生命周期的大权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请根据你的具体情况，决定要选用哪一种解决方案。</a:t>
            </a:r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655945" y="2084070"/>
            <a:ext cx="6326505" cy="26898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3555" y="5271135"/>
            <a:ext cx="6608445" cy="158686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6762750" y="4065905"/>
            <a:ext cx="1130935" cy="8890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移交控制权后仍希望访问到</a:t>
            </a:r>
            <a:r>
              <a:rPr lang="en-US" altLang="zh-CN"/>
              <a:t> p </a:t>
            </a:r>
            <a:r>
              <a:rPr lang="zh-CN" altLang="en-US"/>
              <a:t>指向的对象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解决方案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中，</a:t>
            </a:r>
            <a:r>
              <a:rPr lang="zh-CN" altLang="en-US"/>
              <a:t>有时候我们会遇到</a:t>
            </a:r>
            <a:r>
              <a:rPr lang="zh-CN" altLang="en-US">
                <a:sym typeface="+mn-ea"/>
              </a:rPr>
              <a:t>移交控制权后，仍希望访问到对象</a:t>
            </a:r>
            <a:r>
              <a:rPr lang="zh-CN" altLang="en-US">
                <a:sym typeface="+mn-ea"/>
              </a:rPr>
              <a:t>的需求。</a:t>
            </a:r>
            <a:endParaRPr lang="zh-CN" altLang="en-US">
              <a:sym typeface="+mn-ea"/>
            </a:endParaRPr>
          </a:p>
          <a:p>
            <a:r>
              <a:rPr lang="zh-CN" altLang="en-US"/>
              <a:t>如果还是用</a:t>
            </a:r>
            <a:r>
              <a:rPr lang="en-US" altLang="zh-CN"/>
              <a:t> p </a:t>
            </a:r>
            <a:r>
              <a:rPr lang="zh-CN" altLang="en-US"/>
              <a:t>去访问的话，因为被移动构造函数转移了，</a:t>
            </a:r>
            <a:r>
              <a:rPr lang="en-US" altLang="zh-CN"/>
              <a:t>p </a:t>
            </a:r>
            <a:r>
              <a:rPr lang="zh-CN" altLang="en-US"/>
              <a:t>已经变成空指针，从而出错。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19800"/>
            <a:ext cx="7915275" cy="838200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71005" y="3810"/>
            <a:ext cx="5420995" cy="686816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解决方案：提前获取原始指针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最简单的办法是，在移交控制权给</a:t>
            </a:r>
            <a:r>
              <a:rPr lang="en-US" altLang="zh-CN"/>
              <a:t> func </a:t>
            </a:r>
            <a:r>
              <a:rPr lang="zh-CN" altLang="en-US"/>
              <a:t>前，提前通过</a:t>
            </a:r>
            <a:r>
              <a:rPr lang="en-US" altLang="zh-CN"/>
              <a:t> p.get() </a:t>
            </a:r>
            <a:r>
              <a:rPr lang="zh-CN" altLang="en-US"/>
              <a:t>获取原始指针：</a:t>
            </a:r>
            <a:endParaRPr lang="en-US" altLang="zh-C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5688330"/>
            <a:ext cx="5367020" cy="116967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68770" y="0"/>
            <a:ext cx="5523230" cy="691197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7282180" y="5990590"/>
            <a:ext cx="1435100" cy="5715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3924300" y="3146425"/>
            <a:ext cx="8267700" cy="37115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解决方案：提前获取原始指针（续）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不过你得保证</a:t>
            </a:r>
            <a:r>
              <a:rPr lang="en-US" altLang="zh-CN"/>
              <a:t> raw_p </a:t>
            </a:r>
            <a:r>
              <a:rPr lang="zh-CN" altLang="en-US"/>
              <a:t>的存在时间不超过</a:t>
            </a:r>
            <a:r>
              <a:rPr lang="en-US" altLang="zh-CN"/>
              <a:t> p </a:t>
            </a:r>
            <a:r>
              <a:rPr lang="zh-CN" altLang="en-US"/>
              <a:t>的生命周期，否则会出现危险的空悬指针。比如右边这样：</a:t>
            </a:r>
            <a:endParaRPr lang="zh-CN" alt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30495"/>
            <a:ext cx="3650615" cy="1627505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 flipV="1">
            <a:off x="4735830" y="6040755"/>
            <a:ext cx="600710" cy="635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更智能的指针：</a:t>
            </a:r>
            <a:r>
              <a:rPr lang="en-US" altLang="zh-CN"/>
              <a:t>shared_ptr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4020" y="1584325"/>
            <a:ext cx="5181600" cy="4627245"/>
          </a:xfrm>
        </p:spPr>
        <p:txBody>
          <a:bodyPr>
            <a:noAutofit/>
          </a:bodyPr>
          <a:p>
            <a:r>
              <a:rPr lang="zh-CN" altLang="en-US" sz="1500"/>
              <a:t>使用起来很困难的原因，在于</a:t>
            </a:r>
            <a:r>
              <a:rPr lang="en-US" altLang="zh-CN" sz="1500"/>
              <a:t> unique_ptr </a:t>
            </a:r>
            <a:r>
              <a:rPr lang="zh-CN" sz="1500">
                <a:sym typeface="+mn-ea"/>
              </a:rPr>
              <a:t>解决</a:t>
            </a:r>
            <a:r>
              <a:rPr lang="zh-CN" altLang="en-US" sz="1500" b="1">
                <a:sym typeface="+mn-ea"/>
              </a:rPr>
              <a:t>重复释放</a:t>
            </a:r>
            <a:r>
              <a:rPr lang="zh-CN" altLang="en-US" sz="1500">
                <a:sym typeface="+mn-ea"/>
              </a:rPr>
              <a:t>的方式是</a:t>
            </a:r>
            <a:r>
              <a:rPr lang="zh-CN" altLang="en-US" sz="1500" b="1"/>
              <a:t>禁止拷贝</a:t>
            </a:r>
            <a:r>
              <a:rPr lang="zh-CN" altLang="en-US" sz="1500"/>
              <a:t>，这样虽然有效率高的优势，但导致使用困难，容易犯错等。</a:t>
            </a:r>
            <a:endParaRPr lang="zh-CN" altLang="en-US" sz="1500"/>
          </a:p>
          <a:p>
            <a:r>
              <a:rPr lang="zh-CN" altLang="en-US" sz="1500">
                <a:sym typeface="+mn-ea"/>
              </a:rPr>
              <a:t>相比之下，</a:t>
            </a:r>
            <a:r>
              <a:rPr lang="en-US" altLang="zh-CN" sz="1500">
                <a:sym typeface="+mn-ea"/>
              </a:rPr>
              <a:t> </a:t>
            </a:r>
            <a:r>
              <a:rPr lang="zh-CN" altLang="en-US" sz="1500">
                <a:sym typeface="+mn-ea"/>
              </a:rPr>
              <a:t>牺牲效率换来自由度的</a:t>
            </a:r>
            <a:r>
              <a:rPr lang="en-US" altLang="zh-CN" sz="1500">
                <a:sym typeface="+mn-ea"/>
              </a:rPr>
              <a:t> shared_ptr </a:t>
            </a:r>
            <a:r>
              <a:rPr lang="zh-CN" altLang="en-US" sz="1500">
                <a:sym typeface="+mn-ea"/>
              </a:rPr>
              <a:t>则允许拷贝，他解决</a:t>
            </a:r>
            <a:r>
              <a:rPr lang="zh-CN" altLang="en-US" sz="1500" b="1">
                <a:sym typeface="+mn-ea"/>
              </a:rPr>
              <a:t>重复释放</a:t>
            </a:r>
            <a:r>
              <a:rPr lang="zh-CN" altLang="en-US" sz="1500">
                <a:sym typeface="+mn-ea"/>
              </a:rPr>
              <a:t>的</a:t>
            </a:r>
            <a:r>
              <a:rPr lang="zh-CN" altLang="en-US" sz="1500"/>
              <a:t>方式是通过</a:t>
            </a:r>
            <a:r>
              <a:rPr lang="zh-CN" altLang="en-US" sz="1500" b="1"/>
              <a:t>引用计数</a:t>
            </a:r>
            <a:r>
              <a:rPr lang="zh-CN" altLang="en-US" sz="1500"/>
              <a:t>：</a:t>
            </a:r>
            <a:endParaRPr lang="zh-CN" altLang="en-US" sz="1500"/>
          </a:p>
          <a:p>
            <a:pPr marL="342900" indent="-342900">
              <a:buAutoNum type="arabicPeriod"/>
            </a:pPr>
            <a:r>
              <a:rPr lang="zh-CN" altLang="en-US" sz="1500">
                <a:sym typeface="+mn-ea"/>
              </a:rPr>
              <a:t>当一个</a:t>
            </a:r>
            <a:r>
              <a:rPr lang="en-US" altLang="zh-CN" sz="1500"/>
              <a:t> shared_ptr </a:t>
            </a:r>
            <a:r>
              <a:rPr lang="zh-CN" altLang="en-US" sz="1500"/>
              <a:t>初始化时，将计数器设为</a:t>
            </a:r>
            <a:r>
              <a:rPr lang="en-US" altLang="zh-CN" sz="1500"/>
              <a:t>1</a:t>
            </a:r>
            <a:r>
              <a:rPr lang="zh-CN" altLang="en-US" sz="1500"/>
              <a:t>。</a:t>
            </a:r>
            <a:endParaRPr lang="zh-CN" altLang="en-US" sz="1500"/>
          </a:p>
          <a:p>
            <a:pPr marL="342900" indent="-342900">
              <a:buAutoNum type="arabicPeriod"/>
            </a:pPr>
            <a:r>
              <a:rPr lang="zh-CN" altLang="en-US" sz="1500">
                <a:sym typeface="+mn-ea"/>
              </a:rPr>
              <a:t>当一个</a:t>
            </a:r>
            <a:r>
              <a:rPr lang="en-US" altLang="zh-CN" sz="1500">
                <a:sym typeface="+mn-ea"/>
              </a:rPr>
              <a:t> shared_ptr </a:t>
            </a:r>
            <a:r>
              <a:rPr lang="zh-CN" altLang="en-US" sz="1500">
                <a:sym typeface="+mn-ea"/>
              </a:rPr>
              <a:t>被拷贝时，计数器加</a:t>
            </a:r>
            <a:r>
              <a:rPr lang="en-US" altLang="zh-CN" sz="1500">
                <a:sym typeface="+mn-ea"/>
              </a:rPr>
              <a:t>1</a:t>
            </a:r>
            <a:r>
              <a:rPr lang="zh-CN" altLang="en-US" sz="1500">
                <a:sym typeface="+mn-ea"/>
              </a:rPr>
              <a:t>。</a:t>
            </a:r>
            <a:endParaRPr lang="zh-CN" altLang="en-US" sz="1500"/>
          </a:p>
          <a:p>
            <a:pPr marL="342900" indent="-342900">
              <a:buAutoNum type="arabicPeriod"/>
            </a:pPr>
            <a:r>
              <a:rPr lang="zh-CN" altLang="en-US" sz="1500"/>
              <a:t>当一个</a:t>
            </a:r>
            <a:r>
              <a:rPr lang="en-US" altLang="zh-CN" sz="1500"/>
              <a:t> shared_ptr </a:t>
            </a:r>
            <a:r>
              <a:rPr lang="zh-CN" altLang="en-US" sz="1500"/>
              <a:t>被解构</a:t>
            </a:r>
            <a:r>
              <a:rPr lang="zh-CN" altLang="en-US" sz="1500">
                <a:sym typeface="+mn-ea"/>
              </a:rPr>
              <a:t>时</a:t>
            </a:r>
            <a:r>
              <a:rPr lang="zh-CN" altLang="en-US" sz="1500"/>
              <a:t>，计数器减</a:t>
            </a:r>
            <a:r>
              <a:rPr lang="en-US" altLang="zh-CN" sz="1500"/>
              <a:t>1</a:t>
            </a:r>
            <a:r>
              <a:rPr lang="zh-CN" altLang="en-US" sz="1500"/>
              <a:t>。</a:t>
            </a:r>
            <a:r>
              <a:rPr lang="zh-CN" altLang="en-US" sz="1500"/>
              <a:t>减到</a:t>
            </a:r>
            <a:r>
              <a:rPr lang="en-US" altLang="zh-CN" sz="1500"/>
              <a:t>0</a:t>
            </a:r>
            <a:r>
              <a:rPr lang="zh-CN" altLang="en-US" sz="1500"/>
              <a:t>时，则自动销毁他指向的对象。</a:t>
            </a:r>
            <a:endParaRPr lang="zh-CN" altLang="en-US" sz="1500"/>
          </a:p>
          <a:p>
            <a:pPr marL="342900" indent="-342900"/>
            <a:r>
              <a:rPr lang="zh-CN" altLang="en-US" sz="1500"/>
              <a:t>从而可以保证，只要还有存在哪怕一个指针指向该对象，就不会被解构。</a:t>
            </a:r>
            <a:endParaRPr lang="zh-CN" altLang="en-US" sz="1500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696585" y="1896745"/>
            <a:ext cx="6495415" cy="4126865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6509385" y="3495040"/>
            <a:ext cx="878205" cy="10160"/>
          </a:xfrm>
          <a:prstGeom prst="line">
            <a:avLst/>
          </a:prstGeom>
          <a:ln w="3492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8489315" y="3505200"/>
            <a:ext cx="942340" cy="0"/>
          </a:xfrm>
          <a:prstGeom prst="line">
            <a:avLst/>
          </a:prstGeom>
          <a:ln w="3492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更智能的指针：</a:t>
            </a:r>
            <a:r>
              <a:rPr lang="en-US" altLang="zh-CN"/>
              <a:t>shared_ptr</a:t>
            </a:r>
            <a:r>
              <a:rPr lang="zh-CN" altLang="en-US"/>
              <a:t>（续）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4020" y="1584325"/>
            <a:ext cx="5181600" cy="4627245"/>
          </a:xfrm>
        </p:spPr>
        <p:txBody>
          <a:bodyPr>
            <a:noAutofit/>
          </a:bodyPr>
          <a:p>
            <a:r>
              <a:rPr lang="zh-CN" altLang="en-US"/>
              <a:t>我们可以使用</a:t>
            </a:r>
            <a:r>
              <a:rPr lang="en-US" altLang="zh-CN"/>
              <a:t> p.use_count() </a:t>
            </a:r>
            <a:r>
              <a:rPr lang="zh-CN" altLang="en-US"/>
              <a:t>来获取当前指针的引用计数，看看他是不是在智能地增减引用计数器。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注意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i="1">
                <a:solidFill>
                  <a:schemeClr val="bg1">
                    <a:lumMod val="50000"/>
                  </a:schemeClr>
                </a:solidFill>
              </a:rPr>
              <a:t>p.func()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是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shared_ptr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类型本身的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成员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函数，而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i="1">
                <a:solidFill>
                  <a:schemeClr val="bg1">
                    <a:lumMod val="50000"/>
                  </a:schemeClr>
                </a:solidFill>
              </a:rPr>
              <a:t>p-&gt;func()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是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p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指向对象（也就是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C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）的成员函数，不要混淆。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647690" y="1424305"/>
            <a:ext cx="6544310" cy="47872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45025"/>
            <a:ext cx="1764030" cy="2212975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8604250" y="2268855"/>
            <a:ext cx="766445" cy="10160"/>
          </a:xfrm>
          <a:prstGeom prst="line">
            <a:avLst/>
          </a:prstGeom>
          <a:ln w="3492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556885" y="1828800"/>
            <a:ext cx="6634480" cy="44684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不影响</a:t>
            </a:r>
            <a:r>
              <a:rPr lang="en-US" altLang="zh-CN"/>
              <a:t> </a:t>
            </a:r>
            <a:r>
              <a:rPr lang="en-US"/>
              <a:t>shared_ptr </a:t>
            </a:r>
            <a:r>
              <a:rPr lang="zh-CN" altLang="en-US"/>
              <a:t>计数：弱引用</a:t>
            </a:r>
            <a:r>
              <a:rPr lang="en-US" altLang="zh-CN"/>
              <a:t> weak_ptr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5285" y="1518920"/>
            <a:ext cx="5181600" cy="4351338"/>
          </a:xfrm>
        </p:spPr>
        <p:txBody>
          <a:bodyPr>
            <a:noAutofit/>
          </a:bodyPr>
          <a:p>
            <a:r>
              <a:rPr lang="zh-CN" altLang="en-US" sz="1800"/>
              <a:t>有时候我们希望维护一个</a:t>
            </a:r>
            <a:r>
              <a:rPr lang="en-US" altLang="zh-CN" sz="1800"/>
              <a:t> shared_ptr </a:t>
            </a:r>
            <a:r>
              <a:rPr lang="zh-CN" altLang="en-US" sz="1800"/>
              <a:t>的</a:t>
            </a:r>
            <a:r>
              <a:rPr lang="zh-CN" altLang="en-US" sz="1800" b="1"/>
              <a:t>弱引用</a:t>
            </a:r>
            <a:r>
              <a:rPr lang="zh-CN" altLang="en-US" sz="1800"/>
              <a:t> </a:t>
            </a:r>
            <a:r>
              <a:rPr lang="en-US" altLang="zh-CN" sz="1800"/>
              <a:t>weak_ptr</a:t>
            </a:r>
            <a:r>
              <a:rPr lang="zh-CN" altLang="en-US" sz="1800"/>
              <a:t>，即：弱引用的拷贝与解构不影响其引用计数器。</a:t>
            </a:r>
            <a:endParaRPr lang="zh-CN" altLang="en-US" sz="1800"/>
          </a:p>
          <a:p>
            <a:r>
              <a:rPr lang="zh-CN" altLang="en-US" sz="1800"/>
              <a:t>之后有需要时，可以通过</a:t>
            </a:r>
            <a:r>
              <a:rPr lang="en-US" altLang="zh-CN" sz="1800"/>
              <a:t> </a:t>
            </a:r>
            <a:r>
              <a:rPr lang="en-US" altLang="zh-CN" sz="1800" i="1"/>
              <a:t>lock()</a:t>
            </a:r>
            <a:r>
              <a:rPr lang="en-US" altLang="zh-CN" sz="1800"/>
              <a:t> </a:t>
            </a:r>
            <a:r>
              <a:rPr lang="zh-CN" altLang="en-US" sz="1800"/>
              <a:t>随时产生一个新的</a:t>
            </a:r>
            <a:r>
              <a:rPr lang="en-US" altLang="zh-CN" sz="1800"/>
              <a:t> shared_ptr </a:t>
            </a:r>
            <a:r>
              <a:rPr lang="zh-CN" altLang="en-US" sz="1800"/>
              <a:t>作为强引用。但不</a:t>
            </a:r>
            <a:r>
              <a:rPr lang="en-US" altLang="zh-CN" sz="1800"/>
              <a:t> lock </a:t>
            </a:r>
            <a:r>
              <a:rPr lang="zh-CN" altLang="en-US" sz="1800"/>
              <a:t>的时候不影响计数。</a:t>
            </a:r>
            <a:endParaRPr lang="zh-CN" altLang="en-US" sz="1800"/>
          </a:p>
          <a:p>
            <a:r>
              <a:rPr lang="zh-CN" altLang="en-US" sz="1800"/>
              <a:t>如果失效（计数器归零）则</a:t>
            </a:r>
            <a:r>
              <a:rPr lang="en-US" altLang="zh-CN" sz="1800"/>
              <a:t> </a:t>
            </a:r>
            <a:r>
              <a:rPr lang="en-US" altLang="zh-CN" sz="1800" i="1"/>
              <a:t>expired()</a:t>
            </a:r>
            <a:r>
              <a:rPr lang="en-US" altLang="zh-CN" sz="1800"/>
              <a:t> </a:t>
            </a:r>
            <a:r>
              <a:rPr lang="zh-CN" altLang="en-US" sz="1800"/>
              <a:t>会返回</a:t>
            </a:r>
            <a:r>
              <a:rPr lang="en-US" altLang="zh-CN" sz="1800"/>
              <a:t> false</a:t>
            </a:r>
            <a:r>
              <a:rPr lang="zh-CN" altLang="en-US" sz="1800"/>
              <a:t>，且</a:t>
            </a:r>
            <a:r>
              <a:rPr lang="en-US" altLang="zh-CN" sz="1800" i="1"/>
              <a:t> lock() </a:t>
            </a:r>
            <a:r>
              <a:rPr lang="zh-CN" altLang="en-US" sz="1800"/>
              <a:t>也会返回</a:t>
            </a:r>
            <a:r>
              <a:rPr lang="en-US" altLang="zh-CN" sz="1800"/>
              <a:t> nullptr</a:t>
            </a:r>
            <a:r>
              <a:rPr lang="zh-CN" altLang="en-US" sz="1800"/>
              <a:t>。</a:t>
            </a:r>
            <a:endParaRPr lang="zh-CN" altLang="en-US" sz="1800"/>
          </a:p>
          <a:p>
            <a:endParaRPr lang="zh-CN" altLang="en-US" sz="180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81625"/>
            <a:ext cx="2085975" cy="147637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6233160" y="2851785"/>
            <a:ext cx="623570" cy="9525"/>
          </a:xfrm>
          <a:prstGeom prst="line">
            <a:avLst/>
          </a:prstGeom>
          <a:ln w="3492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66865" y="3884295"/>
            <a:ext cx="623570" cy="9525"/>
          </a:xfrm>
          <a:prstGeom prst="line">
            <a:avLst/>
          </a:prstGeom>
          <a:ln w="3492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666865" y="4389120"/>
            <a:ext cx="465455" cy="5080"/>
          </a:xfrm>
          <a:prstGeom prst="line">
            <a:avLst/>
          </a:prstGeom>
          <a:ln w="3492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9"/>
          <p:cNvSpPr txBox="1"/>
          <p:nvPr/>
        </p:nvSpPr>
        <p:spPr>
          <a:xfrm>
            <a:off x="7290435" y="385445"/>
            <a:ext cx="45573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可以把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sym typeface="+mn-ea"/>
              </a:rPr>
              <a:t> C * 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理解为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sym typeface="+mn-ea"/>
              </a:rPr>
              <a:t> unique_ptr 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的弱引用。</a:t>
            </a:r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accent2">
                    <a:lumMod val="75000"/>
                  </a:schemeClr>
                </a:solidFill>
                <a:sym typeface="+mn-ea"/>
              </a:rPr>
              <a:t>weak_ptr 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理解为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sym typeface="+mn-ea"/>
              </a:rPr>
              <a:t> shared_ptr 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的弱引用。</a:t>
            </a:r>
            <a:endParaRPr lang="zh-CN" altLang="en-US">
              <a:solidFill>
                <a:schemeClr val="accent2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但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sym typeface="+mn-ea"/>
              </a:rPr>
              <a:t> weak_ptr 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能提供</a:t>
            </a:r>
            <a:r>
              <a:rPr lang="zh-CN" altLang="en-US" b="1">
                <a:solidFill>
                  <a:schemeClr val="accent2">
                    <a:lumMod val="75000"/>
                  </a:schemeClr>
                </a:solidFill>
                <a:sym typeface="+mn-ea"/>
              </a:rPr>
              <a:t>失效检测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，更安全。</a:t>
            </a:r>
            <a:endParaRPr lang="zh-CN" altLang="en-US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智能指针：作为类的成员变量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830" y="1540510"/>
            <a:ext cx="5895340" cy="4922520"/>
          </a:xfrm>
        </p:spPr>
        <p:txBody>
          <a:bodyPr>
            <a:normAutofit fontScale="80000"/>
          </a:bodyPr>
          <a:p>
            <a:r>
              <a:rPr lang="zh-CN" altLang="en-US"/>
              <a:t>可以在类中使用智能指针作为成员变量。需要根据实际情况（主要是看所有权），判断要用哪一种智能指针：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en-US" altLang="zh-CN"/>
              <a:t>unique_ptr</a:t>
            </a:r>
            <a:r>
              <a:rPr lang="zh-CN" altLang="en-US"/>
              <a:t>：</a:t>
            </a:r>
            <a:r>
              <a:rPr lang="zh-CN" altLang="en-US" b="1"/>
              <a:t>当该对象仅仅属于我时</a:t>
            </a:r>
            <a:r>
              <a:rPr lang="zh-CN" altLang="en-US"/>
              <a:t>。比如：父窗口中指向子窗口的指针。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zh-CN" altLang="en-US">
                <a:sym typeface="+mn-ea"/>
              </a:rPr>
              <a:t>原始指针：</a:t>
            </a:r>
            <a:r>
              <a:rPr lang="zh-CN" altLang="en-US" b="1">
                <a:sym typeface="+mn-ea"/>
              </a:rPr>
              <a:t>当该对象不属于我，但他释放</a:t>
            </a:r>
            <a:r>
              <a:rPr lang="zh-CN" altLang="en-US" b="1" u="sng">
                <a:sym typeface="+mn-ea"/>
              </a:rPr>
              <a:t>前</a:t>
            </a:r>
            <a:r>
              <a:rPr lang="zh-CN" altLang="en-US" b="1">
                <a:sym typeface="+mn-ea"/>
              </a:rPr>
              <a:t>我必然被释放时</a:t>
            </a:r>
            <a:r>
              <a:rPr lang="zh-CN" altLang="en-US">
                <a:sym typeface="+mn-ea"/>
              </a:rPr>
              <a:t>。</a:t>
            </a:r>
            <a:r>
              <a:rPr lang="zh-CN" altLang="en-US">
                <a:sym typeface="+mn-ea"/>
              </a:rPr>
              <a:t>有一定风险。</a:t>
            </a:r>
            <a:r>
              <a:rPr lang="zh-CN" altLang="en-US">
                <a:sym typeface="+mn-ea"/>
              </a:rPr>
              <a:t>比如：</a:t>
            </a:r>
            <a:r>
              <a:rPr lang="zh-CN" altLang="en-US">
                <a:sym typeface="+mn-ea"/>
              </a:rPr>
              <a:t>子</a:t>
            </a:r>
            <a:r>
              <a:rPr lang="zh-CN" altLang="en-US">
                <a:sym typeface="+mn-ea"/>
              </a:rPr>
              <a:t>窗口中指向</a:t>
            </a:r>
            <a:r>
              <a:rPr lang="zh-CN" altLang="en-US">
                <a:sym typeface="+mn-ea"/>
              </a:rPr>
              <a:t>父窗口的指针。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en-US" altLang="zh-CN"/>
              <a:t>shared_ptr</a:t>
            </a:r>
            <a:r>
              <a:rPr lang="zh-CN" altLang="en-US"/>
              <a:t>：</a:t>
            </a:r>
            <a:r>
              <a:rPr lang="zh-CN" altLang="en-US" b="1"/>
              <a:t>当该对象由多个对象共享时，或虽然</a:t>
            </a:r>
            <a:r>
              <a:rPr lang="zh-CN" altLang="en-US" b="1">
                <a:sym typeface="+mn-ea"/>
              </a:rPr>
              <a:t>该对象仅仅属于我，但有使用</a:t>
            </a:r>
            <a:r>
              <a:rPr lang="en-US" altLang="zh-CN" b="1">
                <a:sym typeface="+mn-ea"/>
              </a:rPr>
              <a:t> weak_ptr </a:t>
            </a:r>
            <a:r>
              <a:rPr lang="zh-CN" altLang="en-US" b="1">
                <a:sym typeface="+mn-ea"/>
              </a:rPr>
              <a:t>的需要</a:t>
            </a:r>
            <a:r>
              <a:rPr lang="zh-CN" altLang="en-US"/>
              <a:t>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en-US" altLang="zh-CN"/>
              <a:t>weak_ptr</a:t>
            </a:r>
            <a:r>
              <a:rPr lang="zh-CN" altLang="en-US"/>
              <a:t>：</a:t>
            </a:r>
            <a:r>
              <a:rPr lang="zh-CN" altLang="en-US" b="1">
                <a:sym typeface="+mn-ea"/>
              </a:rPr>
              <a:t>当该对象不属于我，且他释放</a:t>
            </a:r>
            <a:r>
              <a:rPr lang="zh-CN" altLang="en-US" b="1" u="sng">
                <a:sym typeface="+mn-ea"/>
              </a:rPr>
              <a:t>后</a:t>
            </a:r>
            <a:r>
              <a:rPr lang="zh-CN" altLang="en-US" b="1">
                <a:sym typeface="+mn-ea"/>
              </a:rPr>
              <a:t>我仍可能不被释放时</a:t>
            </a:r>
            <a:r>
              <a:rPr lang="zh-CN" altLang="en-US">
                <a:sym typeface="+mn-ea"/>
              </a:rPr>
              <a:t>。比如：指向窗口中上一次被点击的元素。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zh-CN" altLang="en-US" u="sng">
                <a:sym typeface="+mn-ea"/>
              </a:rPr>
              <a:t>初学者可以多用</a:t>
            </a:r>
            <a:r>
              <a:rPr lang="en-US" altLang="zh-CN" u="sng">
                <a:sym typeface="+mn-ea"/>
              </a:rPr>
              <a:t> shared_ptr </a:t>
            </a:r>
            <a:r>
              <a:rPr lang="zh-CN" altLang="en-US" u="sng">
                <a:sym typeface="+mn-ea"/>
              </a:rPr>
              <a:t>和</a:t>
            </a:r>
            <a:r>
              <a:rPr lang="en-US" altLang="zh-CN" u="sng">
                <a:sym typeface="+mn-ea"/>
              </a:rPr>
              <a:t> weak_ptr </a:t>
            </a:r>
            <a:r>
              <a:rPr lang="zh-CN" altLang="en-US" u="sng">
                <a:sym typeface="+mn-ea"/>
              </a:rPr>
              <a:t>的组合，更安全。</a:t>
            </a:r>
            <a:endParaRPr lang="zh-CN" altLang="en-US"/>
          </a:p>
          <a:p>
            <a:pPr marL="457200" indent="-457200">
              <a:buAutoNum type="arabicPeriod"/>
            </a:pP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5920740" y="0"/>
            <a:ext cx="6271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sym typeface="+mn-ea"/>
              </a:rPr>
              <a:t>shared_ptr 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管理的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对象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生命周期，取决于所有引用中，最长寿的那一个。</a:t>
            </a:r>
            <a:endParaRPr lang="zh-CN" altLang="en-US" sz="140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sym typeface="+mn-ea"/>
              </a:rPr>
              <a:t>unique_ptr 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管理的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对象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生命周期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长度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，取决于他所属的唯一一个引用的寿命。</a:t>
            </a:r>
            <a:endParaRPr lang="zh-CN" altLang="en-US" sz="1400">
              <a:solidFill>
                <a:schemeClr val="bg1">
                  <a:lumMod val="50000"/>
                </a:schemeClr>
              </a:solidFill>
            </a:endParaRPr>
          </a:p>
          <a:p>
            <a:endParaRPr lang="en-US" sz="1400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33160" y="2322830"/>
            <a:ext cx="5645785" cy="33578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如果想使用</a:t>
            </a:r>
            <a:r>
              <a:rPr lang="en-US" altLang="zh-CN"/>
              <a:t> for_each </a:t>
            </a:r>
            <a:r>
              <a:rPr lang="zh-CN" altLang="en-US"/>
              <a:t>这个算法模板呢？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38220" y="1825625"/>
            <a:ext cx="4733290" cy="435165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6939280" y="6551295"/>
            <a:ext cx="52527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我知道可以用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</a:rPr>
              <a:t> accumulate 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啦！但是为了引出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</a:rPr>
              <a:t> lambda 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表达式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en-US" altLang="zh-CN" sz="140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那是不是只要</a:t>
            </a:r>
            <a:r>
              <a:rPr lang="en-US" altLang="zh-CN"/>
              <a:t> shared_ptr </a:t>
            </a:r>
            <a:r>
              <a:rPr lang="zh-CN" altLang="en-US"/>
              <a:t>就行，不用</a:t>
            </a:r>
            <a:r>
              <a:rPr lang="en-US" altLang="zh-CN"/>
              <a:t> unique_ptr </a:t>
            </a:r>
            <a:r>
              <a:rPr lang="zh-CN" altLang="en-US"/>
              <a:t>了？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可以适当使用减轻初学者的压力，因为他的行为和</a:t>
            </a:r>
            <a:r>
              <a:rPr lang="en-US" altLang="zh-CN"/>
              <a:t> Python </a:t>
            </a:r>
            <a:r>
              <a:rPr lang="zh-CN" altLang="en-US"/>
              <a:t>等</a:t>
            </a:r>
            <a:r>
              <a:rPr lang="en-US" altLang="zh-CN"/>
              <a:t> GC </a:t>
            </a:r>
            <a:r>
              <a:rPr lang="zh-CN" altLang="en-US"/>
              <a:t>语言的引用计数机制很像。但从长远来看是不行的，因为：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en-US" altLang="zh-CN"/>
              <a:t>shared_ptr </a:t>
            </a:r>
            <a:r>
              <a:rPr lang="zh-CN" altLang="en-US"/>
              <a:t>需要维护一个</a:t>
            </a:r>
            <a:r>
              <a:rPr lang="en-US" altLang="zh-CN"/>
              <a:t> </a:t>
            </a:r>
            <a:r>
              <a:rPr lang="en-US" altLang="zh-CN" b="1"/>
              <a:t>atomic</a:t>
            </a:r>
            <a:r>
              <a:rPr lang="en-US" altLang="zh-CN"/>
              <a:t> </a:t>
            </a:r>
            <a:r>
              <a:rPr lang="zh-CN" altLang="en-US"/>
              <a:t>的引用计数器，效率低，需要额外的一块管理内存，访问实际对象需要二级指针，而且</a:t>
            </a:r>
            <a:r>
              <a:rPr lang="en-US" altLang="zh-CN"/>
              <a:t> deleter </a:t>
            </a:r>
            <a:r>
              <a:rPr lang="zh-CN" altLang="en-US"/>
              <a:t>使用了</a:t>
            </a:r>
            <a:r>
              <a:rPr lang="zh-CN" altLang="en-US" b="1"/>
              <a:t>类型擦除</a:t>
            </a:r>
            <a:r>
              <a:rPr lang="zh-CN" altLang="en-US"/>
              <a:t>技术。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全部用</a:t>
            </a:r>
            <a:r>
              <a:rPr lang="en-US" altLang="zh-CN"/>
              <a:t> shared_ptr</a:t>
            </a:r>
            <a:r>
              <a:rPr lang="zh-CN" altLang="en-US"/>
              <a:t>，可能出现</a:t>
            </a:r>
            <a:r>
              <a:rPr lang="zh-CN" altLang="en-US" b="1"/>
              <a:t>循环引用</a:t>
            </a:r>
            <a:r>
              <a:rPr lang="zh-CN" altLang="en-US"/>
              <a:t>之类的问题，导致内存泄露，依然需要使用不影响计数的原始指针或者</a:t>
            </a:r>
            <a:r>
              <a:rPr lang="en-US" altLang="zh-CN"/>
              <a:t> weak_ptr </a:t>
            </a:r>
            <a:r>
              <a:rPr lang="zh-CN" altLang="en-US"/>
              <a:t>来避免。比如右边这个例子：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15685" y="1825625"/>
            <a:ext cx="6076315" cy="4213225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344795" y="1514475"/>
            <a:ext cx="6847205" cy="41967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循环引用：解决方案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0515" y="1584325"/>
            <a:ext cx="5181600" cy="4351338"/>
          </a:xfrm>
        </p:spPr>
        <p:txBody>
          <a:bodyPr>
            <a:normAutofit/>
          </a:bodyPr>
          <a:p>
            <a:r>
              <a:rPr lang="zh-CN"/>
              <a:t>如何解决？只需要把其中逻辑上“不具有</a:t>
            </a:r>
            <a:r>
              <a:rPr lang="zh-CN" altLang="en-US">
                <a:sym typeface="+mn-ea"/>
              </a:rPr>
              <a:t>所属</a:t>
            </a:r>
            <a:r>
              <a:rPr lang="zh-CN"/>
              <a:t>权”的那一个改成</a:t>
            </a:r>
            <a:r>
              <a:rPr lang="en-US" altLang="zh-CN"/>
              <a:t> weak_ptr </a:t>
            </a:r>
            <a:r>
              <a:rPr lang="zh-CN" altLang="en-US"/>
              <a:t>即可：</a:t>
            </a:r>
            <a:endParaRPr lang="zh-CN" altLang="en-US"/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因为父窗口“拥有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”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子窗口是天经地义的，而子窗口并不“拥有”父窗口。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其实主要是一个父窗口可以有多个子窗口，只有规定子窗口从属于父窗口才能解决引用计数的问题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……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6457315" y="2698750"/>
            <a:ext cx="623570" cy="9525"/>
          </a:xfrm>
          <a:prstGeom prst="line">
            <a:avLst/>
          </a:prstGeom>
          <a:ln w="3492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Content Placeholder 1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26430" y="1584325"/>
            <a:ext cx="6465570" cy="39503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循环引用：解决方案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p>
            <a:r>
              <a:rPr lang="zh-CN"/>
              <a:t>还有一种更适应“父子窗口”这一场景的解决方案。刚才提到原始指针的应用场景是“</a:t>
            </a:r>
            <a:r>
              <a:rPr lang="zh-CN" altLang="en-US" b="1">
                <a:sym typeface="+mn-ea"/>
              </a:rPr>
              <a:t>当该对象不属于我，但他释放</a:t>
            </a:r>
            <a:r>
              <a:rPr lang="zh-CN" altLang="en-US" b="1" u="sng">
                <a:sym typeface="+mn-ea"/>
              </a:rPr>
              <a:t>前</a:t>
            </a:r>
            <a:r>
              <a:rPr lang="zh-CN" altLang="en-US" b="1">
                <a:sym typeface="+mn-ea"/>
              </a:rPr>
              <a:t>我必然被释放时</a:t>
            </a:r>
            <a:r>
              <a:rPr lang="zh-CN"/>
              <a:t>”。这里我们可以发现父窗口的释放必然导致子窗口的释放。因此我们完全可以把</a:t>
            </a:r>
            <a:r>
              <a:rPr lang="en-US" altLang="zh-CN"/>
              <a:t> m_parent </a:t>
            </a:r>
            <a:r>
              <a:rPr lang="zh-CN" altLang="en-US"/>
              <a:t>变成原始指针。</a:t>
            </a:r>
            <a:endParaRPr lang="zh-CN" altLang="en-US"/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这样也不需要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weak_ptr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判断是否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i="1">
                <a:solidFill>
                  <a:schemeClr val="bg1">
                    <a:lumMod val="65000"/>
                  </a:schemeClr>
                </a:solidFill>
              </a:rPr>
              <a:t>expired()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了。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6356350" y="2687955"/>
            <a:ext cx="193675" cy="635"/>
          </a:xfrm>
          <a:prstGeom prst="line">
            <a:avLst/>
          </a:prstGeom>
          <a:ln w="3492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261985" y="4378960"/>
            <a:ext cx="444500" cy="5080"/>
          </a:xfrm>
          <a:prstGeom prst="line">
            <a:avLst/>
          </a:prstGeom>
          <a:ln w="3492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74055" y="1794510"/>
            <a:ext cx="6417945" cy="4201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循环引用：解决方案</a:t>
            </a:r>
            <a:r>
              <a:rPr lang="en-US" altLang="zh-CN"/>
              <a:t>2</a:t>
            </a:r>
            <a:r>
              <a:rPr lang="zh-CN" altLang="en-US"/>
              <a:t>（续）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5305" y="1794510"/>
            <a:ext cx="5181600" cy="4351338"/>
          </a:xfrm>
        </p:spPr>
        <p:txBody>
          <a:bodyPr>
            <a:normAutofit/>
          </a:bodyPr>
          <a:p>
            <a:r>
              <a:rPr lang="zh-CN"/>
              <a:t>还可以更好！刚才提到</a:t>
            </a:r>
            <a:r>
              <a:rPr lang="en-US" altLang="zh-CN"/>
              <a:t> unique_ptr </a:t>
            </a:r>
            <a:r>
              <a:rPr lang="zh-CN"/>
              <a:t>的应用场景是“</a:t>
            </a:r>
            <a:r>
              <a:rPr lang="zh-CN" altLang="en-US" b="1">
                <a:sym typeface="+mn-ea"/>
              </a:rPr>
              <a:t>当该对象仅仅属于我时</a:t>
            </a:r>
            <a:r>
              <a:rPr lang="zh-CN"/>
              <a:t>”。既然都用了原始指针（假定</a:t>
            </a:r>
            <a:r>
              <a:rPr lang="zh-CN" altLang="en-US" b="1">
                <a:sym typeface="+mn-ea"/>
              </a:rPr>
              <a:t>他释放</a:t>
            </a:r>
            <a:r>
              <a:rPr lang="zh-CN" altLang="en-US" b="1" u="sng">
                <a:sym typeface="+mn-ea"/>
              </a:rPr>
              <a:t>前</a:t>
            </a:r>
            <a:r>
              <a:rPr lang="zh-CN" altLang="en-US" b="1">
                <a:sym typeface="+mn-ea"/>
              </a:rPr>
              <a:t>我必然被释放</a:t>
            </a:r>
            <a:r>
              <a:rPr lang="zh-CN"/>
              <a:t>）。因为</a:t>
            </a:r>
            <a:r>
              <a:rPr lang="zh-CN">
                <a:sym typeface="+mn-ea"/>
              </a:rPr>
              <a:t>因此我们完全可以把</a:t>
            </a:r>
            <a:r>
              <a:rPr lang="en-US" altLang="zh-CN">
                <a:sym typeface="+mn-ea"/>
              </a:rPr>
              <a:t> m_child </a:t>
            </a:r>
            <a:r>
              <a:rPr lang="zh-CN" altLang="en-US">
                <a:sym typeface="+mn-ea"/>
              </a:rPr>
              <a:t>变成一个标志这“完全所有权”的</a:t>
            </a:r>
            <a:r>
              <a:rPr lang="en-US" altLang="zh-CN">
                <a:sym typeface="+mn-ea"/>
              </a:rPr>
              <a:t> unique_ptr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这样也不需要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shared_ptr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维护一个原子计数器的开销了。</a:t>
            </a:r>
            <a:endParaRPr lang="en-US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6826250" y="2740025"/>
            <a:ext cx="847725" cy="8890"/>
          </a:xfrm>
          <a:prstGeom prst="line">
            <a:avLst/>
          </a:prstGeom>
          <a:ln w="3492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7975600" y="4476115"/>
            <a:ext cx="751205" cy="5080"/>
          </a:xfrm>
          <a:prstGeom prst="line">
            <a:avLst/>
          </a:prstGeom>
          <a:ln w="3492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Picture 6" descr="1622716868009"/>
          <p:cNvPicPr>
            <a:picLocks noChangeAspect="1"/>
          </p:cNvPicPr>
          <p:nvPr/>
        </p:nvPicPr>
        <p:blipFill>
          <a:blip r:embed="rId1">
            <a:lum bright="48000" contrast="-48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休息一下</a:t>
            </a:r>
            <a:r>
              <a:rPr lang="en-US" altLang="zh-CN"/>
              <a:t>……</a:t>
            </a:r>
            <a:r>
              <a:rPr lang="zh-CN" altLang="en-US"/>
              <a:t>再想想？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接下来你会发现，在智能指针的管理下，某些类型的对象并不是总是需要用到拷贝和移动。</a:t>
            </a:r>
            <a:endParaRPr lang="zh-CN" altLang="en-US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三五法则：</a:t>
            </a:r>
            <a:r>
              <a:rPr lang="zh-CN" altLang="en-US">
                <a:sym typeface="+mn-ea"/>
              </a:rPr>
              <a:t>什么时候需要担心</a:t>
            </a:r>
            <a:endParaRPr lang="en-US" altLang="zh-CN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一般来说，可以认为符合三五法则的类型是</a:t>
            </a:r>
            <a:r>
              <a:rPr lang="zh-CN" altLang="en-US" b="1">
                <a:sym typeface="+mn-ea"/>
              </a:rPr>
              <a:t>安全</a:t>
            </a:r>
            <a:r>
              <a:rPr lang="zh-CN" altLang="en-US">
                <a:sym typeface="+mn-ea"/>
              </a:rPr>
              <a:t>的。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以下类型是</a:t>
            </a:r>
            <a:r>
              <a:rPr lang="zh-CN" altLang="en-US" b="1">
                <a:sym typeface="+mn-ea"/>
              </a:rPr>
              <a:t>安全</a:t>
            </a:r>
            <a:r>
              <a:rPr lang="zh-CN" altLang="en-US">
                <a:sym typeface="+mn-ea"/>
              </a:rPr>
              <a:t>的：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int id;                                        // </a:t>
            </a:r>
            <a:r>
              <a:rPr lang="zh-CN" altLang="en-US">
                <a:sym typeface="+mn-ea"/>
              </a:rPr>
              <a:t>基础类型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std::vector&lt;int&gt; arr;                  // STL </a:t>
            </a:r>
            <a:r>
              <a:rPr lang="zh-CN" altLang="en-US">
                <a:sym typeface="+mn-ea"/>
              </a:rPr>
              <a:t>容器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std::shared_ptr&lt;Object&gt; child; // </a:t>
            </a:r>
            <a:r>
              <a:rPr lang="zh-CN" altLang="en-US">
                <a:sym typeface="+mn-ea"/>
              </a:rPr>
              <a:t>智能指针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Object *parent;                         // </a:t>
            </a:r>
            <a:r>
              <a:rPr lang="zh-CN" altLang="en-US">
                <a:sym typeface="+mn-ea"/>
              </a:rPr>
              <a:t>原始指针，如果是从</a:t>
            </a:r>
            <a:r>
              <a:rPr lang="zh-CN" altLang="en-US" b="1">
                <a:sym typeface="+mn-ea"/>
              </a:rPr>
              <a:t>智能指针</a:t>
            </a:r>
            <a:r>
              <a:rPr lang="zh-CN" altLang="en-US">
                <a:sym typeface="+mn-ea"/>
              </a:rPr>
              <a:t>里</a:t>
            </a:r>
            <a:r>
              <a:rPr lang="en-US" altLang="zh-CN">
                <a:sym typeface="+mn-ea"/>
              </a:rPr>
              <a:t> .get() </a:t>
            </a:r>
            <a:r>
              <a:rPr lang="zh-CN" altLang="en-US">
                <a:sym typeface="+mn-ea"/>
              </a:rPr>
              <a:t>出来的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以下对象是</a:t>
            </a:r>
            <a:r>
              <a:rPr lang="zh-CN" altLang="en-US" b="1">
                <a:sym typeface="+mn-ea"/>
              </a:rPr>
              <a:t>不安全</a:t>
            </a:r>
            <a:r>
              <a:rPr lang="zh-CN" altLang="en-US">
                <a:sym typeface="+mn-ea"/>
              </a:rPr>
              <a:t>的：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char *ptr;                                   // </a:t>
            </a:r>
            <a:r>
              <a:rPr lang="zh-CN" altLang="en-US">
                <a:sym typeface="+mn-ea"/>
              </a:rPr>
              <a:t>原始指针，如果是通过</a:t>
            </a:r>
            <a:r>
              <a:rPr lang="en-US" altLang="zh-CN">
                <a:sym typeface="+mn-ea"/>
              </a:rPr>
              <a:t> malloc/free </a:t>
            </a:r>
            <a:r>
              <a:rPr lang="zh-CN" altLang="en-US">
                <a:sym typeface="+mn-ea"/>
              </a:rPr>
              <a:t>或</a:t>
            </a:r>
            <a:r>
              <a:rPr lang="en-US" altLang="zh-CN">
                <a:sym typeface="+mn-ea"/>
              </a:rPr>
              <a:t> new/delete </a:t>
            </a:r>
            <a:r>
              <a:rPr lang="zh-CN" altLang="en-US">
                <a:sym typeface="+mn-ea"/>
              </a:rPr>
              <a:t>分配的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GLint tex;                                  // </a:t>
            </a:r>
            <a:r>
              <a:rPr lang="zh-CN" altLang="en-US">
                <a:sym typeface="+mn-ea"/>
              </a:rPr>
              <a:t>是</a:t>
            </a:r>
            <a:r>
              <a:rPr lang="zh-CN" altLang="en-US">
                <a:sym typeface="+mn-ea"/>
              </a:rPr>
              <a:t>基础类型</a:t>
            </a:r>
            <a:r>
              <a:rPr lang="en-US" altLang="zh-CN">
                <a:sym typeface="+mn-ea"/>
              </a:rPr>
              <a:t> int</a:t>
            </a:r>
            <a:r>
              <a:rPr lang="zh-CN" altLang="en-US">
                <a:sym typeface="+mn-ea"/>
              </a:rPr>
              <a:t>，但是对应着某种</a:t>
            </a:r>
            <a:r>
              <a:rPr lang="zh-CN" altLang="en-US" b="1">
                <a:sym typeface="+mn-ea"/>
              </a:rPr>
              <a:t>资源</a:t>
            </a:r>
            <a:endParaRPr lang="zh-CN" altLang="en-US" b="1">
              <a:sym typeface="+mn-ea"/>
            </a:endParaRPr>
          </a:p>
          <a:p>
            <a:r>
              <a:rPr lang="en-US" altLang="zh-CN">
                <a:sym typeface="+mn-ea"/>
              </a:rPr>
              <a:t>std::vector&lt;Object *&gt; objs;       // STL </a:t>
            </a:r>
            <a:r>
              <a:rPr lang="zh-CN" altLang="en-US">
                <a:sym typeface="+mn-ea"/>
              </a:rPr>
              <a:t>容器，但存了</a:t>
            </a:r>
            <a:r>
              <a:rPr lang="zh-CN" altLang="en-US" b="1">
                <a:sym typeface="+mn-ea"/>
              </a:rPr>
              <a:t>不安全</a:t>
            </a:r>
            <a:r>
              <a:rPr lang="zh-CN" altLang="en-US">
                <a:sym typeface="+mn-ea"/>
              </a:rPr>
              <a:t>的对象</a:t>
            </a:r>
            <a:endParaRPr lang="en-US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成员都是安全的类型：五大函数，一个也不用声明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如果你的类</a:t>
            </a:r>
            <a:r>
              <a:rPr lang="zh-CN"/>
              <a:t>所有成员，都是</a:t>
            </a:r>
            <a:r>
              <a:rPr lang="zh-CN" b="1"/>
              <a:t>安全</a:t>
            </a:r>
            <a:r>
              <a:rPr lang="zh-CN"/>
              <a:t>的类型，</a:t>
            </a:r>
            <a:r>
              <a:rPr lang="zh-CN" altLang="en-US"/>
              <a:t>那么五大函数都无需声明</a:t>
            </a:r>
            <a:r>
              <a:rPr lang="zh-CN" altLang="en-US">
                <a:sym typeface="+mn-ea"/>
              </a:rPr>
              <a:t>（或声明为</a:t>
            </a:r>
            <a:r>
              <a:rPr lang="en-US" altLang="zh-CN">
                <a:sym typeface="+mn-ea"/>
              </a:rPr>
              <a:t> = default</a:t>
            </a:r>
            <a:r>
              <a:rPr lang="zh-CN" altLang="en-US">
                <a:sym typeface="+mn-ea"/>
              </a:rPr>
              <a:t>）</a:t>
            </a:r>
            <a:r>
              <a:rPr lang="zh-CN" altLang="en-US"/>
              <a:t>，你的类自动就是</a:t>
            </a:r>
            <a:r>
              <a:rPr lang="zh-CN" b="1"/>
              <a:t>安全</a:t>
            </a:r>
            <a:r>
              <a:rPr lang="zh-CN" altLang="en-US"/>
              <a:t>的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/>
              <a:t>最好的判断方式是：如果你不需要</a:t>
            </a:r>
            <a:r>
              <a:rPr lang="zh-CN" altLang="en-US" b="1"/>
              <a:t>自定义的解构函数</a:t>
            </a:r>
            <a:r>
              <a:rPr lang="zh-CN" altLang="en-US"/>
              <a:t>，那么这个类就不需要担心。</a:t>
            </a:r>
            <a:endParaRPr lang="zh-CN" altLang="en-US"/>
          </a:p>
          <a:p>
            <a:r>
              <a:rPr lang="zh-CN" altLang="en-US"/>
              <a:t>因为如果用到了自定义解构函数，</a:t>
            </a:r>
            <a:r>
              <a:rPr lang="zh-CN" altLang="en-US">
                <a:sym typeface="+mn-ea"/>
              </a:rPr>
              <a:t>往往意味着</a:t>
            </a:r>
            <a:r>
              <a:rPr lang="zh-CN" altLang="en-US">
                <a:sym typeface="+mn-ea"/>
              </a:rPr>
              <a:t>你的类</a:t>
            </a:r>
            <a:r>
              <a:rPr lang="zh-CN">
                <a:sym typeface="+mn-ea"/>
              </a:rPr>
              <a:t>成员中，包含有</a:t>
            </a:r>
            <a:r>
              <a:rPr lang="zh-CN" b="1">
                <a:sym typeface="+mn-ea"/>
              </a:rPr>
              <a:t>不安全</a:t>
            </a:r>
            <a:r>
              <a:rPr lang="zh-CN">
                <a:sym typeface="+mn-ea"/>
              </a:rPr>
              <a:t>的类型。</a:t>
            </a:r>
            <a:endParaRPr lang="zh-CN">
              <a:sym typeface="+mn-ea"/>
            </a:endParaRPr>
          </a:p>
          <a:p>
            <a:r>
              <a:rPr lang="zh-CN" altLang="en-US"/>
              <a:t>一般无外乎两种情况：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你的类</a:t>
            </a:r>
            <a:r>
              <a:rPr lang="zh-CN" altLang="en-US" b="1"/>
              <a:t>管理着资源</a:t>
            </a:r>
            <a:r>
              <a:rPr lang="zh-CN" altLang="en-US"/>
              <a:t>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你的类</a:t>
            </a:r>
            <a:r>
              <a:rPr lang="zh-CN" altLang="en-US" b="1"/>
              <a:t>是数据结构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73495" y="1983740"/>
            <a:ext cx="5543550" cy="4035425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管理着资源：</a:t>
            </a:r>
            <a:r>
              <a:rPr lang="zh-CN" altLang="en-US">
                <a:sym typeface="+mn-ea"/>
              </a:rPr>
              <a:t>删除拷贝函数，然后统一用智能指针管理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0000"/>
          </a:bodyPr>
          <a:p>
            <a:r>
              <a:rPr lang="zh-CN" altLang="en-US">
                <a:sym typeface="+mn-ea"/>
              </a:rPr>
              <a:t>这个类管理着某种</a:t>
            </a:r>
            <a:r>
              <a:rPr lang="zh-CN" altLang="en-US" b="1">
                <a:sym typeface="+mn-ea"/>
              </a:rPr>
              <a:t>资源</a:t>
            </a:r>
            <a:r>
              <a:rPr lang="zh-CN" altLang="en-US">
                <a:sym typeface="+mn-ea"/>
              </a:rPr>
              <a:t>，资源往往不能被“复制”。比如一个</a:t>
            </a:r>
            <a:r>
              <a:rPr lang="en-US" altLang="zh-CN">
                <a:sym typeface="+mn-ea"/>
              </a:rPr>
              <a:t> OpenGL </a:t>
            </a:r>
            <a:r>
              <a:rPr lang="zh-CN" altLang="en-US">
                <a:sym typeface="+mn-ea"/>
              </a:rPr>
              <a:t>的着色器</a:t>
            </a:r>
            <a:r>
              <a:rPr lang="zh-CN" altLang="en-US">
                <a:sym typeface="+mn-ea"/>
              </a:rPr>
              <a:t>，或是一个</a:t>
            </a:r>
            <a:r>
              <a:rPr lang="en-US" altLang="zh-CN">
                <a:sym typeface="+mn-ea"/>
              </a:rPr>
              <a:t> Qt </a:t>
            </a:r>
            <a:r>
              <a:rPr lang="zh-CN" altLang="en-US">
                <a:sym typeface="+mn-ea"/>
              </a:rPr>
              <a:t>的窗口。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如果你允许</a:t>
            </a:r>
            <a:r>
              <a:rPr lang="en-US" altLang="zh-CN">
                <a:sym typeface="+mn-ea"/>
              </a:rPr>
              <a:t> GLShader </a:t>
            </a:r>
            <a:r>
              <a:rPr lang="zh-CN" altLang="en-US">
                <a:sym typeface="+mn-ea"/>
              </a:rPr>
              <a:t>拷贝，就相当于把</a:t>
            </a:r>
            <a:r>
              <a:rPr lang="en-US" altLang="zh-CN">
                <a:sym typeface="+mn-ea"/>
              </a:rPr>
              <a:t> glCreateShader </a:t>
            </a:r>
            <a:r>
              <a:rPr lang="zh-CN" altLang="en-US">
                <a:sym typeface="+mn-ea"/>
              </a:rPr>
              <a:t>返回的</a:t>
            </a:r>
            <a:r>
              <a:rPr lang="en-US" altLang="zh-CN">
                <a:sym typeface="+mn-ea"/>
              </a:rPr>
              <a:t> int </a:t>
            </a:r>
            <a:r>
              <a:rPr lang="zh-CN" altLang="en-US">
                <a:sym typeface="+mn-ea"/>
              </a:rPr>
              <a:t>拷贝两遍，解构时就会出现重复释放</a:t>
            </a:r>
            <a:r>
              <a:rPr lang="en-US" altLang="zh-CN">
                <a:sym typeface="+mn-ea"/>
              </a:rPr>
              <a:t> (double free) </a:t>
            </a:r>
            <a:r>
              <a:rPr lang="zh-CN" altLang="en-US">
                <a:sym typeface="+mn-ea"/>
              </a:rPr>
              <a:t>错误。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你会想“那我是不是可以在</a:t>
            </a:r>
            <a:r>
              <a:rPr lang="en-US" altLang="zh-CN">
                <a:sym typeface="+mn-ea"/>
              </a:rPr>
              <a:t> GLShader </a:t>
            </a:r>
            <a:r>
              <a:rPr lang="zh-CN" altLang="en-US">
                <a:sym typeface="+mn-ea"/>
              </a:rPr>
              <a:t>里加一个引用计数器呢，这样就可以算拷贝次数避免重复释放了！”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可以，但是既然标准库已经提供了</a:t>
            </a:r>
            <a:r>
              <a:rPr lang="en-US" altLang="zh-CN">
                <a:sym typeface="+mn-ea"/>
              </a:rPr>
              <a:t> shared_ptr</a:t>
            </a:r>
            <a:r>
              <a:rPr lang="zh-CN" altLang="en-US">
                <a:sym typeface="+mn-ea"/>
              </a:rPr>
              <a:t>，还不如用</a:t>
            </a:r>
            <a:r>
              <a:rPr lang="en-US" altLang="zh-CN">
                <a:sym typeface="+mn-ea"/>
              </a:rPr>
              <a:t> shared_ptr&lt;GLShader&gt; </a:t>
            </a:r>
            <a:r>
              <a:rPr lang="zh-CN" altLang="en-US">
                <a:sym typeface="+mn-ea"/>
              </a:rPr>
              <a:t>来管理，省的每个类实现一遍原子引用计数器。</a:t>
            </a:r>
            <a:endParaRPr lang="zh-CN" altLang="en-US">
              <a:sym typeface="+mn-ea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32475" y="1366520"/>
            <a:ext cx="6359525" cy="5116830"/>
          </a:xfrm>
          <a:prstGeom prst="rect">
            <a:avLst/>
          </a:prstGeom>
        </p:spPr>
      </p:pic>
      <p:sp>
        <p:nvSpPr>
          <p:cNvPr id="7" name="Left Brace 6"/>
          <p:cNvSpPr/>
          <p:nvPr/>
        </p:nvSpPr>
        <p:spPr>
          <a:xfrm flipH="1">
            <a:off x="9504045" y="2736850"/>
            <a:ext cx="253365" cy="379095"/>
          </a:xfrm>
          <a:prstGeom prst="leftBrace">
            <a:avLst/>
          </a:prstGeom>
          <a:ln w="412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8" name="Text Box 7"/>
          <p:cNvSpPr txBox="1"/>
          <p:nvPr/>
        </p:nvSpPr>
        <p:spPr>
          <a:xfrm>
            <a:off x="9884410" y="2604135"/>
            <a:ext cx="17945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管理资源的类，请删除他的拷贝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是数据结构：如果可以，定义拷贝和移动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641975" cy="4351655"/>
          </a:xfrm>
        </p:spPr>
        <p:txBody>
          <a:bodyPr/>
          <a:p>
            <a:r>
              <a:rPr lang="zh-CN" altLang="en-US"/>
              <a:t>这个类是你精心设计的</a:t>
            </a:r>
            <a:r>
              <a:rPr lang="zh-CN" altLang="en-US" b="1"/>
              <a:t>数据结构</a:t>
            </a:r>
            <a:r>
              <a:rPr lang="zh-CN" altLang="en-US"/>
              <a:t>，包括我们刚刚发明的</a:t>
            </a:r>
            <a:r>
              <a:rPr lang="en-US" altLang="zh-CN"/>
              <a:t> Vector</a:t>
            </a:r>
            <a:r>
              <a:rPr lang="zh-CN" altLang="en-US"/>
              <a:t>，还有链表，红黑树等。如果这些数据结构是可以支持拷贝的（比如</a:t>
            </a:r>
            <a:r>
              <a:rPr lang="en-US" altLang="zh-CN"/>
              <a:t> Vector </a:t>
            </a:r>
            <a:r>
              <a:rPr lang="zh-CN" altLang="en-US"/>
              <a:t>就可以），你可能需要自己一个个定义。如果不支持，那就删除（</a:t>
            </a:r>
            <a:r>
              <a:rPr lang="en-US" altLang="zh-CN"/>
              <a:t>= delete</a:t>
            </a:r>
            <a:r>
              <a:rPr lang="zh-CN" altLang="en-US"/>
              <a:t>）。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329170" y="0"/>
            <a:ext cx="486283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函数参数：如何避免不必要的拷贝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注意到，如果函数的参数声明为值类型，很可能会造成一次不必要的拷贝。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25515" y="635"/>
            <a:ext cx="6166485" cy="685736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7418705" y="4792980"/>
            <a:ext cx="746125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52415"/>
            <a:ext cx="2847340" cy="1505585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 flipV="1">
            <a:off x="0" y="5876290"/>
            <a:ext cx="2553970" cy="444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近现代：</a:t>
            </a:r>
            <a:r>
              <a:rPr lang="en-US" altLang="zh-CN">
                <a:sym typeface="+mn-ea"/>
              </a:rPr>
              <a:t>C++11 </a:t>
            </a:r>
            <a:r>
              <a:rPr lang="zh-CN" altLang="en-US">
                <a:sym typeface="+mn-ea"/>
              </a:rPr>
              <a:t>引入了</a:t>
            </a:r>
            <a:r>
              <a:rPr lang="en-US" altLang="zh-CN">
                <a:sym typeface="+mn-ea"/>
              </a:rPr>
              <a:t> lambda </a:t>
            </a:r>
            <a:r>
              <a:rPr lang="zh-CN" altLang="en-US">
                <a:sym typeface="+mn-ea"/>
              </a:rPr>
              <a:t>表达式</a:t>
            </a:r>
            <a:endParaRPr lang="zh-CN" altLang="en-US">
              <a:sym typeface="+mn-ea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52115" y="2024380"/>
            <a:ext cx="5905500" cy="3952875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如何避免不必要的拷贝：常引用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因此，可以把函数的参数类型声明为：</a:t>
            </a:r>
            <a:endParaRPr lang="zh-CN" altLang="en-US"/>
          </a:p>
          <a:p>
            <a:r>
              <a:rPr lang="en-US" altLang="zh-CN"/>
              <a:t>Pig const &amp;pig</a:t>
            </a:r>
            <a:endParaRPr lang="en-US" altLang="zh-CN"/>
          </a:p>
          <a:p>
            <a:r>
              <a:rPr lang="zh-CN" altLang="en-US"/>
              <a:t>这样传递的就是</a:t>
            </a:r>
            <a:r>
              <a:rPr lang="en-US" altLang="zh-CN"/>
              <a:t> pig </a:t>
            </a:r>
            <a:r>
              <a:rPr lang="zh-CN" altLang="en-US"/>
              <a:t>对象的</a:t>
            </a:r>
            <a:r>
              <a:rPr lang="zh-CN" altLang="en-US" b="1"/>
              <a:t>常引用</a:t>
            </a:r>
            <a:r>
              <a:rPr lang="zh-CN" altLang="en-US"/>
              <a:t>，从而实际只传递了一个指针，避免了拷贝。</a:t>
            </a:r>
            <a:endParaRPr lang="zh-CN" altLang="en-US"/>
          </a:p>
          <a:p>
            <a:r>
              <a:rPr lang="zh-CN" altLang="en-US"/>
              <a:t>常见的有</a:t>
            </a:r>
            <a:r>
              <a:rPr lang="en-US" altLang="zh-CN"/>
              <a:t> std::vector&lt;int&gt; const &amp;arr </a:t>
            </a:r>
            <a:r>
              <a:rPr lang="zh-CN" altLang="en-US"/>
              <a:t>等。</a:t>
            </a:r>
            <a:endParaRPr lang="zh-CN" altLang="en-US"/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注：有的教材喜欢这样：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const Pig &amp;pig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，仅仅是个人喜好不同，没有实际区别。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87440" y="-635"/>
            <a:ext cx="6004560" cy="685863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7480300" y="4740910"/>
            <a:ext cx="1471295" cy="63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68035"/>
            <a:ext cx="2144395" cy="989965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函数参数类型优化规则：</a:t>
            </a:r>
            <a:r>
              <a:rPr lang="zh-CN" altLang="en-US">
                <a:sym typeface="+mn-ea"/>
              </a:rPr>
              <a:t>按</a:t>
            </a:r>
            <a:r>
              <a:rPr lang="zh-CN" altLang="en-US"/>
              <a:t>引用还是按值？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zh-CN" altLang="en-US"/>
              <a:t>如果是基础类型（比如</a:t>
            </a:r>
            <a:r>
              <a:rPr lang="en-US" altLang="zh-CN"/>
              <a:t> int</a:t>
            </a:r>
            <a:r>
              <a:rPr lang="zh-CN" altLang="en-US"/>
              <a:t>，</a:t>
            </a:r>
            <a:r>
              <a:rPr lang="en-US" altLang="zh-CN"/>
              <a:t>float</a:t>
            </a:r>
            <a:r>
              <a:rPr lang="zh-CN" altLang="en-US"/>
              <a:t>）则按值传递：</a:t>
            </a:r>
            <a:endParaRPr lang="zh-CN" altLang="en-US"/>
          </a:p>
          <a:p>
            <a:r>
              <a:rPr lang="en-US" altLang="zh-CN">
                <a:sym typeface="+mn-ea"/>
              </a:rPr>
              <a:t>float squareRoot(float </a:t>
            </a:r>
            <a:r>
              <a:rPr lang="en-US" altLang="zh-CN"/>
              <a:t>val);</a:t>
            </a:r>
            <a:endParaRPr lang="en-US" altLang="zh-CN"/>
          </a:p>
          <a:p>
            <a:r>
              <a:rPr lang="zh-CN" altLang="en-US">
                <a:sym typeface="+mn-ea"/>
              </a:rPr>
              <a:t>如果是原始指针（比如</a:t>
            </a:r>
            <a:r>
              <a:rPr lang="en-US" altLang="zh-CN">
                <a:sym typeface="+mn-ea"/>
              </a:rPr>
              <a:t> int *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Object *</a:t>
            </a:r>
            <a:r>
              <a:rPr lang="zh-CN" altLang="en-US">
                <a:sym typeface="+mn-ea"/>
              </a:rPr>
              <a:t>）则按值传递：</a:t>
            </a:r>
            <a:endParaRPr lang="zh-CN" altLang="en-US"/>
          </a:p>
          <a:p>
            <a:r>
              <a:rPr lang="en-US" altLang="zh-CN">
                <a:sym typeface="+mn-ea"/>
              </a:rPr>
              <a:t>void doSomethingWith(Object *ptr);</a:t>
            </a:r>
            <a:endParaRPr lang="zh-CN" altLang="en-US"/>
          </a:p>
          <a:p>
            <a:r>
              <a:rPr lang="zh-CN" altLang="en-US"/>
              <a:t>如果是数据容器类型（比如</a:t>
            </a:r>
            <a:r>
              <a:rPr lang="en-US" altLang="zh-CN"/>
              <a:t> vector</a:t>
            </a:r>
            <a:r>
              <a:rPr lang="zh-CN" altLang="en-US"/>
              <a:t>，</a:t>
            </a:r>
            <a:r>
              <a:rPr lang="en-US" altLang="zh-CN"/>
              <a:t>string</a:t>
            </a:r>
            <a:r>
              <a:rPr lang="zh-CN" altLang="en-US"/>
              <a:t>）则按常引用传递：</a:t>
            </a:r>
            <a:endParaRPr lang="zh-CN" altLang="en-US"/>
          </a:p>
          <a:p>
            <a:r>
              <a:rPr lang="en-US" altLang="zh-CN"/>
              <a:t>int sumArray(std::vector&lt;int&gt; const &amp;arr);</a:t>
            </a:r>
            <a:endParaRPr lang="en-US" altLang="zh-CN"/>
          </a:p>
          <a:p>
            <a:r>
              <a:rPr lang="zh-CN" altLang="en-US"/>
              <a:t>如果数据容器不大（比如</a:t>
            </a:r>
            <a:r>
              <a:rPr lang="en-US" altLang="zh-CN"/>
              <a:t> tuple&lt;int, int&gt;</a:t>
            </a:r>
            <a:r>
              <a:rPr lang="zh-CN" altLang="en-US"/>
              <a:t>），则其实可以按值传递：</a:t>
            </a:r>
            <a:endParaRPr lang="zh-CN" altLang="en-US"/>
          </a:p>
          <a:p>
            <a:r>
              <a:rPr lang="en-US" altLang="zh-CN"/>
              <a:t>glm::vec3 calculateGravityAt(glm::vec3 pos);</a:t>
            </a:r>
            <a:endParaRPr lang="en-US" altLang="zh-CN"/>
          </a:p>
          <a:p>
            <a:r>
              <a:rPr lang="zh-CN" altLang="en-US"/>
              <a:t>如果是智能指针（比如</a:t>
            </a:r>
            <a:r>
              <a:rPr lang="en-US" altLang="zh-CN"/>
              <a:t> shared_ptr</a:t>
            </a:r>
            <a:r>
              <a:rPr lang="zh-CN" altLang="en-US"/>
              <a:t>），且需要</a:t>
            </a:r>
            <a:r>
              <a:rPr lang="zh-CN" altLang="en-US" b="1"/>
              <a:t>生命周期控制权</a:t>
            </a:r>
            <a:r>
              <a:rPr lang="zh-CN" altLang="en-US"/>
              <a:t>，则按值传递：</a:t>
            </a:r>
            <a:endParaRPr lang="zh-CN" altLang="en-US"/>
          </a:p>
          <a:p>
            <a:r>
              <a:rPr lang="en-US" altLang="zh-CN"/>
              <a:t>void addObject(std::shared_ptr&lt;Object&gt; obj);</a:t>
            </a:r>
            <a:endParaRPr lang="en-US" altLang="zh-CN"/>
          </a:p>
          <a:p>
            <a:r>
              <a:rPr lang="zh-CN" altLang="en-US"/>
              <a:t>如果是智能指针，但</a:t>
            </a:r>
            <a:r>
              <a:rPr lang="zh-CN" altLang="en-US" b="1"/>
              <a:t>不需要生命周期</a:t>
            </a:r>
            <a:r>
              <a:rPr lang="zh-CN" altLang="en-US"/>
              <a:t>，则通过</a:t>
            </a:r>
            <a:r>
              <a:rPr lang="en-US" altLang="zh-CN"/>
              <a:t> .get() </a:t>
            </a:r>
            <a:r>
              <a:rPr lang="zh-CN" altLang="en-US"/>
              <a:t>获取原始指针后，按值传递：</a:t>
            </a:r>
            <a:endParaRPr lang="zh-CN" altLang="en-US"/>
          </a:p>
          <a:p>
            <a:r>
              <a:rPr lang="en-US" altLang="zh-CN"/>
              <a:t>void modifyObject(Object *obj);</a:t>
            </a:r>
            <a:endParaRPr lang="zh-CN" altLang="en-US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小贴士：如何避免不经意的</a:t>
            </a:r>
            <a:r>
              <a:rPr lang="zh-CN" altLang="en-US">
                <a:sym typeface="+mn-ea"/>
              </a:rPr>
              <a:t>隐式</a:t>
            </a:r>
            <a:r>
              <a:rPr lang="zh-CN" altLang="en-US"/>
              <a:t>拷贝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我们可以将拷贝构造函数声明为</a:t>
            </a:r>
            <a:r>
              <a:rPr lang="en-US" altLang="zh-CN"/>
              <a:t> explicit </a:t>
            </a:r>
            <a:r>
              <a:rPr lang="zh-CN" altLang="en-US"/>
              <a:t>的，这样隐式的拷贝就会出错，从而发现因为疏忽大意造成的不必要拷贝。而当的确需要拷贝时，也可以改成</a:t>
            </a:r>
            <a:r>
              <a:rPr lang="en-US" altLang="zh-CN"/>
              <a:t> Pig(pig) </a:t>
            </a:r>
            <a:r>
              <a:rPr lang="zh-CN" altLang="en-US"/>
              <a:t>语法来强制拷贝。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55335" y="2053590"/>
            <a:ext cx="5434330" cy="389509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6513195" y="4036695"/>
            <a:ext cx="3655695" cy="13970"/>
          </a:xfrm>
          <a:prstGeom prst="line">
            <a:avLst/>
          </a:prstGeom>
          <a:ln w="3492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cheeseresult"/>
          <p:cNvPicPr>
            <a:picLocks noChangeAspect="1"/>
          </p:cNvPicPr>
          <p:nvPr/>
        </p:nvPicPr>
        <p:blipFill>
          <a:blip r:embed="rId1">
            <a:lum bright="42000" contrast="-42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为什么很多面向对象语言，比如</a:t>
            </a:r>
            <a:r>
              <a:rPr lang="en-US" altLang="zh-CN"/>
              <a:t> Java</a:t>
            </a:r>
            <a:r>
              <a:rPr lang="zh-CN" altLang="en-US"/>
              <a:t>，都没有</a:t>
            </a:r>
            <a:r>
              <a:rPr lang="zh-CN"/>
              <a:t>构造函数全家桶这些概念</a:t>
            </a:r>
            <a:r>
              <a:rPr lang="zh-CN" altLang="en-US"/>
              <a:t>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/>
              <a:t>因为他们的业务需求大多是：打开数据库，增删改查学生数据，打开一个窗口，写入一个文件，正则匹配是不是电邮地址，应答</a:t>
            </a:r>
            <a:r>
              <a:rPr lang="en-US" altLang="zh-CN"/>
              <a:t> HTTP </a:t>
            </a:r>
            <a:r>
              <a:rPr lang="zh-CN" altLang="en-US"/>
              <a:t>请求等。</a:t>
            </a:r>
            <a:endParaRPr lang="zh-CN" altLang="en-US"/>
          </a:p>
          <a:p>
            <a:r>
              <a:rPr lang="zh-CN" altLang="en-US"/>
              <a:t>这些业务往往都是在和</a:t>
            </a:r>
            <a:r>
              <a:rPr lang="zh-CN" altLang="en-US" b="1"/>
              <a:t>资源</a:t>
            </a:r>
            <a:r>
              <a:rPr lang="zh-CN" altLang="en-US"/>
              <a:t>打交道，从而基本都是刚刚说的要删除拷贝函数的那一类，解决这种需求，几乎总是在用</a:t>
            </a:r>
            <a:r>
              <a:rPr lang="en-US" altLang="zh-CN"/>
              <a:t> shared_ptr&lt;GLShader&gt; </a:t>
            </a:r>
            <a:r>
              <a:rPr lang="zh-CN" altLang="en-US"/>
              <a:t>的模式，于是</a:t>
            </a:r>
            <a:r>
              <a:rPr lang="en-US" altLang="zh-CN"/>
              <a:t> Java </a:t>
            </a:r>
            <a:r>
              <a:rPr lang="zh-CN" altLang="en-US"/>
              <a:t>和</a:t>
            </a:r>
            <a:r>
              <a:rPr lang="en-US" altLang="zh-CN"/>
              <a:t> Python </a:t>
            </a:r>
            <a:r>
              <a:rPr lang="zh-CN" altLang="en-US"/>
              <a:t>干脆简化：一切非基础类型的对象都是</a:t>
            </a:r>
            <a:r>
              <a:rPr lang="zh-CN" altLang="en-US" b="1"/>
              <a:t>浅拷贝</a:t>
            </a:r>
            <a:r>
              <a:rPr lang="zh-CN" altLang="en-US"/>
              <a:t>，引用计数由</a:t>
            </a:r>
            <a:r>
              <a:rPr lang="zh-CN" altLang="en-US" b="1"/>
              <a:t>垃圾回收</a:t>
            </a:r>
            <a:r>
              <a:rPr lang="zh-CN" altLang="en-US"/>
              <a:t>机制自动管理。</a:t>
            </a:r>
            <a:endParaRPr lang="zh-CN" altLang="en-US"/>
          </a:p>
          <a:p>
            <a:r>
              <a:rPr lang="zh-CN" altLang="en-US"/>
              <a:t>因此，以</a:t>
            </a:r>
            <a:r>
              <a:rPr lang="zh-CN" altLang="en-US" b="1"/>
              <a:t>系统级编程、算法数据结构、高性能计算</a:t>
            </a:r>
            <a:r>
              <a:rPr lang="zh-CN" altLang="en-US"/>
              <a:t>为主要业务的</a:t>
            </a:r>
            <a:r>
              <a:rPr lang="en-US" altLang="zh-CN"/>
              <a:t> C++</a:t>
            </a:r>
            <a:r>
              <a:rPr lang="zh-CN" altLang="en-US"/>
              <a:t>，才发展出了这些思想，并将拷贝</a:t>
            </a:r>
            <a:r>
              <a:rPr lang="en-US" altLang="zh-CN"/>
              <a:t>/</a:t>
            </a:r>
            <a:r>
              <a:rPr lang="zh-CN" altLang="en-US"/>
              <a:t>移动</a:t>
            </a:r>
            <a:r>
              <a:rPr lang="en-US" altLang="zh-CN"/>
              <a:t>/</a:t>
            </a:r>
            <a:r>
              <a:rPr lang="zh-CN" altLang="en-US"/>
              <a:t>指针</a:t>
            </a:r>
            <a:r>
              <a:rPr lang="en-US" altLang="zh-CN"/>
              <a:t>/</a:t>
            </a:r>
            <a:r>
              <a:rPr lang="zh-CN" altLang="en-US"/>
              <a:t>可变性</a:t>
            </a:r>
            <a:r>
              <a:rPr lang="en-US" altLang="zh-CN"/>
              <a:t>/</a:t>
            </a:r>
            <a:r>
              <a:rPr lang="zh-CN" altLang="en-US"/>
              <a:t>多线程等概念作为</a:t>
            </a:r>
            <a:r>
              <a:rPr lang="zh-CN" altLang="en-US" b="1"/>
              <a:t>语言基本元素</a:t>
            </a:r>
            <a:r>
              <a:rPr lang="zh-CN" altLang="en-US"/>
              <a:t>存在。这些在我们的业务里面是非常重要的，所以不可替代。</a:t>
            </a:r>
            <a:endParaRPr lang="zh-CN" altLang="en-US"/>
          </a:p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（试图升华文章中心主旨）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扩展阅读关键字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zh-CN" altLang="en-US" sz="1600"/>
              <a:t>限于篇幅，此处放出一些扩展知识供</a:t>
            </a:r>
            <a:r>
              <a:rPr lang="zh-CN" altLang="en-US" sz="1600" b="1"/>
              <a:t>学有余力</a:t>
            </a:r>
            <a:r>
              <a:rPr lang="zh-CN" altLang="en-US" sz="1600"/>
              <a:t>的同学研究：</a:t>
            </a:r>
            <a:endParaRPr lang="en-US" sz="1600"/>
          </a:p>
          <a:p>
            <a:pPr marL="457200" indent="-457200">
              <a:buAutoNum type="arabicPeriod"/>
            </a:pPr>
            <a:r>
              <a:rPr lang="en-US" sz="1600"/>
              <a:t>P-IMPL </a:t>
            </a:r>
            <a:r>
              <a:rPr lang="zh-CN" altLang="en-US" sz="1600"/>
              <a:t>模式</a:t>
            </a:r>
            <a:endParaRPr lang="zh-CN" altLang="en-US" sz="1600"/>
          </a:p>
          <a:p>
            <a:pPr marL="457200" indent="-457200">
              <a:buAutoNum type="arabicPeriod"/>
            </a:pPr>
            <a:r>
              <a:rPr lang="zh-CN" altLang="en-US" sz="1600"/>
              <a:t>虚函数与纯虚函数</a:t>
            </a:r>
            <a:endParaRPr lang="zh-CN" altLang="en-US" sz="1600"/>
          </a:p>
          <a:p>
            <a:pPr marL="457200" indent="-457200">
              <a:buAutoNum type="arabicPeriod"/>
            </a:pPr>
            <a:r>
              <a:rPr lang="zh-CN" altLang="en-US" sz="1600"/>
              <a:t>拷贝如何作为虚函数</a:t>
            </a:r>
            <a:endParaRPr lang="zh-CN" altLang="en-US" sz="1600"/>
          </a:p>
          <a:p>
            <a:pPr marL="457200" indent="-457200">
              <a:buAutoNum type="arabicPeriod"/>
            </a:pPr>
            <a:r>
              <a:rPr lang="en-US" altLang="zh-CN" sz="1600"/>
              <a:t>std::unique_ptr</a:t>
            </a:r>
            <a:r>
              <a:rPr lang="en-US" sz="1600"/>
              <a:t>::</a:t>
            </a:r>
            <a:r>
              <a:rPr lang="en-US" altLang="zh-CN" sz="1600"/>
              <a:t>release()</a:t>
            </a:r>
            <a:endParaRPr lang="en-US" altLang="zh-CN" sz="1600"/>
          </a:p>
          <a:p>
            <a:pPr marL="457200" indent="-457200">
              <a:buAutoNum type="arabicPeriod"/>
            </a:pPr>
            <a:r>
              <a:rPr lang="en-US" altLang="zh-CN" sz="1600">
                <a:sym typeface="+mn-ea"/>
              </a:rPr>
              <a:t>std::enable_shared_from_this</a:t>
            </a:r>
            <a:endParaRPr lang="zh-CN" altLang="en-US" sz="1600"/>
          </a:p>
          <a:p>
            <a:pPr marL="457200" indent="-457200">
              <a:buAutoNum type="arabicPeriod"/>
            </a:pPr>
            <a:r>
              <a:rPr lang="en-US" altLang="zh-CN" sz="1600"/>
              <a:t>dynamic_cast</a:t>
            </a:r>
            <a:endParaRPr lang="en-US" altLang="zh-CN" sz="1600"/>
          </a:p>
          <a:p>
            <a:pPr marL="457200" indent="-457200">
              <a:buAutoNum type="arabicPeriod"/>
            </a:pPr>
            <a:r>
              <a:rPr lang="en-US" altLang="zh-CN" sz="1600"/>
              <a:t>std::dynamic_pointer_cast</a:t>
            </a:r>
            <a:endParaRPr lang="en-US" altLang="zh-CN" sz="1600"/>
          </a:p>
          <a:p>
            <a:pPr marL="457200" indent="-457200">
              <a:buAutoNum type="arabicPeriod"/>
            </a:pPr>
            <a:r>
              <a:rPr lang="zh-CN" altLang="en-US" sz="1600"/>
              <a:t>运算符重载</a:t>
            </a:r>
            <a:endParaRPr lang="zh-CN" altLang="en-US" sz="1600"/>
          </a:p>
          <a:p>
            <a:pPr marL="457200" indent="-457200">
              <a:buAutoNum type="arabicPeriod"/>
            </a:pPr>
            <a:r>
              <a:rPr lang="zh-CN" altLang="en-US" sz="1600"/>
              <a:t>右值引用</a:t>
            </a:r>
            <a:r>
              <a:rPr lang="en-US" altLang="zh-CN" sz="1600"/>
              <a:t> &amp;&amp;</a:t>
            </a:r>
            <a:endParaRPr lang="zh-CN" altLang="en-US" sz="1600"/>
          </a:p>
          <a:p>
            <a:pPr marL="457200" indent="-457200">
              <a:buAutoNum type="arabicPeriod"/>
            </a:pPr>
            <a:r>
              <a:rPr lang="en-US" altLang="zh-CN" sz="1600"/>
              <a:t>std::shared_ptr&lt;void&gt;</a:t>
            </a:r>
            <a:r>
              <a:rPr lang="zh-CN" altLang="en-US" sz="1600"/>
              <a:t>和</a:t>
            </a:r>
            <a:r>
              <a:rPr lang="en-US" altLang="zh-CN" sz="1600"/>
              <a:t>  std::any</a:t>
            </a:r>
            <a:endParaRPr lang="en-US" altLang="zh-CN" sz="1600"/>
          </a:p>
          <a:p>
            <a:r>
              <a:rPr lang="zh-CN" altLang="en-US" sz="1600"/>
              <a:t>只提供了关键字，详细信息请善用</a:t>
            </a:r>
            <a:r>
              <a:rPr lang="zh-CN" altLang="en-US" sz="1600" b="1"/>
              <a:t>搜索引擎</a:t>
            </a:r>
            <a:r>
              <a:rPr lang="zh-CN" altLang="en-US" sz="1600"/>
              <a:t>：</a:t>
            </a:r>
            <a:r>
              <a:rPr lang="en-US" altLang="zh-CN" sz="1600"/>
              <a:t>bing.com</a:t>
            </a:r>
            <a:r>
              <a:rPr lang="zh-CN" altLang="en-US" sz="1600"/>
              <a:t>。</a:t>
            </a:r>
            <a:r>
              <a:rPr lang="zh-CN" altLang="en-US" sz="1600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</a:rPr>
              <a:t>（不要用</a:t>
            </a:r>
            <a:r>
              <a:rPr lang="en-US" altLang="zh-CN" sz="1600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</a:rPr>
              <a:t> baidu.com</a:t>
            </a:r>
            <a:r>
              <a:rPr lang="zh-CN" altLang="en-US" sz="1600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</a:rPr>
              <a:t>，那个是搜广告用的）</a:t>
            </a:r>
            <a:endParaRPr lang="zh-CN" altLang="en-US" sz="1600" strike="sngStrike">
              <a:solidFill>
                <a:schemeClr val="tx1">
                  <a:lumMod val="75000"/>
                  <a:lumOff val="25000"/>
                </a:schemeClr>
              </a:solidFill>
              <a:uFillTx/>
            </a:endParaRPr>
          </a:p>
          <a:p>
            <a:r>
              <a:rPr lang="zh-CN" altLang="en-US" sz="1600"/>
              <a:t>如果感兴趣，我可以增添一节专门讲</a:t>
            </a:r>
            <a:r>
              <a:rPr lang="zh-CN" altLang="en-US" sz="1600" b="1"/>
              <a:t>动态多态</a:t>
            </a:r>
            <a:r>
              <a:rPr lang="zh-CN" altLang="en-US" sz="1600"/>
              <a:t>。</a:t>
            </a:r>
            <a:endParaRPr lang="zh-CN" altLang="en-US" sz="1600"/>
          </a:p>
        </p:txBody>
      </p:sp>
      <p:pic>
        <p:nvPicPr>
          <p:cNvPr id="4" name="Picture 3" descr="heartlogoR-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4490" y="695960"/>
            <a:ext cx="445770" cy="450215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回家作业！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已经发布到：https://github.com/parallel101/</a:t>
            </a:r>
            <a:r>
              <a:rPr lang="en-US" altLang="zh-CN">
                <a:latin typeface="Adobe New Century Schoolbook" charset="0"/>
                <a:cs typeface="Adobe New Century Schoolbook" charset="0"/>
                <a:sym typeface="+mn-ea"/>
              </a:rPr>
              <a:t>hw02</a:t>
            </a:r>
            <a:endParaRPr lang="en-US" altLang="zh-CN">
              <a:latin typeface="Adobe New Century Schoolbook" charset="0"/>
              <a:cs typeface="Adobe New Century Schoolbook" charset="0"/>
              <a:sym typeface="+mn-ea"/>
            </a:endParaRPr>
          </a:p>
          <a:p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仓库的</a:t>
            </a:r>
            <a:r>
              <a:rPr lang="en-US" altLang="zh-CN">
                <a:latin typeface="Adobe New Century Schoolbook" charset="0"/>
                <a:cs typeface="Adobe New Century Schoolbook" charset="0"/>
                <a:sym typeface="+mn-ea"/>
              </a:rPr>
              <a:t> README.md </a:t>
            </a:r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里有详细的作业要求和说明。请按要求修改其中的代码，使得双向链表类</a:t>
            </a:r>
            <a:r>
              <a:rPr lang="en-US" altLang="zh-CN">
                <a:latin typeface="Adobe New Century Schoolbook" charset="0"/>
                <a:cs typeface="Adobe New Century Schoolbook" charset="0"/>
                <a:sym typeface="+mn-ea"/>
              </a:rPr>
              <a:t> List </a:t>
            </a:r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的</a:t>
            </a:r>
            <a:r>
              <a:rPr lang="zh-CN" altLang="en-US" b="1">
                <a:latin typeface="Adobe New Century Schoolbook" charset="0"/>
                <a:cs typeface="Adobe New Century Schoolbook" charset="0"/>
                <a:sym typeface="+mn-ea"/>
              </a:rPr>
              <a:t>拷贝构造函数</a:t>
            </a:r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能正常工作，且内存能够安全释放。</a:t>
            </a:r>
            <a:endParaRPr lang="en-US" altLang="zh-CN">
              <a:latin typeface="Adobe New Century Schoolbook" charset="0"/>
              <a:cs typeface="Adobe New Century Schoolbook" charset="0"/>
              <a:sym typeface="+mn-ea"/>
            </a:endParaRPr>
          </a:p>
          <a:p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通过</a:t>
            </a:r>
            <a:r>
              <a:rPr lang="en-US" altLang="zh-CN">
                <a:latin typeface="Adobe New Century Schoolbook" charset="0"/>
                <a:cs typeface="Adobe New Century Schoolbook" charset="0"/>
                <a:sym typeface="+mn-ea"/>
              </a:rPr>
              <a:t> pull request </a:t>
            </a:r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提交你的作业，这样我可以通过</a:t>
            </a:r>
            <a:r>
              <a:rPr lang="en-US" altLang="zh-CN">
                <a:latin typeface="Adobe New Century Schoolbook" charset="0"/>
                <a:cs typeface="Adobe New Century Schoolbook" charset="0"/>
                <a:sym typeface="+mn-ea"/>
              </a:rPr>
              <a:t> diff </a:t>
            </a:r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页面清楚地看到你的改动。</a:t>
            </a:r>
            <a:endParaRPr lang="zh-CN" altLang="en-US">
              <a:latin typeface="Adobe New Century Schoolbook" charset="0"/>
              <a:cs typeface="Adobe New Century Schoolbook" charset="0"/>
              <a:sym typeface="+mn-ea"/>
            </a:endParaRPr>
          </a:p>
          <a:p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什么事</a:t>
            </a:r>
            <a:r>
              <a:rPr lang="en-US" altLang="zh-CN">
                <a:latin typeface="Adobe New Century Schoolbook" charset="0"/>
                <a:cs typeface="Adobe New Century Schoolbook" charset="0"/>
                <a:sym typeface="+mn-ea"/>
              </a:rPr>
              <a:t> pull request</a:t>
            </a:r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？还是善用搜索引擎，这是作业的一部分（</a:t>
            </a:r>
            <a:r>
              <a:rPr lang="en-US" altLang="zh-CN">
                <a:latin typeface="Adobe New Century Schoolbook" charset="0"/>
                <a:cs typeface="Adobe New Century Schoolbook" charset="0"/>
                <a:sym typeface="+mn-ea"/>
              </a:rPr>
              <a:t>x</a:t>
            </a:r>
            <a:endParaRPr lang="en-US" altLang="zh-CN">
              <a:latin typeface="Adobe New Century Schoolbook" charset="0"/>
              <a:cs typeface="Adobe New Century Schoolbook" charset="0"/>
              <a:sym typeface="+mn-ea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Picture 5" descr="QQ20200616092315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感谢观看！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/>
              <a:t>by </a:t>
            </a:r>
            <a:r>
              <a:rPr lang="zh-CN" altLang="en-US"/>
              <a:t>彭于斌（</a:t>
            </a:r>
            <a:r>
              <a:rPr lang="en-US" altLang="zh-CN"/>
              <a:t>github</a:t>
            </a:r>
            <a:r>
              <a:rPr lang="en-US"/>
              <a:t>@archibate</a:t>
            </a:r>
            <a:r>
              <a:rPr lang="zh-CN" altLang="en-US">
                <a:sym typeface="+mn-ea"/>
              </a:rPr>
              <a:t>）</a:t>
            </a:r>
            <a:endParaRPr lang="en-US"/>
          </a:p>
        </p:txBody>
      </p:sp>
      <p:sp>
        <p:nvSpPr>
          <p:cNvPr id="5" name="Text Box 4"/>
          <p:cNvSpPr txBox="1"/>
          <p:nvPr/>
        </p:nvSpPr>
        <p:spPr>
          <a:xfrm>
            <a:off x="6909435" y="428625"/>
            <a:ext cx="48304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录播：https://space.bilibili.com/263032155</a:t>
            </a:r>
            <a:endParaRPr lang="zh-CN" altLang="en-US">
              <a:latin typeface="Adobe New Century Schoolbook" charset="0"/>
              <a:cs typeface="Adobe New Century Schoolbook" charset="0"/>
              <a:sym typeface="+mn-ea"/>
            </a:endParaRPr>
          </a:p>
          <a:p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课件：https://github.com/parallel101/course</a:t>
            </a:r>
            <a:endParaRPr lang="zh-CN" altLang="en-US">
              <a:latin typeface="Adobe New Century Schoolbook" charset="0"/>
              <a:cs typeface="Adobe New Century Schoolbook" charset="0"/>
              <a:sym typeface="+mn-ea"/>
            </a:endParaRPr>
          </a:p>
          <a:p>
            <a:r>
              <a:rPr lang="zh-CN" altLang="en-US">
                <a:latin typeface="Adobe New Century Schoolbook" charset="0"/>
                <a:cs typeface="Adobe New Century Schoolbook" charset="0"/>
              </a:rPr>
              <a:t>作业：</a:t>
            </a:r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https://github.com/parallel101/</a:t>
            </a:r>
            <a:r>
              <a:rPr lang="en-US" altLang="zh-CN">
                <a:latin typeface="Adobe New Century Schoolbook" charset="0"/>
                <a:cs typeface="Adobe New Century Schoolbook" charset="0"/>
                <a:sym typeface="+mn-ea"/>
              </a:rPr>
              <a:t>hw02</a:t>
            </a:r>
            <a:endParaRPr lang="en-US" altLang="zh-CN">
              <a:latin typeface="Adobe New Century Schoolbook" charset="0"/>
              <a:cs typeface="Adobe New Century Schoolbook" charset="0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14459</Words>
  <Application>WPS Presentation</Application>
  <PresentationFormat>宽屏</PresentationFormat>
  <Paragraphs>697</Paragraphs>
  <Slides>96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96</vt:i4>
      </vt:variant>
    </vt:vector>
  </HeadingPairs>
  <TitlesOfParts>
    <vt:vector size="111" baseType="lpstr">
      <vt:lpstr>Arial</vt:lpstr>
      <vt:lpstr>SimSun</vt:lpstr>
      <vt:lpstr>Wingdings</vt:lpstr>
      <vt:lpstr>Liberation Sans</vt:lpstr>
      <vt:lpstr>Adobe Helvetica</vt:lpstr>
      <vt:lpstr>Cantarell</vt:lpstr>
      <vt:lpstr>Adobe New Century Schoolbook</vt:lpstr>
      <vt:lpstr>SimSun</vt:lpstr>
      <vt:lpstr>文泉驿微米黑</vt:lpstr>
      <vt:lpstr>Arial Black</vt:lpstr>
      <vt:lpstr>Microsoft YaHei</vt:lpstr>
      <vt:lpstr>Arial Unicode MS</vt:lpstr>
      <vt:lpstr>SimSun</vt:lpstr>
      <vt:lpstr>Noto Looped Thai UI Black</vt:lpstr>
      <vt:lpstr>Office Theme</vt:lpstr>
      <vt:lpstr>现代C++入门：RAII内存管理</vt:lpstr>
      <vt:lpstr>高性能并行编程与优化 - 课程大纲</vt:lpstr>
      <vt:lpstr>从一个案例看 C++ 的历史</vt:lpstr>
      <vt:lpstr>古代：C语言</vt:lpstr>
      <vt:lpstr>近代：C++98 引入 STL 容器库</vt:lpstr>
      <vt:lpstr>近现代：C++11 引入了 {} 初始化表达式</vt:lpstr>
      <vt:lpstr>近现代：C++11 引入了 range-based for-loop</vt:lpstr>
      <vt:lpstr>如果想使用 for_each 这个算法模板呢？</vt:lpstr>
      <vt:lpstr>近现代：C++11 引入了 lambda 表达式</vt:lpstr>
      <vt:lpstr>现代：C++14 的 lambda 允许用 auto 自动推断类型</vt:lpstr>
      <vt:lpstr>当代：C++17 CTAD / compile-time argument deduction / 编译期参数推断</vt:lpstr>
      <vt:lpstr>当代：C++17 引入常用数值算法</vt:lpstr>
      <vt:lpstr>未来：C++20 引入区间（ranges）</vt:lpstr>
      <vt:lpstr>未来：C++20 引入模块（module）</vt:lpstr>
      <vt:lpstr>未来：C++20 允许函数参数为自动推断（auto）</vt:lpstr>
      <vt:lpstr>未来：C++20 引入协程（coroutine）和生成器（generator）</vt:lpstr>
      <vt:lpstr>未来：C++20 标准库加入 format 支持</vt:lpstr>
      <vt:lpstr>跑远了！</vt:lpstr>
      <vt:lpstr>C++有哪些面向对象思想？</vt:lpstr>
      <vt:lpstr>C++思想：封装</vt:lpstr>
      <vt:lpstr>封装：不变性</vt:lpstr>
      <vt:lpstr>不变性：请勿滥用封装</vt:lpstr>
      <vt:lpstr>C++思想：RAII（Resource Acquisition Is Initialization）</vt:lpstr>
      <vt:lpstr>RAII：避免犯错误</vt:lpstr>
      <vt:lpstr>RAII：异常安全（exception-safe）</vt:lpstr>
      <vt:lpstr>RAII：离不开构造函数</vt:lpstr>
      <vt:lpstr>自定义构造函数：无参数</vt:lpstr>
      <vt:lpstr>自定义构造函数：无参数（使用初始化表达式）</vt:lpstr>
      <vt:lpstr>自定义构造函数：多个参数</vt:lpstr>
      <vt:lpstr>自定义构造函数：单个参数</vt:lpstr>
      <vt:lpstr>自定义构造函数：单个参数（陷阱）</vt:lpstr>
      <vt:lpstr>自定义构造函数：单个参数（避免陷阱）</vt:lpstr>
      <vt:lpstr>避免陷阱体现在哪里？</vt:lpstr>
      <vt:lpstr>explicit 对多个参数也起作用！</vt:lpstr>
      <vt:lpstr>使用 {} 和 () 调用构造函数，有什么区别？</vt:lpstr>
      <vt:lpstr>编译器默认生成的构造函数：无参数（小心 POD 陷阱！）</vt:lpstr>
      <vt:lpstr>编译器默认生成的构造函数：无参数（POD 陷阱解决方案）</vt:lpstr>
      <vt:lpstr>编译器默认生成的构造函数：无参数（POD 陷阱解决方案，续）</vt:lpstr>
      <vt:lpstr>编译器默认生成的构造函数：无参数（类成员初始化很方便）</vt:lpstr>
      <vt:lpstr>编译器默认生成的构造函数：初始化列表（感谢 C++11）</vt:lpstr>
      <vt:lpstr>编译器默认生成的构造函数：初始化列表（初始化一部分，剩余的为默认值）</vt:lpstr>
      <vt:lpstr>编译器默认生成的构造函数：初始化列表（妙用，解决函数多返回值）</vt:lpstr>
      <vt:lpstr>编译器默认生成的构造函数：初始化列表（妙用，处理函数的复杂类型参数）</vt:lpstr>
      <vt:lpstr>有自定义构造函数时仍想用默认构造函数：= default</vt:lpstr>
      <vt:lpstr>有自定义构造函数时仍想用默认构造函数：= default（续）</vt:lpstr>
      <vt:lpstr>编译器默认生成的构造函数：拷贝构造函数</vt:lpstr>
      <vt:lpstr>拷贝构造函数：用户自定义</vt:lpstr>
      <vt:lpstr>不想要编译器自动生成拷贝构造函数怎么办：= delete</vt:lpstr>
      <vt:lpstr>编译器默认生成的特殊函数：拷贝赋值函数</vt:lpstr>
      <vt:lpstr>编译器自动生成的函数：全家桶</vt:lpstr>
      <vt:lpstr>全家桶：这些函数默认情况下是怎么样的？</vt:lpstr>
      <vt:lpstr>恭喜：你已经基本学废构造函数啦！</vt:lpstr>
      <vt:lpstr>编写我们自己的 vector 类！</vt:lpstr>
      <vt:lpstr>三五法则：规则类怪谈</vt:lpstr>
      <vt:lpstr>三五法则：拷贝构造函数</vt:lpstr>
      <vt:lpstr>解决方案：要么删除</vt:lpstr>
      <vt:lpstr>解决方案：要么定义</vt:lpstr>
      <vt:lpstr>三五法则：拷贝赋值函数</vt:lpstr>
      <vt:lpstr>拷贝赋值函数：提高性能</vt:lpstr>
      <vt:lpstr>C++11：为什么区分拷贝和移动？</vt:lpstr>
      <vt:lpstr>移动进阶：交换两者的值</vt:lpstr>
      <vt:lpstr>还有哪些情况会触发“移动”</vt:lpstr>
      <vt:lpstr>移动构造函数：缺省实现</vt:lpstr>
      <vt:lpstr>小技巧：如果有移动赋值函数，可以删除拷贝赋值函数</vt:lpstr>
      <vt:lpstr>构造函数全家桶：总结</vt:lpstr>
      <vt:lpstr>来学智能指针压压惊</vt:lpstr>
      <vt:lpstr>C++98：令人头疼的内存管理</vt:lpstr>
      <vt:lpstr>RAII 解决内存管理的问题：unique_ptr</vt:lpstr>
      <vt:lpstr>unique_ptr：封装的智慧</vt:lpstr>
      <vt:lpstr>unique_ptr：禁止拷贝</vt:lpstr>
      <vt:lpstr>解决方案1：获取原始指针（C * 这种类型的指针）</vt:lpstr>
      <vt:lpstr>解决方案2：unique_ptr 不能拷贝，但可以移动</vt:lpstr>
      <vt:lpstr>移交控制权后仍希望访问到 p 指向的对象</vt:lpstr>
      <vt:lpstr>解决方案：提前获取原始指针</vt:lpstr>
      <vt:lpstr>解决方案：提前获取原始指针（续）</vt:lpstr>
      <vt:lpstr>更智能的指针：shared_ptr</vt:lpstr>
      <vt:lpstr>更智能的指针：shared_ptr（续）</vt:lpstr>
      <vt:lpstr>不影响 shared_ptr 计数：弱引用 weak_ptr</vt:lpstr>
      <vt:lpstr>智能指针：作为类的成员变量</vt:lpstr>
      <vt:lpstr>那是不是只要 shared_ptr 就行，不用 unique_ptr 了？</vt:lpstr>
      <vt:lpstr>循环引用：解决方案1</vt:lpstr>
      <vt:lpstr>循环引用：解决方案2</vt:lpstr>
      <vt:lpstr>循环引用：解决方案2（续）</vt:lpstr>
      <vt:lpstr>休息一下……再想想？</vt:lpstr>
      <vt:lpstr>三五法则：什么时候需要担心</vt:lpstr>
      <vt:lpstr>成员都是安全的类型：五大函数，一个也不用声明</vt:lpstr>
      <vt:lpstr>管理着资源：删除拷贝函数，然后统一用智能指针管理</vt:lpstr>
      <vt:lpstr>是数据结构：如果可以，定义拷贝和移动</vt:lpstr>
      <vt:lpstr>函数参数：如何避免不必要的拷贝</vt:lpstr>
      <vt:lpstr>如何避免不必要的拷贝：常引用</vt:lpstr>
      <vt:lpstr>函数参数类型优化规则：按引用还是按值？</vt:lpstr>
      <vt:lpstr>PowerPoint 演示文稿</vt:lpstr>
      <vt:lpstr>为什么很多面向对象语言，比如 Java，都没有构造函数全家桶这些概念？</vt:lpstr>
      <vt:lpstr>扩展阅读关键字</vt:lpstr>
      <vt:lpstr>回家作业！</vt:lpstr>
      <vt:lpstr>感谢观看！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bate</dc:creator>
  <cp:lastModifiedBy>bate</cp:lastModifiedBy>
  <cp:revision>1275</cp:revision>
  <dcterms:created xsi:type="dcterms:W3CDTF">2021-12-18T13:20:22Z</dcterms:created>
  <dcterms:modified xsi:type="dcterms:W3CDTF">2021-12-18T13:20:22Z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