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.xml" ContentType="application/vnd.openxmlformats-officedocument.presentationml.slide+xml"/>
  <Override PartName="/ppt/slides/slide170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3"/>
  </p:notesMasterIdLst>
  <p:handoutMasterIdLst>
    <p:handoutMasterId r:id="rId174"/>
  </p:handoutMasterIdLst>
  <p:sldIdLst>
    <p:sldId id="256" r:id="rId3"/>
    <p:sldId id="466" r:id="rId4"/>
    <p:sldId id="467" r:id="rId5"/>
    <p:sldId id="665" r:id="rId6"/>
    <p:sldId id="666" r:id="rId7"/>
    <p:sldId id="667" r:id="rId8"/>
    <p:sldId id="668" r:id="rId9"/>
    <p:sldId id="669" r:id="rId10"/>
    <p:sldId id="670" r:id="rId11"/>
    <p:sldId id="671" r:id="rId12"/>
    <p:sldId id="270" r:id="rId13"/>
    <p:sldId id="257" r:id="rId14"/>
    <p:sldId id="258" r:id="rId15"/>
    <p:sldId id="259" r:id="rId16"/>
    <p:sldId id="260" r:id="rId17"/>
    <p:sldId id="261" r:id="rId18"/>
    <p:sldId id="262" r:id="rId19"/>
    <p:sldId id="264" r:id="rId20"/>
    <p:sldId id="263" r:id="rId21"/>
    <p:sldId id="265" r:id="rId22"/>
    <p:sldId id="266" r:id="rId23"/>
    <p:sldId id="267" r:id="rId24"/>
    <p:sldId id="269" r:id="rId25"/>
    <p:sldId id="268" r:id="rId26"/>
    <p:sldId id="297" r:id="rId27"/>
    <p:sldId id="460" r:id="rId28"/>
    <p:sldId id="636" r:id="rId29"/>
    <p:sldId id="638" r:id="rId30"/>
    <p:sldId id="462" r:id="rId31"/>
    <p:sldId id="642" r:id="rId32"/>
    <p:sldId id="643" r:id="rId33"/>
    <p:sldId id="644" r:id="rId34"/>
    <p:sldId id="654" r:id="rId35"/>
    <p:sldId id="645" r:id="rId36"/>
    <p:sldId id="652" r:id="rId37"/>
    <p:sldId id="655" r:id="rId38"/>
    <p:sldId id="656" r:id="rId39"/>
    <p:sldId id="657" r:id="rId40"/>
    <p:sldId id="662" r:id="rId41"/>
    <p:sldId id="663" r:id="rId42"/>
    <p:sldId id="664" r:id="rId43"/>
    <p:sldId id="650" r:id="rId44"/>
    <p:sldId id="651" r:id="rId45"/>
    <p:sldId id="647" r:id="rId46"/>
    <p:sldId id="648" r:id="rId47"/>
    <p:sldId id="461" r:id="rId48"/>
    <p:sldId id="639" r:id="rId49"/>
    <p:sldId id="640" r:id="rId50"/>
    <p:sldId id="641" r:id="rId51"/>
    <p:sldId id="653" r:id="rId52"/>
    <p:sldId id="463" r:id="rId53"/>
    <p:sldId id="310" r:id="rId54"/>
    <p:sldId id="311" r:id="rId55"/>
    <p:sldId id="312" r:id="rId56"/>
    <p:sldId id="313" r:id="rId57"/>
    <p:sldId id="314" r:id="rId58"/>
    <p:sldId id="317" r:id="rId59"/>
    <p:sldId id="315" r:id="rId60"/>
    <p:sldId id="322" r:id="rId61"/>
    <p:sldId id="323" r:id="rId62"/>
    <p:sldId id="325" r:id="rId63"/>
    <p:sldId id="327" r:id="rId64"/>
    <p:sldId id="330" r:id="rId65"/>
    <p:sldId id="331" r:id="rId66"/>
    <p:sldId id="332" r:id="rId67"/>
    <p:sldId id="400" r:id="rId68"/>
    <p:sldId id="399" r:id="rId69"/>
    <p:sldId id="401" r:id="rId70"/>
    <p:sldId id="402" r:id="rId71"/>
    <p:sldId id="403" r:id="rId72"/>
    <p:sldId id="821" r:id="rId73"/>
    <p:sldId id="822" r:id="rId74"/>
    <p:sldId id="823" r:id="rId75"/>
    <p:sldId id="824" r:id="rId76"/>
    <p:sldId id="825" r:id="rId77"/>
    <p:sldId id="826" r:id="rId78"/>
    <p:sldId id="321" r:id="rId79"/>
    <p:sldId id="430" r:id="rId80"/>
    <p:sldId id="431" r:id="rId81"/>
    <p:sldId id="433" r:id="rId82"/>
    <p:sldId id="572" r:id="rId83"/>
    <p:sldId id="432" r:id="rId84"/>
    <p:sldId id="574" r:id="rId85"/>
    <p:sldId id="434" r:id="rId86"/>
    <p:sldId id="436" r:id="rId87"/>
    <p:sldId id="435" r:id="rId88"/>
    <p:sldId id="438" r:id="rId89"/>
    <p:sldId id="439" r:id="rId90"/>
    <p:sldId id="440" r:id="rId91"/>
    <p:sldId id="441" r:id="rId92"/>
    <p:sldId id="437" r:id="rId93"/>
    <p:sldId id="442" r:id="rId94"/>
    <p:sldId id="443" r:id="rId95"/>
    <p:sldId id="444" r:id="rId96"/>
    <p:sldId id="445" r:id="rId97"/>
    <p:sldId id="419" r:id="rId98"/>
    <p:sldId id="420" r:id="rId99"/>
    <p:sldId id="421" r:id="rId100"/>
    <p:sldId id="422" r:id="rId101"/>
    <p:sldId id="423" r:id="rId102"/>
    <p:sldId id="424" r:id="rId103"/>
    <p:sldId id="425" r:id="rId104"/>
    <p:sldId id="426" r:id="rId105"/>
    <p:sldId id="427" r:id="rId106"/>
    <p:sldId id="428" r:id="rId107"/>
    <p:sldId id="429" r:id="rId108"/>
    <p:sldId id="449" r:id="rId109"/>
    <p:sldId id="481" r:id="rId110"/>
    <p:sldId id="483" r:id="rId111"/>
    <p:sldId id="482" r:id="rId112"/>
    <p:sldId id="485" r:id="rId113"/>
    <p:sldId id="464" r:id="rId114"/>
    <p:sldId id="484" r:id="rId115"/>
    <p:sldId id="486" r:id="rId116"/>
    <p:sldId id="487" r:id="rId117"/>
    <p:sldId id="489" r:id="rId118"/>
    <p:sldId id="491" r:id="rId119"/>
    <p:sldId id="490" r:id="rId120"/>
    <p:sldId id="488" r:id="rId121"/>
    <p:sldId id="492" r:id="rId122"/>
    <p:sldId id="566" r:id="rId123"/>
    <p:sldId id="565" r:id="rId124"/>
    <p:sldId id="567" r:id="rId125"/>
    <p:sldId id="568" r:id="rId126"/>
    <p:sldId id="569" r:id="rId127"/>
    <p:sldId id="570" r:id="rId128"/>
    <p:sldId id="468" r:id="rId129"/>
    <p:sldId id="469" r:id="rId130"/>
    <p:sldId id="470" r:id="rId131"/>
    <p:sldId id="471" r:id="rId132"/>
    <p:sldId id="472" r:id="rId133"/>
    <p:sldId id="473" r:id="rId134"/>
    <p:sldId id="474" r:id="rId135"/>
    <p:sldId id="475" r:id="rId136"/>
    <p:sldId id="476" r:id="rId137"/>
    <p:sldId id="477" r:id="rId138"/>
    <p:sldId id="478" r:id="rId139"/>
    <p:sldId id="479" r:id="rId140"/>
    <p:sldId id="480" r:id="rId141"/>
    <p:sldId id="672" r:id="rId142"/>
    <p:sldId id="673" r:id="rId143"/>
    <p:sldId id="318" r:id="rId144"/>
    <p:sldId id="660" r:id="rId145"/>
    <p:sldId id="803" r:id="rId146"/>
    <p:sldId id="804" r:id="rId147"/>
    <p:sldId id="805" r:id="rId148"/>
    <p:sldId id="806" r:id="rId149"/>
    <p:sldId id="571" r:id="rId150"/>
    <p:sldId id="809" r:id="rId151"/>
    <p:sldId id="810" r:id="rId152"/>
    <p:sldId id="812" r:id="rId153"/>
    <p:sldId id="829" r:id="rId154"/>
    <p:sldId id="832" r:id="rId155"/>
    <p:sldId id="830" r:id="rId156"/>
    <p:sldId id="827" r:id="rId157"/>
    <p:sldId id="828" r:id="rId158"/>
    <p:sldId id="833" r:id="rId159"/>
    <p:sldId id="834" r:id="rId160"/>
    <p:sldId id="835" r:id="rId161"/>
    <p:sldId id="836" r:id="rId162"/>
    <p:sldId id="837" r:id="rId163"/>
    <p:sldId id="838" r:id="rId164"/>
    <p:sldId id="811" r:id="rId165"/>
    <p:sldId id="840" r:id="rId166"/>
    <p:sldId id="841" r:id="rId167"/>
    <p:sldId id="842" r:id="rId168"/>
    <p:sldId id="808" r:id="rId169"/>
    <p:sldId id="446" r:id="rId170"/>
    <p:sldId id="843" r:id="rId171"/>
    <p:sldId id="465" r:id="rId17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7" Type="http://schemas.openxmlformats.org/officeDocument/2006/relationships/tableStyles" Target="tableStyles.xml"/><Relationship Id="rId176" Type="http://schemas.openxmlformats.org/officeDocument/2006/relationships/viewProps" Target="viewProps.xml"/><Relationship Id="rId175" Type="http://schemas.openxmlformats.org/officeDocument/2006/relationships/presProps" Target="presProps.xml"/><Relationship Id="rId174" Type="http://schemas.openxmlformats.org/officeDocument/2006/relationships/handoutMaster" Target="handoutMasters/handoutMaster1.xml"/><Relationship Id="rId173" Type="http://schemas.openxmlformats.org/officeDocument/2006/relationships/notesMaster" Target="notesMasters/notesMaster1.xml"/><Relationship Id="rId172" Type="http://schemas.openxmlformats.org/officeDocument/2006/relationships/slide" Target="slides/slide170.xml"/><Relationship Id="rId171" Type="http://schemas.openxmlformats.org/officeDocument/2006/relationships/slide" Target="slides/slide169.xml"/><Relationship Id="rId170" Type="http://schemas.openxmlformats.org/officeDocument/2006/relationships/slide" Target="slides/slide168.xml"/><Relationship Id="rId17" Type="http://schemas.openxmlformats.org/officeDocument/2006/relationships/slide" Target="slides/slide15.xml"/><Relationship Id="rId169" Type="http://schemas.openxmlformats.org/officeDocument/2006/relationships/slide" Target="slides/slide167.xml"/><Relationship Id="rId168" Type="http://schemas.openxmlformats.org/officeDocument/2006/relationships/slide" Target="slides/slide166.xml"/><Relationship Id="rId167" Type="http://schemas.openxmlformats.org/officeDocument/2006/relationships/slide" Target="slides/slide165.xml"/><Relationship Id="rId166" Type="http://schemas.openxmlformats.org/officeDocument/2006/relationships/slide" Target="slides/slide164.xml"/><Relationship Id="rId165" Type="http://schemas.openxmlformats.org/officeDocument/2006/relationships/slide" Target="slides/slide163.xml"/><Relationship Id="rId164" Type="http://schemas.openxmlformats.org/officeDocument/2006/relationships/slide" Target="slides/slide162.xml"/><Relationship Id="rId163" Type="http://schemas.openxmlformats.org/officeDocument/2006/relationships/slide" Target="slides/slide161.xml"/><Relationship Id="rId162" Type="http://schemas.openxmlformats.org/officeDocument/2006/relationships/slide" Target="slides/slide160.xml"/><Relationship Id="rId161" Type="http://schemas.openxmlformats.org/officeDocument/2006/relationships/slide" Target="slides/slide159.xml"/><Relationship Id="rId160" Type="http://schemas.openxmlformats.org/officeDocument/2006/relationships/slide" Target="slides/slide158.xml"/><Relationship Id="rId16" Type="http://schemas.openxmlformats.org/officeDocument/2006/relationships/slide" Target="slides/slide14.xml"/><Relationship Id="rId159" Type="http://schemas.openxmlformats.org/officeDocument/2006/relationships/slide" Target="slides/slide157.xml"/><Relationship Id="rId158" Type="http://schemas.openxmlformats.org/officeDocument/2006/relationships/slide" Target="slides/slide156.xml"/><Relationship Id="rId157" Type="http://schemas.openxmlformats.org/officeDocument/2006/relationships/slide" Target="slides/slide155.xml"/><Relationship Id="rId156" Type="http://schemas.openxmlformats.org/officeDocument/2006/relationships/slide" Target="slides/slide154.xml"/><Relationship Id="rId155" Type="http://schemas.openxmlformats.org/officeDocument/2006/relationships/slide" Target="slides/slide153.xml"/><Relationship Id="rId154" Type="http://schemas.openxmlformats.org/officeDocument/2006/relationships/slide" Target="slides/slide152.xml"/><Relationship Id="rId153" Type="http://schemas.openxmlformats.org/officeDocument/2006/relationships/slide" Target="slides/slide151.xml"/><Relationship Id="rId152" Type="http://schemas.openxmlformats.org/officeDocument/2006/relationships/slide" Target="slides/slide150.xml"/><Relationship Id="rId151" Type="http://schemas.openxmlformats.org/officeDocument/2006/relationships/slide" Target="slides/slide149.xml"/><Relationship Id="rId150" Type="http://schemas.openxmlformats.org/officeDocument/2006/relationships/slide" Target="slides/slide148.xml"/><Relationship Id="rId15" Type="http://schemas.openxmlformats.org/officeDocument/2006/relationships/slide" Target="slides/slide13.xml"/><Relationship Id="rId149" Type="http://schemas.openxmlformats.org/officeDocument/2006/relationships/slide" Target="slides/slide147.xml"/><Relationship Id="rId148" Type="http://schemas.openxmlformats.org/officeDocument/2006/relationships/slide" Target="slides/slide146.xml"/><Relationship Id="rId147" Type="http://schemas.openxmlformats.org/officeDocument/2006/relationships/slide" Target="slides/slide145.xml"/><Relationship Id="rId146" Type="http://schemas.openxmlformats.org/officeDocument/2006/relationships/slide" Target="slides/slide144.xml"/><Relationship Id="rId145" Type="http://schemas.openxmlformats.org/officeDocument/2006/relationships/slide" Target="slides/slide143.xml"/><Relationship Id="rId144" Type="http://schemas.openxmlformats.org/officeDocument/2006/relationships/slide" Target="slides/slide142.xml"/><Relationship Id="rId143" Type="http://schemas.openxmlformats.org/officeDocument/2006/relationships/slide" Target="slides/slide141.xml"/><Relationship Id="rId142" Type="http://schemas.openxmlformats.org/officeDocument/2006/relationships/slide" Target="slides/slide140.xml"/><Relationship Id="rId141" Type="http://schemas.openxmlformats.org/officeDocument/2006/relationships/slide" Target="slides/slide139.xml"/><Relationship Id="rId140" Type="http://schemas.openxmlformats.org/officeDocument/2006/relationships/slide" Target="slides/slide138.xml"/><Relationship Id="rId14" Type="http://schemas.openxmlformats.org/officeDocument/2006/relationships/slide" Target="slides/slide12.xml"/><Relationship Id="rId139" Type="http://schemas.openxmlformats.org/officeDocument/2006/relationships/slide" Target="slides/slide137.xml"/><Relationship Id="rId138" Type="http://schemas.openxmlformats.org/officeDocument/2006/relationships/slide" Target="slides/slide136.xml"/><Relationship Id="rId137" Type="http://schemas.openxmlformats.org/officeDocument/2006/relationships/slide" Target="slides/slide135.xml"/><Relationship Id="rId136" Type="http://schemas.openxmlformats.org/officeDocument/2006/relationships/slide" Target="slides/slide134.xml"/><Relationship Id="rId135" Type="http://schemas.openxmlformats.org/officeDocument/2006/relationships/slide" Target="slides/slide133.xml"/><Relationship Id="rId134" Type="http://schemas.openxmlformats.org/officeDocument/2006/relationships/slide" Target="slides/slide132.xml"/><Relationship Id="rId133" Type="http://schemas.openxmlformats.org/officeDocument/2006/relationships/slide" Target="slides/slide131.xml"/><Relationship Id="rId132" Type="http://schemas.openxmlformats.org/officeDocument/2006/relationships/slide" Target="slides/slide130.xml"/><Relationship Id="rId131" Type="http://schemas.openxmlformats.org/officeDocument/2006/relationships/slide" Target="slides/slide129.xml"/><Relationship Id="rId130" Type="http://schemas.openxmlformats.org/officeDocument/2006/relationships/slide" Target="slides/slide128.xml"/><Relationship Id="rId13" Type="http://schemas.openxmlformats.org/officeDocument/2006/relationships/slide" Target="slides/slide11.xml"/><Relationship Id="rId129" Type="http://schemas.openxmlformats.org/officeDocument/2006/relationships/slide" Target="slides/slide127.xml"/><Relationship Id="rId128" Type="http://schemas.openxmlformats.org/officeDocument/2006/relationships/slide" Target="slides/slide126.xml"/><Relationship Id="rId127" Type="http://schemas.openxmlformats.org/officeDocument/2006/relationships/slide" Target="slides/slide125.xml"/><Relationship Id="rId126" Type="http://schemas.openxmlformats.org/officeDocument/2006/relationships/slide" Target="slides/slide124.xml"/><Relationship Id="rId125" Type="http://schemas.openxmlformats.org/officeDocument/2006/relationships/slide" Target="slides/slide123.xml"/><Relationship Id="rId124" Type="http://schemas.openxmlformats.org/officeDocument/2006/relationships/slide" Target="slides/slide122.xml"/><Relationship Id="rId123" Type="http://schemas.openxmlformats.org/officeDocument/2006/relationships/slide" Target="slides/slide121.xml"/><Relationship Id="rId122" Type="http://schemas.openxmlformats.org/officeDocument/2006/relationships/slide" Target="slides/slide120.xml"/><Relationship Id="rId121" Type="http://schemas.openxmlformats.org/officeDocument/2006/relationships/slide" Target="slides/slide119.xml"/><Relationship Id="rId120" Type="http://schemas.openxmlformats.org/officeDocument/2006/relationships/slide" Target="slides/slide118.xml"/><Relationship Id="rId12" Type="http://schemas.openxmlformats.org/officeDocument/2006/relationships/slide" Target="slides/slide10.xml"/><Relationship Id="rId119" Type="http://schemas.openxmlformats.org/officeDocument/2006/relationships/slide" Target="slides/slide117.xml"/><Relationship Id="rId118" Type="http://schemas.openxmlformats.org/officeDocument/2006/relationships/slide" Target="slides/slide116.xml"/><Relationship Id="rId117" Type="http://schemas.openxmlformats.org/officeDocument/2006/relationships/slide" Target="slides/slide115.xml"/><Relationship Id="rId116" Type="http://schemas.openxmlformats.org/officeDocument/2006/relationships/slide" Target="slides/slide114.xml"/><Relationship Id="rId115" Type="http://schemas.openxmlformats.org/officeDocument/2006/relationships/slide" Target="slides/slide113.xml"/><Relationship Id="rId114" Type="http://schemas.openxmlformats.org/officeDocument/2006/relationships/slide" Target="slides/slide112.xml"/><Relationship Id="rId113" Type="http://schemas.openxmlformats.org/officeDocument/2006/relationships/slide" Target="slides/slide111.xml"/><Relationship Id="rId112" Type="http://schemas.openxmlformats.org/officeDocument/2006/relationships/slide" Target="slides/slide110.xml"/><Relationship Id="rId111" Type="http://schemas.openxmlformats.org/officeDocument/2006/relationships/slide" Target="slides/slide109.xml"/><Relationship Id="rId110" Type="http://schemas.openxmlformats.org/officeDocument/2006/relationships/slide" Target="slides/slide108.xml"/><Relationship Id="rId11" Type="http://schemas.openxmlformats.org/officeDocument/2006/relationships/slide" Target="slides/slide9.xml"/><Relationship Id="rId109" Type="http://schemas.openxmlformats.org/officeDocument/2006/relationships/slide" Target="slides/slide107.xml"/><Relationship Id="rId108" Type="http://schemas.openxmlformats.org/officeDocument/2006/relationships/slide" Target="slides/slide106.xml"/><Relationship Id="rId107" Type="http://schemas.openxmlformats.org/officeDocument/2006/relationships/slide" Target="slides/slide105.xml"/><Relationship Id="rId106" Type="http://schemas.openxmlformats.org/officeDocument/2006/relationships/slide" Target="slides/slide104.xml"/><Relationship Id="rId105" Type="http://schemas.openxmlformats.org/officeDocument/2006/relationships/slide" Target="slides/slide103.xml"/><Relationship Id="rId104" Type="http://schemas.openxmlformats.org/officeDocument/2006/relationships/slide" Target="slides/slide102.xml"/><Relationship Id="rId103" Type="http://schemas.openxmlformats.org/officeDocument/2006/relationships/slide" Target="slides/slide101.xml"/><Relationship Id="rId102" Type="http://schemas.openxmlformats.org/officeDocument/2006/relationships/slide" Target="slides/slide100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Click to edit Master subtitle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8088" cy="811530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Click to edit Master text styles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8.png"/><Relationship Id="rId1" Type="http://schemas.openxmlformats.org/officeDocument/2006/relationships/image" Target="../media/image127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8.png"/><Relationship Id="rId1" Type="http://schemas.openxmlformats.org/officeDocument/2006/relationships/image" Target="../media/image129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1.png"/><Relationship Id="rId1" Type="http://schemas.openxmlformats.org/officeDocument/2006/relationships/image" Target="../media/image130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3.png"/><Relationship Id="rId1" Type="http://schemas.openxmlformats.org/officeDocument/2006/relationships/image" Target="../media/image132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5.png"/><Relationship Id="rId1" Type="http://schemas.openxmlformats.org/officeDocument/2006/relationships/image" Target="../media/image134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7.png"/><Relationship Id="rId1" Type="http://schemas.openxmlformats.org/officeDocument/2006/relationships/image" Target="../media/image136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9.png"/><Relationship Id="rId1" Type="http://schemas.openxmlformats.org/officeDocument/2006/relationships/image" Target="../media/image138.pn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0.pn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2.pn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3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4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6.png"/><Relationship Id="rId1" Type="http://schemas.openxmlformats.org/officeDocument/2006/relationships/image" Target="../media/image145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7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9.png"/><Relationship Id="rId1" Type="http://schemas.openxmlformats.org/officeDocument/2006/relationships/image" Target="../media/image148.pn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0.pn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1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2.png"/><Relationship Id="rId1" Type="http://schemas.openxmlformats.org/officeDocument/2006/relationships/image" Target="../media/image148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4.png"/><Relationship Id="rId1" Type="http://schemas.openxmlformats.org/officeDocument/2006/relationships/image" Target="../media/image15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7.png"/><Relationship Id="rId2" Type="http://schemas.openxmlformats.org/officeDocument/2006/relationships/image" Target="../media/image156.png"/><Relationship Id="rId1" Type="http://schemas.openxmlformats.org/officeDocument/2006/relationships/image" Target="../media/image155.png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8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0.png"/><Relationship Id="rId1" Type="http://schemas.openxmlformats.org/officeDocument/2006/relationships/image" Target="../media/image159.pn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1.png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2.pn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3.png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image" Target="../media/image164.png"/></Relationships>
</file>

<file path=ppt/slides/_rels/slide1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image" Target="../media/image16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9.png"/><Relationship Id="rId1" Type="http://schemas.openxmlformats.org/officeDocument/2006/relationships/image" Target="../media/image170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9.png"/><Relationship Id="rId1" Type="http://schemas.openxmlformats.org/officeDocument/2006/relationships/image" Target="../media/image171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3.png"/><Relationship Id="rId1" Type="http://schemas.openxmlformats.org/officeDocument/2006/relationships/image" Target="../media/image172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5.png"/><Relationship Id="rId1" Type="http://schemas.openxmlformats.org/officeDocument/2006/relationships/image" Target="../media/image174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7.png"/><Relationship Id="rId1" Type="http://schemas.openxmlformats.org/officeDocument/2006/relationships/image" Target="../media/image176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8.png"/><Relationship Id="rId1" Type="http://schemas.openxmlformats.org/officeDocument/2006/relationships/image" Target="../media/image177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0.png"/><Relationship Id="rId1" Type="http://schemas.openxmlformats.org/officeDocument/2006/relationships/image" Target="../media/image179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2.png"/><Relationship Id="rId1" Type="http://schemas.openxmlformats.org/officeDocument/2006/relationships/image" Target="../media/image181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4.png"/><Relationship Id="rId1" Type="http://schemas.openxmlformats.org/officeDocument/2006/relationships/image" Target="../media/image183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5.png"/><Relationship Id="rId1" Type="http://schemas.openxmlformats.org/officeDocument/2006/relationships/image" Target="../media/image18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7.png"/><Relationship Id="rId1" Type="http://schemas.openxmlformats.org/officeDocument/2006/relationships/image" Target="../media/image186.png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8.png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0.png"/><Relationship Id="rId1" Type="http://schemas.openxmlformats.org/officeDocument/2006/relationships/image" Target="../media/image189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9.png"/><Relationship Id="rId1" Type="http://schemas.openxmlformats.org/officeDocument/2006/relationships/image" Target="../media/image191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3.png"/><Relationship Id="rId1" Type="http://schemas.openxmlformats.org/officeDocument/2006/relationships/image" Target="../media/image192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5.png"/><Relationship Id="rId1" Type="http://schemas.openxmlformats.org/officeDocument/2006/relationships/image" Target="../media/image194.png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8.png"/><Relationship Id="rId2" Type="http://schemas.openxmlformats.org/officeDocument/2006/relationships/image" Target="../media/image197.png"/><Relationship Id="rId1" Type="http://schemas.openxmlformats.org/officeDocument/2006/relationships/image" Target="../media/image19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1.png"/><Relationship Id="rId2" Type="http://schemas.openxmlformats.org/officeDocument/2006/relationships/image" Target="../media/image200.png"/><Relationship Id="rId1" Type="http://schemas.openxmlformats.org/officeDocument/2006/relationships/image" Target="../media/image199.png"/></Relationships>
</file>

<file path=ppt/slides/_rels/slide1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4.png"/><Relationship Id="rId2" Type="http://schemas.openxmlformats.org/officeDocument/2006/relationships/image" Target="../media/image203.png"/><Relationship Id="rId1" Type="http://schemas.openxmlformats.org/officeDocument/2006/relationships/image" Target="../media/image202.png"/></Relationships>
</file>

<file path=ppt/slides/_rels/slide1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8.png"/><Relationship Id="rId2" Type="http://schemas.openxmlformats.org/officeDocument/2006/relationships/image" Target="../media/image205.png"/><Relationship Id="rId1" Type="http://schemas.openxmlformats.org/officeDocument/2006/relationships/image" Target="../media/image202.png"/></Relationships>
</file>

<file path=ppt/slides/_rels/slide1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7.png"/><Relationship Id="rId2" Type="http://schemas.openxmlformats.org/officeDocument/2006/relationships/image" Target="../media/image206.png"/><Relationship Id="rId1" Type="http://schemas.openxmlformats.org/officeDocument/2006/relationships/image" Target="../media/image198.png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9.png"/><Relationship Id="rId1" Type="http://schemas.openxmlformats.org/officeDocument/2006/relationships/image" Target="../media/image208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1.png"/><Relationship Id="rId1" Type="http://schemas.openxmlformats.org/officeDocument/2006/relationships/image" Target="../media/image210.pn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2.png"/><Relationship Id="rId1" Type="http://schemas.openxmlformats.org/officeDocument/2006/relationships/image" Target="../media/image211.pn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4.png"/><Relationship Id="rId1" Type="http://schemas.openxmlformats.org/officeDocument/2006/relationships/image" Target="../media/image213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6.png"/><Relationship Id="rId1" Type="http://schemas.openxmlformats.org/officeDocument/2006/relationships/image" Target="../media/image2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8.png"/><Relationship Id="rId1" Type="http://schemas.openxmlformats.org/officeDocument/2006/relationships/image" Target="../media/image217.pn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0.png"/><Relationship Id="rId1" Type="http://schemas.openxmlformats.org/officeDocument/2006/relationships/image" Target="../media/image219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2.png"/><Relationship Id="rId1" Type="http://schemas.openxmlformats.org/officeDocument/2006/relationships/image" Target="../media/image221.png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3.pn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5.png"/><Relationship Id="rId1" Type="http://schemas.openxmlformats.org/officeDocument/2006/relationships/image" Target="../media/image224.png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6.png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8.png"/></Relationships>
</file>

<file path=ppt/slides/_rels/slide5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5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4.png"/><Relationship Id="rId3" Type="http://schemas.openxmlformats.org/officeDocument/2006/relationships/image" Target="../media/image73.png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5.png"/><Relationship Id="rId3" Type="http://schemas.openxmlformats.org/officeDocument/2006/relationships/image" Target="../media/image73.png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3.png"/><Relationship Id="rId1" Type="http://schemas.openxmlformats.org/officeDocument/2006/relationships/image" Target="../media/image7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7.png"/><Relationship Id="rId1" Type="http://schemas.openxmlformats.org/officeDocument/2006/relationships/image" Target="../media/image73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0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1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2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6.png"/><Relationship Id="rId1" Type="http://schemas.openxmlformats.org/officeDocument/2006/relationships/image" Target="../media/image8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1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3.png"/><Relationship Id="rId1" Type="http://schemas.openxmlformats.org/officeDocument/2006/relationships/image" Target="../media/image92.png"/></Relationships>
</file>

<file path=ppt/slides/_rels/slide7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image" Target="../media/image97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0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1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1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2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3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4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6.png"/><Relationship Id="rId1" Type="http://schemas.openxmlformats.org/officeDocument/2006/relationships/image" Target="../media/image105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8.png"/><Relationship Id="rId1" Type="http://schemas.openxmlformats.org/officeDocument/2006/relationships/image" Target="../media/image107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0.png"/><Relationship Id="rId1" Type="http://schemas.openxmlformats.org/officeDocument/2006/relationships/image" Target="../media/image10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1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2.png"/></Relationships>
</file>

<file path=ppt/slides/_rels/slide9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image" Target="../media/image113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7.png"/><Relationship Id="rId1" Type="http://schemas.openxmlformats.org/officeDocument/2006/relationships/image" Target="../media/image116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8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9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image" Target="../media/image120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4.png"/><Relationship Id="rId1" Type="http://schemas.openxmlformats.org/officeDocument/2006/relationships/image" Target="../media/image123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6.png"/><Relationship Id="rId1" Type="http://schemas.openxmlformats.org/officeDocument/2006/relationships/image" Target="../media/image1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354202"/>
            <a:ext cx="9144000" cy="2187001"/>
          </a:xfrm>
        </p:spPr>
        <p:txBody>
          <a:bodyPr/>
          <a:p>
            <a:r>
              <a:rPr lang="zh-CN" altLang="en-US"/>
              <a:t>现代</a:t>
            </a:r>
            <a:r>
              <a:rPr lang="en-US" altLang="zh-CN"/>
              <a:t> </a:t>
            </a:r>
            <a:r>
              <a:rPr lang="en-US"/>
              <a:t>CMake </a:t>
            </a:r>
            <a:r>
              <a:rPr lang="zh-CN" altLang="en-US"/>
              <a:t>进阶指南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33278"/>
            <a:ext cx="9144000" cy="1655762"/>
          </a:xfrm>
        </p:spPr>
        <p:txBody>
          <a:bodyPr/>
          <a:p>
            <a:r>
              <a:rPr lang="en-US">
                <a:sym typeface="+mn-ea"/>
              </a:rPr>
              <a:t>by </a:t>
            </a:r>
            <a:r>
              <a:rPr lang="zh-CN" altLang="en-US">
                <a:sym typeface="+mn-ea"/>
              </a:rPr>
              <a:t>彭于斌（</a:t>
            </a:r>
            <a:r>
              <a:rPr lang="en-US" altLang="zh-CN">
                <a:sym typeface="+mn-ea"/>
              </a:rPr>
              <a:t>@archibate</a:t>
            </a:r>
            <a:r>
              <a:rPr lang="zh-CN" altLang="en-US">
                <a:sym typeface="+mn-ea"/>
              </a:rPr>
              <a:t>）</a:t>
            </a:r>
            <a:endParaRPr lang="zh-CN" altLang="en-US"/>
          </a:p>
          <a:p>
            <a:r>
              <a:rPr lang="zh-CN" altLang="en-US">
                <a:sym typeface="+mn-ea"/>
              </a:rPr>
              <a:t>往期录播：https://www.bilibili.com/video/BV1fa411r7zp</a:t>
            </a:r>
            <a:endParaRPr lang="zh-CN" altLang="en-US"/>
          </a:p>
          <a:p>
            <a:r>
              <a:rPr lang="zh-CN" altLang="en-US">
                <a:sym typeface="+mn-ea"/>
              </a:rPr>
              <a:t>课程</a:t>
            </a:r>
            <a:r>
              <a:rPr lang="en-US" altLang="zh-CN">
                <a:sym typeface="+mn-ea"/>
              </a:rPr>
              <a:t>PPT</a:t>
            </a:r>
            <a:r>
              <a:rPr lang="zh-CN" altLang="en-US">
                <a:sym typeface="+mn-ea"/>
              </a:rPr>
              <a:t>和代码：https://github.com/parallel101/course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5265" y="949960"/>
            <a:ext cx="5444490" cy="17805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195" y="565150"/>
            <a:ext cx="2268220" cy="255016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4730750" y="806450"/>
            <a:ext cx="0" cy="2105660"/>
          </a:xfrm>
          <a:prstGeom prst="line">
            <a:avLst/>
          </a:prstGeom>
          <a:ln w="34925">
            <a:solidFill>
              <a:srgbClr val="3232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Ninja </a:t>
            </a:r>
            <a:r>
              <a:rPr lang="zh-CN" altLang="en-US"/>
              <a:t>和</a:t>
            </a:r>
            <a:r>
              <a:rPr lang="en-US" altLang="zh-CN"/>
              <a:t> Makefile </a:t>
            </a:r>
            <a:r>
              <a:rPr lang="zh-CN" altLang="en-US"/>
              <a:t>简单的对比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4847590" y="0"/>
            <a:ext cx="7245985" cy="36099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47590" y="3662680"/>
            <a:ext cx="7176135" cy="319532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80645" y="2713990"/>
            <a:ext cx="46177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性能上：</a:t>
            </a:r>
            <a:r>
              <a:rPr lang="en-US"/>
              <a:t>Ninja &gt; Makefile &gt; MSBuild</a:t>
            </a:r>
            <a:endParaRPr lang="en-US"/>
          </a:p>
          <a:p>
            <a:r>
              <a:rPr lang="en-US" altLang="zh-CN"/>
              <a:t>Makefile </a:t>
            </a:r>
            <a:r>
              <a:rPr lang="zh-CN" altLang="en-US"/>
              <a:t>启动时会把每个文件都检测一遍，浪费很多时间。</a:t>
            </a:r>
            <a:r>
              <a:rPr lang="zh-CN" altLang="en-US">
                <a:sym typeface="+mn-ea"/>
              </a:rPr>
              <a:t>特别是有很多文件，但是实际需要构建的只有一小部分，从而是</a:t>
            </a:r>
            <a:r>
              <a:rPr lang="en-US" altLang="zh-CN">
                <a:sym typeface="+mn-ea"/>
              </a:rPr>
              <a:t> I/O Bound </a:t>
            </a:r>
            <a:r>
              <a:rPr lang="zh-CN" altLang="en-US">
                <a:sym typeface="+mn-ea"/>
              </a:rPr>
              <a:t>的时候，</a:t>
            </a:r>
            <a:r>
              <a:rPr lang="en-US" altLang="zh-CN">
                <a:sym typeface="+mn-ea"/>
              </a:rPr>
              <a:t>Ninja </a:t>
            </a:r>
            <a:r>
              <a:rPr lang="zh-CN" altLang="en-US">
                <a:sym typeface="+mn-ea"/>
              </a:rPr>
              <a:t>的速度提升就很明显。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然而</a:t>
            </a:r>
            <a:r>
              <a:rPr lang="zh-CN" altLang="en-US">
                <a:sym typeface="+mn-ea"/>
              </a:rPr>
              <a:t>某</a:t>
            </a:r>
            <a:r>
              <a:rPr lang="zh-CN" altLang="en-US">
                <a:sym typeface="+mn-ea"/>
              </a:rPr>
              <a:t>些专利公司的</a:t>
            </a:r>
            <a:r>
              <a:rPr lang="en-US" altLang="zh-CN">
                <a:sym typeface="+mn-ea"/>
              </a:rPr>
              <a:t> CUDA toolkit </a:t>
            </a:r>
            <a:r>
              <a:rPr lang="zh-CN" altLang="en-US">
                <a:sym typeface="+mn-ea"/>
              </a:rPr>
              <a:t>在</a:t>
            </a:r>
            <a:r>
              <a:rPr lang="en-US" altLang="zh-CN">
                <a:sym typeface="+mn-ea"/>
              </a:rPr>
              <a:t> Windows </a:t>
            </a:r>
            <a:r>
              <a:rPr lang="zh-CN" altLang="en-US">
                <a:sym typeface="+mn-ea"/>
              </a:rPr>
              <a:t>上只允许用</a:t>
            </a:r>
            <a:r>
              <a:rPr lang="en-US" altLang="zh-CN">
                <a:sym typeface="+mn-ea"/>
              </a:rPr>
              <a:t> MSBuild </a:t>
            </a:r>
            <a:r>
              <a:rPr lang="zh-CN" altLang="en-US">
                <a:sym typeface="+mn-ea"/>
              </a:rPr>
              <a:t>构建，不能用</a:t>
            </a:r>
            <a:r>
              <a:rPr lang="en-US" altLang="zh-CN">
                <a:sym typeface="+mn-ea"/>
              </a:rPr>
              <a:t> Ninja</a:t>
            </a:r>
            <a:r>
              <a:rPr lang="zh-CN" altLang="en-US">
                <a:sym typeface="+mn-ea"/>
              </a:rPr>
              <a:t>（怕不是和</a:t>
            </a:r>
            <a:r>
              <a:rPr lang="en-US" altLang="zh-CN">
                <a:sym typeface="+mn-ea"/>
              </a:rPr>
              <a:t> Bill Gates </a:t>
            </a:r>
            <a:r>
              <a:rPr lang="zh-CN" altLang="en-US">
                <a:sym typeface="+mn-ea"/>
              </a:rPr>
              <a:t>有什么交易）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32685" y="2506345"/>
            <a:ext cx="6946265" cy="435165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message(AUTHOR_WARNING “...”) </a:t>
            </a:r>
            <a:r>
              <a:rPr lang="zh-CN" altLang="en-US"/>
              <a:t>表示是仅仅给项目作者看的警告信息</a:t>
            </a:r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2640965" y="5814695"/>
            <a:ext cx="22326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125" y="1430655"/>
            <a:ext cx="6473825" cy="787400"/>
          </a:xfrm>
          <a:prstGeom prst="rect">
            <a:avLst/>
          </a:prstGeom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04720" y="2469515"/>
            <a:ext cx="7620000" cy="410527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AUTHOR_WARNING </a:t>
            </a:r>
            <a:r>
              <a:rPr lang="zh-CN" altLang="en-US"/>
              <a:t>的不同之处：可以通过</a:t>
            </a:r>
            <a:r>
              <a:rPr lang="en-US" altLang="zh-CN"/>
              <a:t> -Wno-dev </a:t>
            </a:r>
            <a:r>
              <a:rPr lang="zh-CN" altLang="en-US"/>
              <a:t>关闭</a:t>
            </a:r>
            <a:endParaRPr lang="zh-CN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125" y="1430655"/>
            <a:ext cx="6473825" cy="78740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8374380" y="2728595"/>
            <a:ext cx="934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Content Placeholder 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10740" y="2506345"/>
            <a:ext cx="7589520" cy="435165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message(FATAL_ERROR “...”) </a:t>
            </a:r>
            <a:r>
              <a:rPr lang="zh-CN" altLang="en-US"/>
              <a:t>表示是错误信息，会终止</a:t>
            </a:r>
            <a:r>
              <a:rPr lang="en-US" altLang="zh-CN"/>
              <a:t> CMake </a:t>
            </a:r>
            <a:r>
              <a:rPr lang="zh-CN" altLang="en-US"/>
              <a:t>的运行</a:t>
            </a:r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2293620" y="5957570"/>
            <a:ext cx="260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5280" y="1274445"/>
            <a:ext cx="6216650" cy="1121410"/>
          </a:xfrm>
          <a:prstGeom prst="rect">
            <a:avLst/>
          </a:prstGeom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93620" y="2506345"/>
            <a:ext cx="7190740" cy="435165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message(SEND_ERROR “...”) </a:t>
            </a:r>
            <a:r>
              <a:rPr lang="zh-CN" altLang="en-US"/>
              <a:t>表示是错误信息，但之后的语句仍继续执行</a:t>
            </a:r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2293620" y="6457950"/>
            <a:ext cx="16706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4055" y="1330960"/>
            <a:ext cx="534352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message </a:t>
            </a:r>
            <a:r>
              <a:rPr lang="zh-CN" altLang="en-US"/>
              <a:t>可以用于打印变量</a:t>
            </a:r>
            <a:endParaRPr lang="zh-CN" alt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0075" y="5709920"/>
            <a:ext cx="2991485" cy="976630"/>
          </a:xfrm>
          <a:prstGeom prst="rect">
            <a:avLst/>
          </a:prstGeom>
        </p:spPr>
      </p:pic>
      <p:pic>
        <p:nvPicPr>
          <p:cNvPr id="14" name="Content Placeholder 1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82315" y="3435985"/>
            <a:ext cx="5245735" cy="1130300"/>
          </a:xfrm>
          <a:prstGeom prst="rect">
            <a:avLst/>
          </a:prstGeom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如果</a:t>
            </a:r>
            <a:r>
              <a:rPr lang="en-US" altLang="zh-CN"/>
              <a:t> set </a:t>
            </a:r>
            <a:r>
              <a:rPr lang="zh-CN" altLang="en-US"/>
              <a:t>没加引号会怎样？会变成分号分割的列表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1080" y="5897245"/>
            <a:ext cx="2693670" cy="84836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55340" y="3452495"/>
            <a:ext cx="5100320" cy="1097915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4172585" y="1991995"/>
            <a:ext cx="401066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ym typeface="+mn-ea"/>
              </a:rPr>
              <a:t>set(myvar hello world)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其实等价于：</a:t>
            </a:r>
            <a:endParaRPr lang="zh-CN" altLang="en-US"/>
          </a:p>
          <a:p>
            <a:r>
              <a:rPr lang="en-US" altLang="zh-CN">
                <a:sym typeface="+mn-ea"/>
              </a:rPr>
              <a:t>set(myvar “hello;world”)</a:t>
            </a:r>
            <a:endParaRPr lang="en-US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如果</a:t>
            </a:r>
            <a:r>
              <a:rPr lang="en-US" altLang="zh-CN"/>
              <a:t> message </a:t>
            </a:r>
            <a:r>
              <a:rPr lang="zh-CN" altLang="en-US"/>
              <a:t>没加引号会怎样？会把列表里的字符串当成他的关键字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3630" y="5408930"/>
            <a:ext cx="4524375" cy="1190625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12185" y="3491230"/>
            <a:ext cx="4785995" cy="1019810"/>
          </a:xfrm>
          <a:prstGeom prst="rect">
            <a:avLst/>
          </a:prstGeom>
        </p:spPr>
      </p:pic>
      <p:sp>
        <p:nvSpPr>
          <p:cNvPr id="10" name="Text Box 9"/>
          <p:cNvSpPr txBox="1"/>
          <p:nvPr/>
        </p:nvSpPr>
        <p:spPr>
          <a:xfrm>
            <a:off x="1951355" y="2176780"/>
            <a:ext cx="8432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结论：除非确实需要列表，建议始终在你不确定的地方加上引号，例如：</a:t>
            </a:r>
            <a:endParaRPr lang="zh-CN" altLang="en-US"/>
          </a:p>
          <a:p>
            <a:r>
              <a:rPr lang="en-US" altLang="zh-CN"/>
              <a:t>set(sources “main.cpp” “mylib.cpp” “C:/Program Files/a.cpp”)</a:t>
            </a:r>
            <a:endParaRPr lang="en-US" altLang="zh-CN"/>
          </a:p>
          <a:p>
            <a:r>
              <a:rPr lang="en-US" altLang="zh-CN"/>
              <a:t>message(“${sources}”)</a:t>
            </a:r>
            <a:endParaRPr lang="en-US" altLang="zh-CN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7</a:t>
            </a:r>
            <a:r>
              <a:rPr lang="zh-CN" altLang="en-US"/>
              <a:t>章：变量与缓存</a:t>
            </a:r>
            <a:endParaRPr lang="zh-CN" altLang="en-US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重复执行</a:t>
            </a:r>
            <a:r>
              <a:rPr lang="en-US" altLang="zh-CN"/>
              <a:t> cmake -B build </a:t>
            </a:r>
            <a:r>
              <a:rPr lang="zh-CN" altLang="en-US"/>
              <a:t>会有什么区别？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76095" y="2210435"/>
            <a:ext cx="8258175" cy="3581400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2073910" y="1288415"/>
            <a:ext cx="766318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ym typeface="+mn-ea"/>
              </a:rPr>
              <a:t>可以看到第二次的输出少了很多，这是因为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第一遍需要检测编译器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C++ </a:t>
            </a:r>
            <a:r>
              <a:rPr lang="zh-CN" altLang="en-US">
                <a:sym typeface="+mn-ea"/>
              </a:rPr>
              <a:t>特性等比较耗时，检测完会把结果存储到</a:t>
            </a:r>
            <a:r>
              <a:rPr lang="zh-CN" altLang="en-US" b="1">
                <a:sym typeface="+mn-ea"/>
              </a:rPr>
              <a:t>缓存</a:t>
            </a:r>
            <a:r>
              <a:rPr lang="zh-CN" altLang="en-US">
                <a:sym typeface="+mn-ea"/>
              </a:rPr>
              <a:t>中，这样第二遍运行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cmake -B build </a:t>
            </a:r>
            <a:r>
              <a:rPr lang="zh-CN" altLang="en-US">
                <a:sym typeface="+mn-ea"/>
              </a:rPr>
              <a:t>时就可以直接用缓存的值，就不需要再检测一遍了。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如何清除缓存？删</a:t>
            </a:r>
            <a:r>
              <a:rPr lang="en-US" altLang="zh-CN"/>
              <a:t> build </a:t>
            </a:r>
            <a:r>
              <a:rPr lang="zh-CN" altLang="en-US"/>
              <a:t>大法了解一下</a:t>
            </a:r>
            <a:endParaRPr lang="zh-CN" altLang="en-US"/>
          </a:p>
        </p:txBody>
      </p:sp>
      <p:sp>
        <p:nvSpPr>
          <p:cNvPr id="5" name="Text Box 4"/>
          <p:cNvSpPr txBox="1"/>
          <p:nvPr/>
        </p:nvSpPr>
        <p:spPr>
          <a:xfrm>
            <a:off x="834390" y="1159510"/>
            <a:ext cx="985647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sym typeface="+mn-ea"/>
              </a:rPr>
              <a:t>然而有时候外部的情况有所更新，这时候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里缓存的却是旧的值，会导致一系列问题。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这时我们需要清除缓存，最简单的办法就是删除</a:t>
            </a:r>
            <a:r>
              <a:rPr lang="en-US" altLang="zh-CN">
                <a:sym typeface="+mn-ea"/>
              </a:rPr>
              <a:t> build </a:t>
            </a:r>
            <a:r>
              <a:rPr lang="zh-CN" altLang="en-US">
                <a:sym typeface="+mn-ea"/>
              </a:rPr>
              <a:t>文件夹，然后重新运行</a:t>
            </a:r>
            <a:r>
              <a:rPr lang="en-US" altLang="zh-CN">
                <a:sym typeface="+mn-ea"/>
              </a:rPr>
              <a:t> cmake -B build</a:t>
            </a:r>
            <a:r>
              <a:rPr lang="zh-CN" altLang="en-US">
                <a:sym typeface="+mn-ea"/>
              </a:rPr>
              <a:t>。缓存是很多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出错的根源，因此如果出现诡异的错误，可以试试看删</a:t>
            </a:r>
            <a:r>
              <a:rPr lang="en-US" altLang="zh-CN">
                <a:sym typeface="+mn-ea"/>
              </a:rPr>
              <a:t> build </a:t>
            </a:r>
            <a:r>
              <a:rPr lang="zh-CN" altLang="en-US">
                <a:sym typeface="+mn-ea"/>
              </a:rPr>
              <a:t>全部重新构建。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经典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笑话：“</a:t>
            </a:r>
            <a:r>
              <a:rPr lang="en-US" altLang="zh-CN">
                <a:sym typeface="+mn-ea"/>
              </a:rPr>
              <a:t>99%</a:t>
            </a:r>
            <a:r>
              <a:rPr lang="zh-CN" altLang="en-US">
                <a:sym typeface="+mn-ea"/>
              </a:rPr>
              <a:t>的</a:t>
            </a:r>
            <a:r>
              <a:rPr lang="en-US" altLang="zh-CN">
                <a:sym typeface="+mn-ea"/>
              </a:rPr>
              <a:t>cmake</a:t>
            </a:r>
            <a:r>
              <a:rPr lang="zh-CN" altLang="en-US">
                <a:sym typeface="+mn-ea"/>
              </a:rPr>
              <a:t>错误可以用删</a:t>
            </a:r>
            <a:r>
              <a:rPr lang="en-US" altLang="zh-CN">
                <a:sym typeface="+mn-ea"/>
              </a:rPr>
              <a:t>build</a:t>
            </a:r>
            <a:r>
              <a:rPr lang="zh-CN" altLang="en-US">
                <a:sym typeface="+mn-ea"/>
              </a:rPr>
              <a:t>解决”“</a:t>
            </a:r>
            <a:r>
              <a:rPr lang="zh-CN">
                <a:sym typeface="+mn-ea"/>
              </a:rPr>
              <a:t>删</a:t>
            </a:r>
            <a:r>
              <a:rPr lang="en-US" altLang="zh-CN">
                <a:sym typeface="+mn-ea"/>
              </a:rPr>
              <a:t> build </a:t>
            </a:r>
            <a:r>
              <a:rPr lang="zh-CN" altLang="en-US">
                <a:sym typeface="+mn-ea"/>
              </a:rPr>
              <a:t>大法好</a:t>
            </a:r>
            <a:r>
              <a:rPr lang="zh-CN" altLang="en-US">
                <a:sym typeface="+mn-ea"/>
              </a:rPr>
              <a:t>”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71650" y="2449830"/>
            <a:ext cx="8267700" cy="38385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1</a:t>
            </a:r>
            <a:r>
              <a:rPr lang="zh-CN" altLang="en-US"/>
              <a:t>章：添加源文件</a:t>
            </a:r>
            <a:endParaRPr lang="zh-CN" altLang="en-US"/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清除缓存，其实只需删除</a:t>
            </a:r>
            <a:r>
              <a:rPr lang="en-US" altLang="zh-CN"/>
              <a:t> build/CMakeCache.txt </a:t>
            </a:r>
            <a:r>
              <a:rPr lang="zh-CN" altLang="en-US"/>
              <a:t>就可以了</a:t>
            </a:r>
            <a:endParaRPr lang="zh-CN" altLang="en-US"/>
          </a:p>
        </p:txBody>
      </p:sp>
      <p:sp>
        <p:nvSpPr>
          <p:cNvPr id="5" name="Text Box 4"/>
          <p:cNvSpPr txBox="1"/>
          <p:nvPr/>
        </p:nvSpPr>
        <p:spPr>
          <a:xfrm>
            <a:off x="1236345" y="1635760"/>
            <a:ext cx="972058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>
                <a:sym typeface="+mn-ea"/>
              </a:rPr>
              <a:t>删</a:t>
            </a:r>
            <a:r>
              <a:rPr lang="en-US" altLang="zh-CN">
                <a:sym typeface="+mn-ea"/>
              </a:rPr>
              <a:t> build </a:t>
            </a:r>
            <a:r>
              <a:rPr lang="zh-CN" altLang="en-US">
                <a:sym typeface="+mn-ea"/>
              </a:rPr>
              <a:t>虽然彻底，也会导致编译的中间结果（</a:t>
            </a:r>
            <a:r>
              <a:rPr lang="en-US" altLang="zh-CN">
                <a:sym typeface="+mn-ea"/>
              </a:rPr>
              <a:t>.o</a:t>
            </a:r>
            <a:r>
              <a:rPr lang="zh-CN" altLang="en-US">
                <a:sym typeface="+mn-ea"/>
              </a:rPr>
              <a:t>文件）都没了，重新编译要花费很长时间。</a:t>
            </a:r>
            <a:endParaRPr lang="zh-CN" altLang="en-US">
              <a:sym typeface="+mn-ea"/>
            </a:endParaRPr>
          </a:p>
          <a:p>
            <a:pPr algn="l"/>
            <a:r>
              <a:rPr lang="zh-CN">
                <a:sym typeface="+mn-ea"/>
              </a:rPr>
              <a:t>如果只想清除缓存，不想从头重新编译，可以只删除</a:t>
            </a:r>
            <a:r>
              <a:rPr lang="en-US" altLang="zh-CN">
                <a:sym typeface="+mn-ea"/>
              </a:rPr>
              <a:t> build/CMakeCache.txt </a:t>
            </a:r>
            <a:r>
              <a:rPr lang="zh-CN" altLang="en-US">
                <a:sym typeface="+mn-ea"/>
              </a:rPr>
              <a:t>这个文件。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这文件里面装的就是缓存的变量，删了他就可以让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强制重新检测一遍所有库和编译器。</a:t>
            </a:r>
            <a:endParaRPr lang="zh-CN" altLang="en-US">
              <a:sym typeface="+mn-ea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62125" y="2588260"/>
            <a:ext cx="8286750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build/CMakeCache.txt </a:t>
            </a:r>
            <a:r>
              <a:rPr lang="zh-CN" altLang="en-US"/>
              <a:t>的内容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88515" y="1343025"/>
            <a:ext cx="7633970" cy="5316855"/>
          </a:xfrm>
          <a:prstGeom prst="rect">
            <a:avLst/>
          </a:prstGeom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find_package </a:t>
            </a:r>
            <a:r>
              <a:rPr lang="zh-CN" altLang="en-US"/>
              <a:t>就用到了缓存机制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40890" y="2320290"/>
            <a:ext cx="7729220" cy="4403725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1869440" y="1401445"/>
            <a:ext cx="82981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变量缓存的意义在于能够把</a:t>
            </a:r>
            <a:r>
              <a:rPr lang="en-US" altLang="zh-CN"/>
              <a:t> find_package </a:t>
            </a:r>
            <a:r>
              <a:rPr lang="zh-CN" altLang="en-US"/>
              <a:t>找到的库文件位置等信息，储存起来。</a:t>
            </a:r>
            <a:endParaRPr lang="zh-CN" altLang="en-US"/>
          </a:p>
          <a:p>
            <a:r>
              <a:rPr lang="zh-CN" altLang="en-US"/>
              <a:t>这样下次执行</a:t>
            </a:r>
            <a:r>
              <a:rPr lang="en-US" altLang="zh-CN"/>
              <a:t> find_package </a:t>
            </a:r>
            <a:r>
              <a:rPr lang="zh-CN" altLang="en-US"/>
              <a:t>时，就会利用上次缓存的变量，直接返回。</a:t>
            </a:r>
            <a:endParaRPr lang="zh-CN" altLang="en-US"/>
          </a:p>
          <a:p>
            <a:r>
              <a:rPr lang="zh-CN" altLang="en-US"/>
              <a:t>避免重复执行</a:t>
            </a:r>
            <a:r>
              <a:rPr lang="en-US" altLang="zh-CN"/>
              <a:t> cmake -B </a:t>
            </a:r>
            <a:r>
              <a:rPr lang="zh-CN" altLang="en-US"/>
              <a:t>时速度变慢的问题。</a:t>
            </a:r>
            <a:endParaRPr lang="zh-CN" altLang="en-US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设置缓存变量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95780" y="3043555"/>
            <a:ext cx="8220075" cy="38766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220" y="2009775"/>
            <a:ext cx="7529830" cy="60960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2799080" y="1379855"/>
            <a:ext cx="56565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语法是：</a:t>
            </a:r>
            <a:r>
              <a:rPr lang="en-US" altLang="zh-CN"/>
              <a:t>set(</a:t>
            </a:r>
            <a:r>
              <a:rPr lang="zh-CN" altLang="en-US"/>
              <a:t>变量名</a:t>
            </a:r>
            <a:r>
              <a:rPr lang="en-US" altLang="zh-CN"/>
              <a:t> “</a:t>
            </a:r>
            <a:r>
              <a:rPr lang="zh-CN" altLang="en-US"/>
              <a:t>变量值</a:t>
            </a:r>
            <a:r>
              <a:rPr lang="en-US" altLang="zh-CN"/>
              <a:t>” CACHE </a:t>
            </a:r>
            <a:r>
              <a:rPr lang="zh-CN" altLang="en-US"/>
              <a:t>变量类型</a:t>
            </a:r>
            <a:r>
              <a:rPr lang="en-US" altLang="zh-CN"/>
              <a:t> “</a:t>
            </a:r>
            <a:r>
              <a:rPr lang="zh-CN" altLang="en-US"/>
              <a:t>注释</a:t>
            </a:r>
            <a:r>
              <a:rPr lang="en-US" altLang="zh-CN"/>
              <a:t>”)</a:t>
            </a:r>
            <a:endParaRPr lang="en-US" altLang="zh-CN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缓存的</a:t>
            </a:r>
            <a:r>
              <a:rPr lang="en-US" altLang="zh-CN"/>
              <a:t> myvar </a:t>
            </a:r>
            <a:r>
              <a:rPr lang="zh-CN" altLang="en-US"/>
              <a:t>会出现在</a:t>
            </a:r>
            <a:r>
              <a:rPr lang="en-US" altLang="zh-CN"/>
              <a:t> </a:t>
            </a:r>
            <a:r>
              <a:rPr lang="en-US"/>
              <a:t>build/CMakeCache.txt </a:t>
            </a:r>
            <a:r>
              <a:rPr lang="zh-CN" altLang="en-US"/>
              <a:t>里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27810" y="2466340"/>
            <a:ext cx="8755380" cy="3069590"/>
          </a:xfrm>
          <a:prstGeom prst="rect">
            <a:avLst/>
          </a:prstGeom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常见问题：我修改了</a:t>
            </a:r>
            <a:r>
              <a:rPr lang="en-US" altLang="zh-CN"/>
              <a:t> CMakeLists.txt </a:t>
            </a:r>
            <a:r>
              <a:rPr lang="zh-CN" altLang="en-US"/>
              <a:t>里</a:t>
            </a:r>
            <a:r>
              <a:rPr lang="en-US" altLang="zh-CN"/>
              <a:t> set </a:t>
            </a:r>
            <a:r>
              <a:rPr lang="zh-CN" altLang="en-US"/>
              <a:t>的值，却没有更新？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18005" y="3638550"/>
            <a:ext cx="8174355" cy="725170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1573530" y="2309495"/>
            <a:ext cx="84378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>
                <a:sym typeface="+mn-ea"/>
              </a:rPr>
              <a:t>为了更新缓存变量，有的同学偷懒直接修改</a:t>
            </a:r>
            <a:r>
              <a:rPr lang="en-US" altLang="zh-CN">
                <a:sym typeface="+mn-ea"/>
              </a:rPr>
              <a:t> CMakeLists.txt </a:t>
            </a:r>
            <a:r>
              <a:rPr lang="zh-CN" altLang="en-US">
                <a:sym typeface="+mn-ea"/>
              </a:rPr>
              <a:t>里的值，这是没用的。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因为</a:t>
            </a:r>
            <a:r>
              <a:rPr lang="en-US" altLang="zh-CN">
                <a:sym typeface="+mn-ea"/>
              </a:rPr>
              <a:t> set(... CACHE ...) </a:t>
            </a:r>
            <a:r>
              <a:rPr lang="zh-CN" altLang="en-US">
                <a:sym typeface="+mn-ea"/>
              </a:rPr>
              <a:t>在缓存变量已经存在时，不会更新缓存的值！</a:t>
            </a:r>
            <a:endParaRPr lang="zh-CN" altLang="en-US"/>
          </a:p>
          <a:p>
            <a:pPr algn="l"/>
            <a:r>
              <a:rPr lang="en-US" altLang="zh-CN">
                <a:sym typeface="+mn-ea"/>
              </a:rPr>
              <a:t>CMakeLists.txt </a:t>
            </a:r>
            <a:r>
              <a:rPr lang="zh-CN" altLang="en-US">
                <a:sym typeface="+mn-ea"/>
              </a:rPr>
              <a:t>里</a:t>
            </a:r>
            <a:r>
              <a:rPr lang="en-US" altLang="zh-CN">
                <a:sym typeface="+mn-ea"/>
              </a:rPr>
              <a:t> set </a:t>
            </a:r>
            <a:r>
              <a:rPr lang="zh-CN" altLang="en-US">
                <a:sym typeface="+mn-ea"/>
              </a:rPr>
              <a:t>的被认为是“默认值”因此不会在第二次</a:t>
            </a:r>
            <a:r>
              <a:rPr lang="en-US" altLang="zh-CN">
                <a:sym typeface="+mn-ea"/>
              </a:rPr>
              <a:t> set </a:t>
            </a:r>
            <a:r>
              <a:rPr lang="zh-CN" altLang="en-US">
                <a:sym typeface="+mn-ea"/>
              </a:rPr>
              <a:t>的时候更新。</a:t>
            </a:r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175" y="4816475"/>
            <a:ext cx="9293225" cy="1581150"/>
          </a:xfrm>
          <a:prstGeom prst="rect">
            <a:avLst/>
          </a:prstGeom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缓存变量到底该如何更新？标准解法：通过命令行</a:t>
            </a:r>
            <a:r>
              <a:rPr lang="en-US" altLang="zh-CN"/>
              <a:t> -D </a:t>
            </a:r>
            <a:r>
              <a:rPr lang="zh-CN" altLang="en-US"/>
              <a:t>参数</a:t>
            </a:r>
            <a:endParaRPr lang="zh-CN" altLang="en-US"/>
          </a:p>
        </p:txBody>
      </p:sp>
      <p:sp>
        <p:nvSpPr>
          <p:cNvPr id="5" name="Text Box 4"/>
          <p:cNvSpPr txBox="1"/>
          <p:nvPr/>
        </p:nvSpPr>
        <p:spPr>
          <a:xfrm>
            <a:off x="1573530" y="2309495"/>
            <a:ext cx="81013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>
                <a:sym typeface="+mn-ea"/>
              </a:rPr>
              <a:t>更新缓存变量的正确方法，是通过命令行参数：</a:t>
            </a:r>
            <a:r>
              <a:rPr lang="en-US" altLang="zh-CN">
                <a:sym typeface="+mn-ea"/>
              </a:rPr>
              <a:t>cmake -B build -Dmyvar=world</a:t>
            </a:r>
            <a:endParaRPr lang="en-US" altLang="zh-CN">
              <a:sym typeface="+mn-ea"/>
            </a:endParaRPr>
          </a:p>
        </p:txBody>
      </p:sp>
      <p:pic>
        <p:nvPicPr>
          <p:cNvPr id="8" name="Content Placeholder 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28320" y="3244850"/>
            <a:ext cx="10754360" cy="1983740"/>
          </a:xfrm>
          <a:prstGeom prst="rect">
            <a:avLst/>
          </a:prstGeom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命令行</a:t>
            </a:r>
            <a:r>
              <a:rPr lang="en-US" altLang="zh-CN"/>
              <a:t> </a:t>
            </a:r>
            <a:r>
              <a:rPr lang="en-US"/>
              <a:t>-D </a:t>
            </a:r>
            <a:r>
              <a:rPr lang="zh-CN" altLang="en-US"/>
              <a:t>参数太硬核了，有没有图形化的缓存编辑器？</a:t>
            </a:r>
            <a:endParaRPr lang="en-US" alt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1843405"/>
            <a:ext cx="5984240" cy="4417695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094095" y="1843405"/>
            <a:ext cx="5886450" cy="4351655"/>
          </a:xfrm>
        </p:spPr>
        <p:txBody>
          <a:bodyPr/>
          <a:p>
            <a:r>
              <a:rPr lang="zh-CN" altLang="en-US"/>
              <a:t>在</a:t>
            </a:r>
            <a:r>
              <a:rPr lang="en-US" altLang="zh-CN"/>
              <a:t> Linux </a:t>
            </a:r>
            <a:r>
              <a:rPr lang="zh-CN" altLang="en-US"/>
              <a:t>中，可以运行</a:t>
            </a:r>
            <a:r>
              <a:rPr lang="en-US" altLang="zh-CN"/>
              <a:t> ccmake -B build </a:t>
            </a:r>
            <a:r>
              <a:rPr lang="zh-CN" altLang="en-US"/>
              <a:t>来启动基于终端的</a:t>
            </a:r>
            <a:r>
              <a:rPr lang="zh-CN" altLang="en-US">
                <a:sym typeface="+mn-ea"/>
              </a:rPr>
              <a:t>可视化</a:t>
            </a:r>
            <a:r>
              <a:rPr lang="zh-CN" altLang="en-US"/>
              <a:t>缓存编辑菜单。</a:t>
            </a:r>
            <a:endParaRPr lang="zh-CN" altLang="en-US"/>
          </a:p>
          <a:p>
            <a:r>
              <a:rPr lang="zh-CN" altLang="en-US"/>
              <a:t>在</a:t>
            </a:r>
            <a:r>
              <a:rPr lang="en-US" altLang="zh-CN"/>
              <a:t> Windows </a:t>
            </a:r>
            <a:r>
              <a:rPr lang="zh-CN" altLang="en-US"/>
              <a:t>则可以</a:t>
            </a:r>
            <a:r>
              <a:rPr lang="en-US" altLang="zh-CN"/>
              <a:t> cmake-gui -B build </a:t>
            </a:r>
            <a:r>
              <a:rPr lang="zh-CN" altLang="en-US"/>
              <a:t>来启动图形界面编辑各个缓存选项。</a:t>
            </a:r>
            <a:endParaRPr lang="zh-CN" altLang="en-US"/>
          </a:p>
          <a:p>
            <a:r>
              <a:rPr lang="zh-CN" altLang="en-US"/>
              <a:t>当然，直接用编辑器打开</a:t>
            </a:r>
            <a:r>
              <a:rPr lang="en-US" altLang="zh-CN"/>
              <a:t> build/CMakeCache.txt </a:t>
            </a:r>
            <a:r>
              <a:rPr lang="zh-CN" altLang="en-US"/>
              <a:t>修改后保存也是可以的。</a:t>
            </a:r>
            <a:endParaRPr lang="zh-CN" altLang="en-US"/>
          </a:p>
          <a:p>
            <a:r>
              <a:rPr lang="en-US" altLang="zh-CN"/>
              <a:t>CMakeCache.txt </a:t>
            </a:r>
            <a:r>
              <a:rPr lang="zh-CN" altLang="en-US"/>
              <a:t>用文本存储数据，就是可供用户手动编辑，或是被第三方软件打开并解析的。</a:t>
            </a:r>
            <a:endParaRPr lang="zh-CN" altLang="en-US"/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缓存变量到底该如何更新？</a:t>
            </a:r>
            <a:r>
              <a:rPr lang="zh-CN"/>
              <a:t>暴力解决：删</a:t>
            </a:r>
            <a:r>
              <a:rPr lang="en-US" altLang="zh-CN"/>
              <a:t> build </a:t>
            </a:r>
            <a:r>
              <a:rPr lang="zh-CN" altLang="en-US"/>
              <a:t>大法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26920" y="2802255"/>
            <a:ext cx="8174355" cy="725170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1927860" y="1916430"/>
            <a:ext cx="83362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>
                <a:sym typeface="+mn-ea"/>
              </a:rPr>
              <a:t>用万能的“删</a:t>
            </a:r>
            <a:r>
              <a:rPr lang="en-US" altLang="zh-CN">
                <a:sym typeface="+mn-ea"/>
              </a:rPr>
              <a:t> build </a:t>
            </a:r>
            <a:r>
              <a:rPr lang="zh-CN" altLang="en-US">
                <a:sym typeface="+mn-ea"/>
              </a:rPr>
              <a:t>大法</a:t>
            </a:r>
            <a:r>
              <a:rPr lang="zh-CN">
                <a:sym typeface="+mn-ea"/>
              </a:rPr>
              <a:t>”当然是可以的。这样重新执行的时候缓存变量不存在，</a:t>
            </a:r>
            <a:endParaRPr lang="zh-CN">
              <a:sym typeface="+mn-ea"/>
            </a:endParaRPr>
          </a:p>
          <a:p>
            <a:pPr algn="l"/>
            <a:r>
              <a:rPr lang="zh-CN">
                <a:sym typeface="+mn-ea"/>
              </a:rPr>
              <a:t>从而</a:t>
            </a:r>
            <a:r>
              <a:rPr lang="en-US" altLang="zh-CN">
                <a:sym typeface="+mn-ea"/>
              </a:rPr>
              <a:t> set </a:t>
            </a:r>
            <a:r>
              <a:rPr lang="zh-CN" altLang="en-US">
                <a:sym typeface="+mn-ea"/>
              </a:rPr>
              <a:t>会重新设置缓存的值为</a:t>
            </a:r>
            <a:r>
              <a:rPr lang="en-US" altLang="zh-CN">
                <a:sym typeface="+mn-ea"/>
              </a:rPr>
              <a:t> world</a:t>
            </a:r>
            <a:r>
              <a:rPr lang="zh-CN" altLang="en-US">
                <a:sym typeface="+mn-ea"/>
              </a:rPr>
              <a:t>。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建议初学者每次修改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CMakeLists.txt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时，</a:t>
            </a:r>
            <a:endParaRPr lang="zh-CN" altLang="en-US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pPr algn="l"/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都删一下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build/CMakeCache.txt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方便调试。</a:t>
            </a:r>
            <a:endParaRPr lang="zh-CN" altLang="en-US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3705225"/>
            <a:ext cx="8210550" cy="3152775"/>
          </a:xfrm>
          <a:prstGeom prst="rect">
            <a:avLst/>
          </a:prstGeom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也可以通过指定</a:t>
            </a:r>
            <a:r>
              <a:rPr lang="en-US" altLang="zh-CN">
                <a:sym typeface="+mn-ea"/>
              </a:rPr>
              <a:t> FORCE </a:t>
            </a:r>
            <a:r>
              <a:rPr lang="zh-CN" altLang="en-US">
                <a:sym typeface="+mn-ea"/>
              </a:rPr>
              <a:t>来强制</a:t>
            </a:r>
            <a:r>
              <a:rPr lang="en-US" altLang="zh-CN">
                <a:sym typeface="+mn-ea"/>
              </a:rPr>
              <a:t> set </a:t>
            </a:r>
            <a:r>
              <a:rPr lang="zh-CN" altLang="en-US">
                <a:sym typeface="+mn-ea"/>
              </a:rPr>
              <a:t>更新缓存</a:t>
            </a:r>
            <a:endParaRPr lang="zh-CN" altLang="en-US">
              <a:sym typeface="+mn-ea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39190" y="3601720"/>
            <a:ext cx="9912985" cy="17805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835" y="2528570"/>
            <a:ext cx="10006965" cy="77089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1928495" y="1696720"/>
            <a:ext cx="8336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/>
              <a:t>set </a:t>
            </a:r>
            <a:r>
              <a:rPr lang="zh-CN" altLang="en-US"/>
              <a:t>可以在后面加一个</a:t>
            </a:r>
            <a:r>
              <a:rPr lang="en-US" altLang="zh-CN"/>
              <a:t> FORCE </a:t>
            </a:r>
            <a:r>
              <a:rPr lang="zh-CN" altLang="en-US"/>
              <a:t>选项，表示不论缓存是否存在，都强制更新缓存。</a:t>
            </a:r>
            <a:endParaRPr lang="zh-CN" altLang="en-US"/>
          </a:p>
          <a:p>
            <a:r>
              <a:rPr lang="zh-CN" altLang="en-US"/>
              <a:t>不过这样会导致没办法用</a:t>
            </a:r>
            <a:r>
              <a:rPr lang="en-US" altLang="zh-CN"/>
              <a:t> -Dmyvar=othervalue </a:t>
            </a:r>
            <a:r>
              <a:rPr lang="zh-CN" altLang="en-US"/>
              <a:t>来更新缓存变量。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一个</a:t>
            </a:r>
            <a:r>
              <a:rPr lang="en-US" altLang="zh-CN"/>
              <a:t> .cpp </a:t>
            </a:r>
            <a:r>
              <a:rPr lang="zh-CN" altLang="en-US"/>
              <a:t>源文件用于测试</a:t>
            </a:r>
            <a:endParaRPr lang="zh-CN" altLang="en-US"/>
          </a:p>
        </p:txBody>
      </p:sp>
      <p:pic>
        <p:nvPicPr>
          <p:cNvPr id="9" name="Content Placeholder 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98240" y="3083560"/>
            <a:ext cx="4413885" cy="1835150"/>
          </a:xfrm>
          <a:prstGeom prst="rect">
            <a:avLst/>
          </a:prstGeom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缓存变量除了</a:t>
            </a:r>
            <a:r>
              <a:rPr lang="en-US" altLang="zh-CN"/>
              <a:t> STRING </a:t>
            </a:r>
            <a:r>
              <a:rPr lang="zh-CN" altLang="en-US"/>
              <a:t>还有哪些类型？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STRING </a:t>
            </a:r>
            <a:r>
              <a:rPr lang="zh-CN" altLang="en-US"/>
              <a:t>字符串，例如</a:t>
            </a:r>
            <a:r>
              <a:rPr lang="en-US" altLang="zh-CN"/>
              <a:t> “hello, world”</a:t>
            </a:r>
            <a:endParaRPr lang="zh-CN" altLang="en-US"/>
          </a:p>
          <a:p>
            <a:r>
              <a:rPr lang="en-US" altLang="zh-CN"/>
              <a:t>FILEPATH </a:t>
            </a:r>
            <a:r>
              <a:rPr lang="zh-CN" altLang="en-US"/>
              <a:t>文件路径，例如</a:t>
            </a:r>
            <a:r>
              <a:rPr lang="en-US" altLang="zh-CN"/>
              <a:t> “C:/vcpkg/scripts/buildsystems/vcpkg.cmake”</a:t>
            </a:r>
            <a:endParaRPr lang="zh-CN" altLang="en-US"/>
          </a:p>
          <a:p>
            <a:r>
              <a:rPr lang="en-US" altLang="zh-CN"/>
              <a:t>PATH </a:t>
            </a:r>
            <a:r>
              <a:rPr lang="zh-CN" altLang="en-US"/>
              <a:t>目录路径，例如</a:t>
            </a:r>
            <a:r>
              <a:rPr lang="en-US" altLang="zh-CN"/>
              <a:t> “C:/Qt/Qt5.14.2/msvc2019_64/lib/cmake/”</a:t>
            </a:r>
            <a:endParaRPr lang="en-US" altLang="zh-CN"/>
          </a:p>
          <a:p>
            <a:r>
              <a:rPr lang="en-US" altLang="zh-CN"/>
              <a:t>BOOL </a:t>
            </a:r>
            <a:r>
              <a:rPr lang="zh-CN" altLang="en-US"/>
              <a:t>布尔值，只有两个取值：</a:t>
            </a:r>
            <a:r>
              <a:rPr lang="en-US" altLang="zh-CN"/>
              <a:t>ON </a:t>
            </a:r>
            <a:r>
              <a:rPr lang="zh-CN" altLang="en-US"/>
              <a:t>或</a:t>
            </a:r>
            <a:r>
              <a:rPr lang="en-US" altLang="zh-CN"/>
              <a:t> OFF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>
                <a:sym typeface="+mn-ea"/>
              </a:rPr>
              <a:t>注意：</a:t>
            </a:r>
            <a:r>
              <a:rPr lang="en-US" altLang="zh-CN">
                <a:sym typeface="+mn-ea"/>
              </a:rPr>
              <a:t>TRUE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ON </a:t>
            </a:r>
            <a:r>
              <a:rPr lang="zh-CN" altLang="en-US">
                <a:sym typeface="+mn-ea"/>
              </a:rPr>
              <a:t>等价，</a:t>
            </a:r>
            <a:r>
              <a:rPr lang="en-US" altLang="zh-CN">
                <a:sym typeface="+mn-ea"/>
              </a:rPr>
              <a:t>FALSE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OFF </a:t>
            </a:r>
            <a:r>
              <a:rPr lang="zh-CN" altLang="en-US">
                <a:sym typeface="+mn-ea"/>
              </a:rPr>
              <a:t>等价；</a:t>
            </a:r>
            <a:r>
              <a:rPr lang="en-US" altLang="zh-CN">
                <a:sym typeface="+mn-ea"/>
              </a:rPr>
              <a:t>YES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ON </a:t>
            </a:r>
            <a:r>
              <a:rPr lang="zh-CN" altLang="en-US">
                <a:sym typeface="+mn-ea"/>
              </a:rPr>
              <a:t>等价，</a:t>
            </a:r>
            <a:r>
              <a:rPr lang="en-US" altLang="zh-CN">
                <a:sym typeface="+mn-ea"/>
              </a:rPr>
              <a:t>NO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OFF </a:t>
            </a:r>
            <a:r>
              <a:rPr lang="zh-CN" altLang="en-US">
                <a:sym typeface="+mn-ea"/>
              </a:rPr>
              <a:t>等价。</a:t>
            </a:r>
            <a:endParaRPr lang="zh-CN" altLang="en-US"/>
          </a:p>
        </p:txBody>
      </p:sp>
      <p:sp>
        <p:nvSpPr>
          <p:cNvPr id="4" name="Text Box 3"/>
          <p:cNvSpPr txBox="1"/>
          <p:nvPr/>
        </p:nvSpPr>
        <p:spPr>
          <a:xfrm>
            <a:off x="3061335" y="6370955"/>
            <a:ext cx="56883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https://www.cnblogs.com/Braveliu/p/15614013.html</a:t>
            </a:r>
            <a:endParaRPr lang="en-US"/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案例：添加一个</a:t>
            </a:r>
            <a:r>
              <a:rPr lang="en-US" altLang="zh-CN"/>
              <a:t> BOOL </a:t>
            </a:r>
            <a:r>
              <a:rPr lang="zh-CN" altLang="en-US"/>
              <a:t>类型的缓存变量，用于控制要不要启用某特性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2960" y="4921250"/>
            <a:ext cx="2649220" cy="9404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255" y="4128770"/>
            <a:ext cx="4451985" cy="272923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7700" y="1302385"/>
            <a:ext cx="10128885" cy="2537460"/>
          </a:xfrm>
          <a:prstGeom prst="rect">
            <a:avLst/>
          </a:prstGeom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CMake </a:t>
            </a:r>
            <a:r>
              <a:rPr lang="zh-CN" altLang="en-US"/>
              <a:t>对</a:t>
            </a:r>
            <a:r>
              <a:rPr lang="en-US" altLang="zh-CN"/>
              <a:t> BOOL </a:t>
            </a:r>
            <a:r>
              <a:rPr lang="zh-CN" altLang="en-US"/>
              <a:t>类型缓存的</a:t>
            </a:r>
            <a:r>
              <a:rPr lang="en-US" altLang="zh-CN"/>
              <a:t> set </a:t>
            </a:r>
            <a:r>
              <a:rPr lang="zh-CN" altLang="en-US"/>
              <a:t>指令提供了一个简写：</a:t>
            </a:r>
            <a:r>
              <a:rPr lang="en-US"/>
              <a:t>option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10335" y="3032760"/>
            <a:ext cx="8990330" cy="2529840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3754755" y="1880870"/>
            <a:ext cx="430149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/>
              <a:t>option(</a:t>
            </a:r>
            <a:r>
              <a:rPr lang="zh-CN" altLang="en-US"/>
              <a:t>变量名</a:t>
            </a:r>
            <a:r>
              <a:rPr lang="en-US" altLang="zh-CN"/>
              <a:t> “</a:t>
            </a:r>
            <a:r>
              <a:rPr lang="zh-CN" altLang="en-US"/>
              <a:t>描述</a:t>
            </a:r>
            <a:r>
              <a:rPr lang="en-US" altLang="zh-CN"/>
              <a:t>” </a:t>
            </a:r>
            <a:r>
              <a:rPr lang="zh-CN" altLang="en-US"/>
              <a:t>变量值</a:t>
            </a:r>
            <a:r>
              <a:rPr lang="en-US" altLang="zh-CN"/>
              <a:t>)</a:t>
            </a:r>
            <a:endParaRPr lang="en-US" altLang="zh-CN"/>
          </a:p>
          <a:p>
            <a:r>
              <a:rPr lang="zh-CN" altLang="en-US"/>
              <a:t>等价于：</a:t>
            </a:r>
            <a:endParaRPr lang="zh-CN" altLang="en-US"/>
          </a:p>
          <a:p>
            <a:r>
              <a:rPr lang="en-US" altLang="zh-CN"/>
              <a:t>set(</a:t>
            </a:r>
            <a:r>
              <a:rPr lang="zh-CN" altLang="en-US"/>
              <a:t>变量名</a:t>
            </a:r>
            <a:r>
              <a:rPr lang="en-US" altLang="zh-CN"/>
              <a:t> CACHE BOOL </a:t>
            </a:r>
            <a:r>
              <a:rPr lang="zh-CN" altLang="en-US"/>
              <a:t>变量值</a:t>
            </a:r>
            <a:r>
              <a:rPr lang="en-US" altLang="zh-CN"/>
              <a:t> “</a:t>
            </a:r>
            <a:r>
              <a:rPr lang="zh-CN" altLang="en-US"/>
              <a:t>描述</a:t>
            </a:r>
            <a:r>
              <a:rPr lang="en-US" altLang="zh-CN"/>
              <a:t>”)</a:t>
            </a:r>
            <a:endParaRPr lang="en-US" altLang="zh-CN"/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经典问题：小彭老师，我</a:t>
            </a:r>
            <a:r>
              <a:rPr lang="en-US" altLang="zh-CN"/>
              <a:t>option</a:t>
            </a:r>
            <a:r>
              <a:rPr lang="zh-CN" altLang="en-US"/>
              <a:t>设为</a:t>
            </a:r>
            <a:r>
              <a:rPr lang="en-US" altLang="zh-CN"/>
              <a:t>OFF</a:t>
            </a:r>
            <a:r>
              <a:rPr lang="zh-CN" altLang="en-US"/>
              <a:t>了为什么他还是</a:t>
            </a:r>
            <a:r>
              <a:rPr lang="en-US" altLang="zh-CN"/>
              <a:t>ON</a:t>
            </a:r>
            <a:r>
              <a:rPr lang="zh-CN" altLang="en-US"/>
              <a:t>呀？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33550" y="2265045"/>
            <a:ext cx="8343900" cy="20002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205" y="4463415"/>
            <a:ext cx="10182225" cy="1895475"/>
          </a:xfrm>
          <a:prstGeom prst="rect">
            <a:avLst/>
          </a:prstGeom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47650"/>
            <a:ext cx="10515600" cy="1325563"/>
          </a:xfrm>
        </p:spPr>
        <p:txBody>
          <a:bodyPr/>
          <a:p>
            <a:r>
              <a:rPr lang="zh-CN" altLang="en-US"/>
              <a:t>因为在</a:t>
            </a:r>
            <a:r>
              <a:rPr lang="en-US" altLang="zh-CN"/>
              <a:t>CMakeLists.txt</a:t>
            </a:r>
            <a:r>
              <a:rPr lang="zh-CN" altLang="en-US"/>
              <a:t>里直接改</a:t>
            </a:r>
            <a:r>
              <a:rPr lang="en-US" altLang="zh-CN"/>
              <a:t>option</a:t>
            </a:r>
            <a:r>
              <a:rPr lang="zh-CN" altLang="en-US"/>
              <a:t>是错的，官方解法是通过</a:t>
            </a:r>
            <a:r>
              <a:rPr lang="en-US" altLang="zh-CN"/>
              <a:t>-D</a:t>
            </a:r>
            <a:r>
              <a:rPr lang="zh-CN" altLang="en-US"/>
              <a:t>参数来改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57250" y="3282950"/>
            <a:ext cx="10477500" cy="3152775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2743835" y="1419860"/>
            <a:ext cx="659003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刚刚说了，</a:t>
            </a:r>
            <a:r>
              <a:rPr lang="en-US" altLang="zh-CN"/>
              <a:t>option </a:t>
            </a:r>
            <a:r>
              <a:rPr lang="zh-CN" altLang="en-US"/>
              <a:t>等价于</a:t>
            </a:r>
            <a:r>
              <a:rPr lang="en-US" altLang="zh-CN"/>
              <a:t> set(... </a:t>
            </a:r>
            <a:r>
              <a:rPr lang="en-US" altLang="zh-CN">
                <a:sym typeface="+mn-ea"/>
              </a:rPr>
              <a:t>CACHE BOOL ...)</a:t>
            </a:r>
            <a:r>
              <a:rPr lang="zh-CN" altLang="en-US"/>
              <a:t>。</a:t>
            </a:r>
            <a:endParaRPr lang="zh-CN" altLang="en-US"/>
          </a:p>
          <a:p>
            <a:pPr algn="l"/>
            <a:r>
              <a:rPr lang="zh-CN" altLang="en-US"/>
              <a:t>因此在</a:t>
            </a:r>
            <a:r>
              <a:rPr lang="en-US" altLang="zh-CN"/>
              <a:t>CMakeLists.txt</a:t>
            </a:r>
            <a:r>
              <a:rPr lang="zh-CN" altLang="en-US"/>
              <a:t>里改同样不会立即更新缓存里的值。</a:t>
            </a:r>
            <a:endParaRPr lang="en-US" altLang="zh-CN"/>
          </a:p>
          <a:p>
            <a:pPr algn="l"/>
            <a:r>
              <a:rPr lang="zh-CN" altLang="en-US"/>
              <a:t>官方推荐做法是通过</a:t>
            </a:r>
            <a:r>
              <a:rPr lang="en-US" altLang="zh-CN"/>
              <a:t> -D</a:t>
            </a:r>
            <a:r>
              <a:rPr lang="zh-CN" altLang="en-US"/>
              <a:t>变量名</a:t>
            </a:r>
            <a:r>
              <a:rPr lang="en-US" altLang="zh-CN"/>
              <a:t>:BOOL=ON/OFF </a:t>
            </a:r>
            <a:r>
              <a:rPr lang="zh-CN" altLang="en-US"/>
              <a:t>来改缓存变量。</a:t>
            </a:r>
            <a:endParaRPr lang="zh-CN" altLang="en-US"/>
          </a:p>
          <a:p>
            <a:pPr algn="l"/>
            <a:r>
              <a:rPr lang="zh-CN" altLang="en-US"/>
              <a:t>这是</a:t>
            </a:r>
            <a:r>
              <a:rPr lang="en-US" altLang="zh-CN"/>
              <a:t>cmake</a:t>
            </a:r>
            <a:r>
              <a:rPr lang="zh-CN" altLang="en-US"/>
              <a:t>官方认为</a:t>
            </a:r>
            <a:r>
              <a:rPr lang="zh-CN" altLang="en-US">
                <a:sym typeface="+mn-ea"/>
              </a:rPr>
              <a:t>正确</a:t>
            </a:r>
            <a:r>
              <a:rPr lang="zh-CN" altLang="en-US"/>
              <a:t>的缓存</a:t>
            </a:r>
            <a:r>
              <a:rPr lang="zh-CN" altLang="en-US">
                <a:sym typeface="+mn-ea"/>
              </a:rPr>
              <a:t>更新</a:t>
            </a:r>
            <a:r>
              <a:rPr lang="zh-CN" altLang="en-US"/>
              <a:t>方式，但是很多人不知道，</a:t>
            </a:r>
            <a:endParaRPr lang="zh-CN" altLang="en-US"/>
          </a:p>
          <a:p>
            <a:pPr algn="l"/>
            <a:r>
              <a:rPr lang="zh-CN" altLang="en-US"/>
              <a:t>还是傻傻的去改</a:t>
            </a:r>
            <a:r>
              <a:rPr lang="en-US" altLang="zh-CN"/>
              <a:t>option</a:t>
            </a:r>
            <a:r>
              <a:rPr lang="zh-CN" altLang="en-US"/>
              <a:t>里的值，然后发现没有效果，开始怀疑</a:t>
            </a:r>
            <a:endParaRPr lang="zh-CN" altLang="en-US"/>
          </a:p>
          <a:p>
            <a:pPr algn="l"/>
            <a:r>
              <a:rPr lang="en-US" altLang="zh-CN"/>
              <a:t>cmake</a:t>
            </a:r>
            <a:r>
              <a:rPr lang="zh-CN" altLang="en-US"/>
              <a:t>是不是出</a:t>
            </a:r>
            <a:r>
              <a:rPr lang="en-US" altLang="zh-CN"/>
              <a:t>bug</a:t>
            </a:r>
            <a:r>
              <a:rPr lang="zh-CN" altLang="en-US"/>
              <a:t>了，其实是官方宣传力度不够。</a:t>
            </a:r>
            <a:endParaRPr lang="en-US" altLang="zh-CN"/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或者不要</a:t>
            </a:r>
            <a:r>
              <a:rPr lang="en-US" altLang="zh-CN"/>
              <a:t>option</a:t>
            </a:r>
            <a:r>
              <a:rPr lang="zh-CN" altLang="en-US"/>
              <a:t>了，直接用</a:t>
            </a:r>
            <a:r>
              <a:rPr lang="en-US" altLang="zh-CN"/>
              <a:t>set</a:t>
            </a:r>
            <a:r>
              <a:rPr lang="zh-CN" altLang="en-US"/>
              <a:t>加个</a:t>
            </a:r>
            <a:r>
              <a:rPr lang="en-US" altLang="zh-CN"/>
              <a:t>FORCE</a:t>
            </a:r>
            <a:r>
              <a:rPr lang="zh-CN" altLang="en-US"/>
              <a:t>即可始终强制更新缓存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66140" y="2710180"/>
            <a:ext cx="10077450" cy="2581275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2758440" y="1788160"/>
            <a:ext cx="7015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当然最方便的还是删</a:t>
            </a:r>
            <a:r>
              <a:rPr lang="en-US" altLang="zh-CN"/>
              <a:t>build</a:t>
            </a:r>
            <a:r>
              <a:rPr lang="zh-CN" altLang="en-US"/>
              <a:t>大法，或者删</a:t>
            </a:r>
            <a:r>
              <a:rPr lang="en-US" altLang="zh-CN"/>
              <a:t>build/CMakeCache.txt</a:t>
            </a:r>
            <a:r>
              <a:rPr lang="zh-CN" altLang="en-US"/>
              <a:t>大法。</a:t>
            </a:r>
            <a:endParaRPr lang="zh-CN" altLang="en-US"/>
          </a:p>
          <a:p>
            <a:r>
              <a:rPr lang="zh-CN" altLang="en-US"/>
              <a:t>删</a:t>
            </a:r>
            <a:r>
              <a:rPr lang="en-US" altLang="zh-CN"/>
              <a:t>build</a:t>
            </a:r>
            <a:r>
              <a:rPr lang="zh-CN" altLang="en-US"/>
              <a:t>大法总能把缓存变量强制初始化为</a:t>
            </a:r>
            <a:r>
              <a:rPr lang="en-US" altLang="zh-CN"/>
              <a:t>CMakeLists.txt</a:t>
            </a:r>
            <a:r>
              <a:rPr lang="zh-CN" altLang="en-US"/>
              <a:t>里的值。</a:t>
            </a:r>
            <a:endParaRPr lang="zh-CN" altLang="en-US"/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绕开缓存的方法：使用普通变量，但仅当没有定义时设定为默认值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94940" y="2715260"/>
            <a:ext cx="6419850" cy="2571750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2099310" y="1696720"/>
            <a:ext cx="76123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一般来说</a:t>
            </a:r>
            <a:r>
              <a:rPr lang="en-US" altLang="zh-CN"/>
              <a:t>CMake</a:t>
            </a:r>
            <a:r>
              <a:rPr lang="zh-CN" altLang="en-US"/>
              <a:t>自带的变量（如</a:t>
            </a:r>
            <a:r>
              <a:rPr lang="en-US" altLang="zh-CN"/>
              <a:t>CMAKE_BUILD_TYPE</a:t>
            </a:r>
            <a:r>
              <a:rPr lang="zh-CN" altLang="en-US"/>
              <a:t>）都会这样设置。</a:t>
            </a:r>
            <a:endParaRPr lang="zh-CN" altLang="en-US"/>
          </a:p>
          <a:p>
            <a:r>
              <a:rPr lang="zh-CN" altLang="en-US"/>
              <a:t>这样项目的使用者还是可以用</a:t>
            </a:r>
            <a:r>
              <a:rPr lang="en-US" altLang="zh-CN"/>
              <a:t>-D</a:t>
            </a:r>
            <a:r>
              <a:rPr lang="zh-CN" altLang="en-US"/>
              <a:t>来指定参数，不过会在</a:t>
            </a:r>
            <a:r>
              <a:rPr lang="en-US" altLang="zh-CN"/>
              <a:t>ccmake</a:t>
            </a:r>
            <a:r>
              <a:rPr lang="zh-CN" altLang="en-US"/>
              <a:t>里看不到。</a:t>
            </a:r>
            <a:endParaRPr lang="zh-CN" altLang="en-US"/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8</a:t>
            </a:r>
            <a:r>
              <a:rPr lang="zh-CN" altLang="en-US"/>
              <a:t>章：跨平台与编译器</a:t>
            </a:r>
            <a:endParaRPr lang="zh-CN" altLang="en-US"/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在</a:t>
            </a:r>
            <a:r>
              <a:rPr lang="en-US" altLang="zh-CN"/>
              <a:t> CMake </a:t>
            </a:r>
            <a:r>
              <a:rPr lang="zh-CN" altLang="en-US"/>
              <a:t>中给</a:t>
            </a:r>
            <a:r>
              <a:rPr lang="en-US" altLang="zh-CN"/>
              <a:t> .cpp </a:t>
            </a:r>
            <a:r>
              <a:rPr lang="zh-CN"/>
              <a:t>定义一个宏</a:t>
            </a:r>
            <a:endParaRPr lang="zh-CN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6155" y="6078855"/>
            <a:ext cx="2981325" cy="2381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525" y="1689100"/>
            <a:ext cx="6076950" cy="245745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52775" y="4483100"/>
            <a:ext cx="588645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根据不同的操作系统，把宏定义成不同的值</a:t>
            </a:r>
            <a:endParaRPr lang="zh-CN"/>
          </a:p>
        </p:txBody>
      </p:sp>
      <p:pic>
        <p:nvPicPr>
          <p:cNvPr id="11" name="Content Placeholder 1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43150" y="4338320"/>
            <a:ext cx="7124700" cy="18383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1428750"/>
            <a:ext cx="4657725" cy="24669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9030" y="6366510"/>
            <a:ext cx="2314575" cy="2762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CMake </a:t>
            </a:r>
            <a:r>
              <a:rPr lang="zh-CN" altLang="en-US"/>
              <a:t>中</a:t>
            </a:r>
            <a:r>
              <a:rPr lang="zh-CN"/>
              <a:t>添加一个可执行文件作为构建目标</a:t>
            </a:r>
            <a:endParaRPr lang="zh-CN"/>
          </a:p>
        </p:txBody>
      </p:sp>
      <p:pic>
        <p:nvPicPr>
          <p:cNvPr id="8" name="Content Placeholder 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12160" y="3639820"/>
            <a:ext cx="5185410" cy="722630"/>
          </a:xfrm>
          <a:prstGeom prst="rect">
            <a:avLst/>
          </a:prstGeom>
        </p:spPr>
      </p:pic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CMake </a:t>
            </a:r>
            <a:r>
              <a:rPr lang="zh-CN" altLang="en-US"/>
              <a:t>还提供了</a:t>
            </a:r>
            <a:r>
              <a:rPr lang="zh-CN"/>
              <a:t>一些简写变量：</a:t>
            </a:r>
            <a:r>
              <a:rPr lang="en-US" altLang="zh-CN"/>
              <a:t>WIN32, APPLE, UNIX, ANDROID, IOS </a:t>
            </a:r>
            <a:r>
              <a:rPr lang="zh-CN" altLang="en-US"/>
              <a:t>等</a:t>
            </a:r>
            <a:endParaRPr lang="zh-CN" altLang="en-US"/>
          </a:p>
        </p:txBody>
      </p:sp>
      <p:pic>
        <p:nvPicPr>
          <p:cNvPr id="9" name="Content Placeholder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99970" y="3077210"/>
            <a:ext cx="7210425" cy="18478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9030" y="6366510"/>
            <a:ext cx="2314575" cy="276225"/>
          </a:xfrm>
          <a:prstGeom prst="rect">
            <a:avLst/>
          </a:prstGeom>
        </p:spPr>
      </p:pic>
      <p:sp>
        <p:nvSpPr>
          <p:cNvPr id="2" name="Text Box 1"/>
          <p:cNvSpPr txBox="1"/>
          <p:nvPr/>
        </p:nvSpPr>
        <p:spPr>
          <a:xfrm>
            <a:off x="2595245" y="2023110"/>
            <a:ext cx="80314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虽然名字叫</a:t>
            </a:r>
            <a:r>
              <a:rPr lang="en-US" altLang="zh-CN"/>
              <a:t> WIN32</a:t>
            </a:r>
            <a:r>
              <a:rPr lang="zh-CN" altLang="en-US"/>
              <a:t>，实际上对</a:t>
            </a:r>
            <a:r>
              <a:rPr lang="en-US" altLang="zh-CN"/>
              <a:t> 32 </a:t>
            </a:r>
            <a:r>
              <a:rPr lang="zh-CN" altLang="en-US"/>
              <a:t>位</a:t>
            </a:r>
            <a:r>
              <a:rPr lang="en-US" altLang="zh-CN"/>
              <a:t> Windows </a:t>
            </a:r>
            <a:r>
              <a:rPr lang="zh-CN" altLang="en-US"/>
              <a:t>和</a:t>
            </a:r>
            <a:r>
              <a:rPr lang="en-US" altLang="zh-CN"/>
              <a:t> 64 </a:t>
            </a:r>
            <a:r>
              <a:rPr lang="zh-CN" altLang="en-US"/>
              <a:t>位</a:t>
            </a:r>
            <a:r>
              <a:rPr lang="en-US" altLang="zh-CN"/>
              <a:t> Windows </a:t>
            </a:r>
            <a:r>
              <a:rPr lang="zh-CN" altLang="en-US"/>
              <a:t>都适用</a:t>
            </a:r>
            <a:endParaRPr lang="zh-CN" altLang="en-US"/>
          </a:p>
          <a:p>
            <a:r>
              <a:rPr lang="en-US" altLang="zh-CN"/>
              <a:t>APPLE </a:t>
            </a:r>
            <a:r>
              <a:rPr lang="zh-CN" altLang="en-US"/>
              <a:t>对于所有苹果产品（</a:t>
            </a:r>
            <a:r>
              <a:rPr lang="en-US" altLang="zh-CN"/>
              <a:t>MacOS </a:t>
            </a:r>
            <a:r>
              <a:rPr lang="zh-CN" altLang="en-US"/>
              <a:t>或</a:t>
            </a:r>
            <a:r>
              <a:rPr lang="en-US" altLang="zh-CN"/>
              <a:t> iOS</a:t>
            </a:r>
            <a:r>
              <a:rPr lang="zh-CN" altLang="en-US"/>
              <a:t>）都为真</a:t>
            </a:r>
            <a:endParaRPr lang="zh-CN" altLang="en-US"/>
          </a:p>
          <a:p>
            <a:r>
              <a:rPr lang="en-US" altLang="zh-CN"/>
              <a:t>UNIX </a:t>
            </a:r>
            <a:r>
              <a:rPr lang="zh-CN" altLang="en-US"/>
              <a:t>对于所有</a:t>
            </a:r>
            <a:r>
              <a:rPr lang="en-US" altLang="zh-CN"/>
              <a:t> Unix </a:t>
            </a:r>
            <a:r>
              <a:rPr lang="zh-CN" altLang="en-US"/>
              <a:t>类系统（</a:t>
            </a:r>
            <a:r>
              <a:rPr lang="en-US" altLang="zh-CN"/>
              <a:t>FreeBSD, Linux, Android, MacOS, iOS</a:t>
            </a:r>
            <a:r>
              <a:rPr lang="zh-CN" altLang="en-US"/>
              <a:t>）都为真</a:t>
            </a:r>
            <a:endParaRPr lang="en-US" altLang="zh-CN"/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使用生成器表达式，简化成一条指令</a:t>
            </a:r>
            <a:endParaRPr lang="zh-CN"/>
          </a:p>
        </p:txBody>
      </p:sp>
      <p:pic>
        <p:nvPicPr>
          <p:cNvPr id="8" name="Content Placeholder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38450" y="3287395"/>
            <a:ext cx="6132830" cy="1427480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0" y="0"/>
            <a:ext cx="120230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https://cmake.org/cmake/help/latest/manual/cmake-generator-expressions.7.html#genex:PLATFORM_ID</a:t>
            </a:r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9030" y="6366510"/>
            <a:ext cx="2314575" cy="276225"/>
          </a:xfrm>
          <a:prstGeom prst="rect">
            <a:avLst/>
          </a:prstGeom>
        </p:spPr>
      </p:pic>
      <p:sp>
        <p:nvSpPr>
          <p:cNvPr id="2" name="Text Box 1"/>
          <p:cNvSpPr txBox="1"/>
          <p:nvPr/>
        </p:nvSpPr>
        <p:spPr>
          <a:xfrm>
            <a:off x="2834640" y="1975485"/>
            <a:ext cx="652208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语法：</a:t>
            </a:r>
            <a:r>
              <a:rPr lang="en-US" altLang="zh-CN"/>
              <a:t>$&lt;$&lt;</a:t>
            </a:r>
            <a:r>
              <a:rPr lang="zh-CN" altLang="en-US"/>
              <a:t>类型</a:t>
            </a:r>
            <a:r>
              <a:rPr lang="en-US" altLang="zh-CN"/>
              <a:t>:</a:t>
            </a:r>
            <a:r>
              <a:rPr lang="zh-CN" altLang="en-US"/>
              <a:t>值</a:t>
            </a:r>
            <a:r>
              <a:rPr lang="en-US" altLang="zh-CN"/>
              <a:t>&gt;:</a:t>
            </a:r>
            <a:r>
              <a:rPr lang="zh-CN" altLang="en-US"/>
              <a:t>为真时的表达式</a:t>
            </a:r>
            <a:r>
              <a:rPr lang="en-US" altLang="zh-CN"/>
              <a:t>&gt;</a:t>
            </a:r>
            <a:endParaRPr lang="en-US" altLang="zh-CN"/>
          </a:p>
          <a:p>
            <a:pPr algn="l"/>
            <a:r>
              <a:rPr lang="zh-CN" altLang="en-US"/>
              <a:t>比如</a:t>
            </a:r>
            <a:r>
              <a:rPr lang="en-US" altLang="zh-CN"/>
              <a:t> $&lt;$&lt;PLATFORM_ID:Windows&gt;:MY_NAME=”Bill Gates”&gt;</a:t>
            </a:r>
            <a:endParaRPr lang="en-US" altLang="zh-CN"/>
          </a:p>
          <a:p>
            <a:pPr algn="l"/>
            <a:r>
              <a:rPr lang="zh-CN" altLang="en-US"/>
              <a:t>在</a:t>
            </a:r>
            <a:r>
              <a:rPr lang="en-US" altLang="zh-CN"/>
              <a:t> Windows </a:t>
            </a:r>
            <a:r>
              <a:rPr lang="zh-CN" altLang="en-US"/>
              <a:t>平台上会变为</a:t>
            </a:r>
            <a:r>
              <a:rPr lang="en-US" altLang="zh-CN"/>
              <a:t> </a:t>
            </a:r>
            <a:r>
              <a:rPr lang="en-US" altLang="zh-CN">
                <a:sym typeface="+mn-ea"/>
              </a:rPr>
              <a:t>MY_NAME=”Bill Gates”</a:t>
            </a:r>
            <a:endParaRPr lang="en-US" altLang="zh-CN">
              <a:sym typeface="+mn-ea"/>
            </a:endParaRPr>
          </a:p>
          <a:p>
            <a:pPr algn="l"/>
            <a:r>
              <a:rPr lang="zh-CN" altLang="en-US"/>
              <a:t>其他平台上则表现为空字符串</a:t>
            </a:r>
            <a:endParaRPr lang="zh-CN" altLang="en-US"/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生成器表达式：如需多个平台可以用逗号分割</a:t>
            </a:r>
            <a:endParaRPr lang="zh-CN"/>
          </a:p>
        </p:txBody>
      </p:sp>
      <p:sp>
        <p:nvSpPr>
          <p:cNvPr id="9" name="Text Box 8"/>
          <p:cNvSpPr txBox="1"/>
          <p:nvPr/>
        </p:nvSpPr>
        <p:spPr>
          <a:xfrm>
            <a:off x="0" y="0"/>
            <a:ext cx="120230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https://cmake.org/cmake/help/latest/manual/cmake-generator-expressions.7.html#genex:PLATFORM_ID</a:t>
            </a:r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6670" y="6443980"/>
            <a:ext cx="1809750" cy="266700"/>
          </a:xfrm>
          <a:prstGeom prst="rect">
            <a:avLst/>
          </a:prstGeom>
        </p:spPr>
      </p:pic>
      <p:pic>
        <p:nvPicPr>
          <p:cNvPr id="14" name="Content Placeholder 1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97760" y="3413125"/>
            <a:ext cx="7014845" cy="1176020"/>
          </a:xfrm>
          <a:prstGeom prst="rect">
            <a:avLst/>
          </a:prstGeom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判断当前用的是哪一款</a:t>
            </a:r>
            <a:r>
              <a:rPr lang="en-US" altLang="zh-CN"/>
              <a:t> C++ </a:t>
            </a:r>
            <a:r>
              <a:rPr lang="zh-CN"/>
              <a:t>编译器</a:t>
            </a:r>
            <a:endParaRPr lang="zh-CN"/>
          </a:p>
        </p:txBody>
      </p:sp>
      <p:pic>
        <p:nvPicPr>
          <p:cNvPr id="3" name="Content Placeholder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28290" y="2877185"/>
            <a:ext cx="6153150" cy="2247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4485" y="6249035"/>
            <a:ext cx="1383030" cy="30734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-68580" y="0"/>
            <a:ext cx="1226121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600"/>
              <a:t>https://cmake.org/cmake/help/latest/variable/CMAKE_LANG_COMPILER_ID.html#variable:CMAKE_%3CLANG%3E_COMPILER_ID</a:t>
            </a:r>
            <a:endParaRPr lang="en-US" sz="1600"/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也可以用生成器表达式判断编译器</a:t>
            </a:r>
            <a:endParaRPr lang="zh-CN"/>
          </a:p>
        </p:txBody>
      </p:sp>
      <p:sp>
        <p:nvSpPr>
          <p:cNvPr id="6" name="Text Box 5"/>
          <p:cNvSpPr txBox="1"/>
          <p:nvPr/>
        </p:nvSpPr>
        <p:spPr>
          <a:xfrm>
            <a:off x="-68580" y="0"/>
            <a:ext cx="1226121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600"/>
              <a:t>https://cmake.org/cmake/help/latest/variable/CMAKE_LANG_COMPILER_ID.html#variable:CMAKE_%3CLANG%3E_COMPILER_ID</a:t>
            </a:r>
            <a:endParaRPr lang="en-US" sz="1600"/>
          </a:p>
        </p:txBody>
      </p:sp>
      <p:pic>
        <p:nvPicPr>
          <p:cNvPr id="7" name="Content Placeholder 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64130" y="3461385"/>
            <a:ext cx="6682105" cy="1079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5" y="6296025"/>
            <a:ext cx="2313940" cy="295910"/>
          </a:xfrm>
          <a:prstGeom prst="rect">
            <a:avLst/>
          </a:prstGeom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生成器表达式也可以做复杂的逻辑判断</a:t>
            </a:r>
            <a:endParaRPr lang="zh-CN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2180" y="6275070"/>
            <a:ext cx="2639695" cy="337820"/>
          </a:xfrm>
          <a:prstGeom prst="rect">
            <a:avLst/>
          </a:prstGeom>
        </p:spPr>
      </p:pic>
      <p:pic>
        <p:nvPicPr>
          <p:cNvPr id="3" name="Content Placeholder 2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0235" y="3614420"/>
            <a:ext cx="10590530" cy="773430"/>
          </a:xfrm>
          <a:prstGeom prst="rect">
            <a:avLst/>
          </a:prstGeom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CMake </a:t>
            </a:r>
            <a:r>
              <a:rPr lang="zh-CN" altLang="en-US"/>
              <a:t>还提供了一些简写</a:t>
            </a:r>
            <a:r>
              <a:rPr lang="zh-CN">
                <a:sym typeface="+mn-ea"/>
              </a:rPr>
              <a:t>变量</a:t>
            </a:r>
            <a:r>
              <a:rPr lang="zh-CN" altLang="en-US"/>
              <a:t>：</a:t>
            </a:r>
            <a:r>
              <a:rPr lang="en-US" altLang="zh-CN"/>
              <a:t>MSVC, CMAKE_COMPILER_IS_GNUCC</a:t>
            </a:r>
            <a:endParaRPr lang="en-US" altLang="zh-CN"/>
          </a:p>
        </p:txBody>
      </p:sp>
      <p:pic>
        <p:nvPicPr>
          <p:cNvPr id="13" name="Content Placeholder 1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38070" y="3134360"/>
            <a:ext cx="7134225" cy="17335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6040" y="6252210"/>
            <a:ext cx="1776730" cy="300990"/>
          </a:xfrm>
          <a:prstGeom prst="rect">
            <a:avLst/>
          </a:prstGeom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CMAKE_CXX_COMPILER_ID </a:t>
            </a:r>
            <a:r>
              <a:rPr lang="zh-CN" altLang="en-US"/>
              <a:t>直接作为字符串变量</a:t>
            </a:r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26610" y="6350635"/>
            <a:ext cx="2938145" cy="28829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055" y="4031615"/>
            <a:ext cx="12072620" cy="389255"/>
          </a:xfrm>
          <a:prstGeom prst="rect">
            <a:avLst/>
          </a:prstGeom>
        </p:spPr>
      </p:pic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从命令行参数指定编译器</a:t>
            </a:r>
            <a:endParaRPr lang="zh-CN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8865" y="2000250"/>
            <a:ext cx="9653270" cy="528320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3660" y="3425825"/>
            <a:ext cx="9123680" cy="2376170"/>
          </a:xfrm>
          <a:prstGeom prst="rect">
            <a:avLst/>
          </a:prstGeom>
        </p:spPr>
      </p:pic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也可以通过环境变量</a:t>
            </a:r>
            <a:r>
              <a:rPr lang="en-US" altLang="zh-CN"/>
              <a:t> CXX </a:t>
            </a:r>
            <a:r>
              <a:rPr lang="zh-CN" altLang="en-US"/>
              <a:t>指定</a:t>
            </a:r>
            <a:endParaRPr lang="zh-CN" altLang="en-US"/>
          </a:p>
        </p:txBody>
      </p:sp>
      <p:pic>
        <p:nvPicPr>
          <p:cNvPr id="12" name="Content Placeholder 1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43660" y="3425825"/>
            <a:ext cx="9123680" cy="237617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9035" y="1925320"/>
            <a:ext cx="6933565" cy="6769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另一种方式：</a:t>
            </a:r>
            <a:r>
              <a:rPr lang="zh-CN" altLang="en-US"/>
              <a:t>先创建目标，稍后再添加源文件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81655" y="3542030"/>
            <a:ext cx="5647055" cy="918210"/>
          </a:xfrm>
          <a:prstGeom prst="rect">
            <a:avLst/>
          </a:prstGeom>
        </p:spPr>
      </p:pic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CMAKE_GENERATOR </a:t>
            </a:r>
            <a:r>
              <a:rPr lang="zh-CN" altLang="en-US"/>
              <a:t>也可以了解一下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92910" y="2191385"/>
            <a:ext cx="8425815" cy="12077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9185" y="4057015"/>
            <a:ext cx="4914265" cy="1217930"/>
          </a:xfrm>
          <a:prstGeom prst="rect">
            <a:avLst/>
          </a:prstGeom>
        </p:spPr>
      </p:pic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顺便一提，小彭老师使用的</a:t>
            </a:r>
            <a:r>
              <a:rPr lang="en-US" altLang="zh-CN"/>
              <a:t> vimrc </a:t>
            </a:r>
            <a:r>
              <a:rPr lang="zh-CN" altLang="en-US"/>
              <a:t>分享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09140" y="3081655"/>
            <a:ext cx="7791450" cy="1838325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4448810" y="2218055"/>
            <a:ext cx="29133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/>
              <a:t>github.com/archibate/vimrc</a:t>
            </a:r>
            <a:endParaRPr lang="en-US"/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9</a:t>
            </a:r>
            <a:r>
              <a:rPr lang="zh-CN" altLang="en-US"/>
              <a:t>章：分支与判断</a:t>
            </a:r>
            <a:endParaRPr lang="en-US" altLang="zh-CN"/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BOOL </a:t>
            </a:r>
            <a:r>
              <a:rPr lang="zh-CN" altLang="en-US"/>
              <a:t>类型的值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通常来说</a:t>
            </a:r>
            <a:r>
              <a:rPr lang="en-US" altLang="zh-CN">
                <a:sym typeface="+mn-ea"/>
              </a:rPr>
              <a:t> BOOL </a:t>
            </a:r>
            <a:r>
              <a:rPr lang="zh-CN" altLang="en-US">
                <a:sym typeface="+mn-ea"/>
              </a:rPr>
              <a:t>类型的变量只有</a:t>
            </a:r>
            <a:r>
              <a:rPr lang="en-US" altLang="zh-CN">
                <a:sym typeface="+mn-ea"/>
              </a:rPr>
              <a:t> ON/OFF </a:t>
            </a:r>
            <a:r>
              <a:rPr lang="zh-CN" altLang="en-US">
                <a:sym typeface="+mn-ea"/>
              </a:rPr>
              <a:t>两种取值。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但是由于历史原因，</a:t>
            </a:r>
            <a:r>
              <a:rPr lang="en-US" altLang="zh-CN">
                <a:sym typeface="+mn-ea"/>
              </a:rPr>
              <a:t>TRUE/FALSE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YES/NO </a:t>
            </a:r>
            <a:r>
              <a:rPr lang="zh-CN" altLang="en-US">
                <a:sym typeface="+mn-ea"/>
              </a:rPr>
              <a:t>也可以表示</a:t>
            </a:r>
            <a:r>
              <a:rPr lang="en-US" altLang="zh-CN">
                <a:sym typeface="+mn-ea"/>
              </a:rPr>
              <a:t> BOOL </a:t>
            </a:r>
            <a:r>
              <a:rPr lang="zh-CN" altLang="en-US">
                <a:sym typeface="+mn-ea"/>
              </a:rPr>
              <a:t>类型。</a:t>
            </a:r>
            <a:endParaRPr lang="zh-CN" altLang="en-US">
              <a:sym typeface="+mn-ea"/>
            </a:endParaRPr>
          </a:p>
          <a:p>
            <a:r>
              <a:rPr lang="zh-CN" altLang="en-US"/>
              <a:t>个人建议同学们始终使用</a:t>
            </a:r>
            <a:r>
              <a:rPr lang="en-US" altLang="zh-CN"/>
              <a:t> ON/OFF </a:t>
            </a:r>
            <a:r>
              <a:rPr lang="zh-CN" altLang="en-US"/>
              <a:t>避免混淆。</a:t>
            </a:r>
            <a:endParaRPr lang="zh-CN" altLang="en-US"/>
          </a:p>
          <a:p>
            <a:r>
              <a:rPr lang="zh-CN" altLang="en-US">
                <a:solidFill>
                  <a:schemeClr val="bg1">
                    <a:lumMod val="85000"/>
                  </a:schemeClr>
                </a:solidFill>
              </a:rPr>
              <a:t>当然</a:t>
            </a:r>
            <a:r>
              <a:rPr lang="en-US" altLang="zh-CN">
                <a:solidFill>
                  <a:schemeClr val="bg1">
                    <a:lumMod val="85000"/>
                  </a:schemeClr>
                </a:solidFill>
              </a:rPr>
              <a:t> ON/NO 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</a:rPr>
              <a:t>好像也挺顺口的</a:t>
            </a:r>
            <a:r>
              <a:rPr lang="en-US" altLang="zh-CN">
                <a:solidFill>
                  <a:schemeClr val="bg1">
                    <a:lumMod val="85000"/>
                  </a:schemeClr>
                </a:solidFill>
              </a:rPr>
              <a:t>x</a:t>
            </a:r>
            <a:endParaRPr lang="en-US" altLang="zh-CN">
              <a:solidFill>
                <a:schemeClr val="bg1">
                  <a:lumMod val="85000"/>
                </a:schemeClr>
              </a:solidFill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https://stackoverflow.com/questions/41079291/cmake-use-of-true-false-or-on-off-or-yes-no-in-generator-expressions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https://cmake.org/cmake/help/v3.7/command/if.html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if </a:t>
            </a:r>
            <a:r>
              <a:rPr lang="zh-CN" altLang="en-US"/>
              <a:t>的特点：不需要加</a:t>
            </a:r>
            <a:r>
              <a:rPr lang="en-US" altLang="zh-CN"/>
              <a:t> ${}</a:t>
            </a:r>
            <a:r>
              <a:rPr lang="zh-CN" altLang="en-US"/>
              <a:t>，会自动尝试作为变量名求值</a:t>
            </a:r>
            <a:endParaRPr lang="zh-CN" altLang="en-US"/>
          </a:p>
        </p:txBody>
      </p:sp>
      <p:sp>
        <p:nvSpPr>
          <p:cNvPr id="19" name="Text Box 18"/>
          <p:cNvSpPr txBox="1"/>
          <p:nvPr/>
        </p:nvSpPr>
        <p:spPr>
          <a:xfrm>
            <a:off x="1419225" y="1665605"/>
            <a:ext cx="9614535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由于历史原因，</a:t>
            </a:r>
            <a:r>
              <a:rPr lang="en-US"/>
              <a:t>if </a:t>
            </a:r>
            <a:r>
              <a:rPr lang="zh-CN" altLang="en-US"/>
              <a:t>的括号中有着特殊的语法，如果是一个字符串，比如</a:t>
            </a:r>
            <a:r>
              <a:rPr lang="en-US" altLang="zh-CN"/>
              <a:t> MYVAR</a:t>
            </a:r>
            <a:r>
              <a:rPr lang="zh-CN" altLang="en-US"/>
              <a:t>，则他会先</a:t>
            </a:r>
            <a:endParaRPr lang="zh-CN" altLang="en-US"/>
          </a:p>
          <a:p>
            <a:r>
              <a:rPr lang="zh-CN" altLang="en-US"/>
              <a:t>看是否有</a:t>
            </a:r>
            <a:r>
              <a:rPr lang="en-US" altLang="zh-CN"/>
              <a:t> ${MYVAR} </a:t>
            </a:r>
            <a:r>
              <a:rPr lang="zh-CN" altLang="en-US"/>
              <a:t>这个变量。如果有这个变量则会被替换为变量的值来进行接下来的比较，</a:t>
            </a:r>
            <a:endParaRPr lang="zh-CN" altLang="en-US"/>
          </a:p>
          <a:p>
            <a:r>
              <a:rPr lang="zh-CN" altLang="en-US"/>
              <a:t>否则保持原来字符串不变。</a:t>
            </a:r>
            <a:endParaRPr lang="zh-CN" altLang="en-US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6915" y="5775325"/>
            <a:ext cx="2934335" cy="478790"/>
          </a:xfrm>
          <a:prstGeom prst="rect">
            <a:avLst/>
          </a:prstGeom>
        </p:spPr>
      </p:pic>
      <p:pic>
        <p:nvPicPr>
          <p:cNvPr id="29" name="Content Placeholder 28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1010" y="2846705"/>
            <a:ext cx="5809615" cy="2533650"/>
          </a:xfrm>
          <a:prstGeom prst="rect">
            <a:avLst/>
          </a:prstGeom>
        </p:spPr>
      </p:pic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如果我加了</a:t>
            </a:r>
            <a:r>
              <a:rPr lang="en-US" altLang="zh-CN"/>
              <a:t> ${} </a:t>
            </a:r>
            <a:r>
              <a:rPr lang="zh-CN" altLang="en-US"/>
              <a:t>会怎么样呢？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70530" y="2882900"/>
            <a:ext cx="5870575" cy="2482850"/>
          </a:xfrm>
          <a:prstGeom prst="rect">
            <a:avLst/>
          </a:prstGeom>
        </p:spPr>
      </p:pic>
      <p:sp>
        <p:nvSpPr>
          <p:cNvPr id="19" name="Text Box 18"/>
          <p:cNvSpPr txBox="1"/>
          <p:nvPr/>
        </p:nvSpPr>
        <p:spPr>
          <a:xfrm>
            <a:off x="2303145" y="1788160"/>
            <a:ext cx="79171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/>
              <a:t>if (${MYVAR} MATCHES “Hello”) </a:t>
            </a:r>
            <a:r>
              <a:rPr lang="zh-CN"/>
              <a:t>会被翻译成</a:t>
            </a:r>
            <a:r>
              <a:rPr lang="en-US" altLang="zh-CN"/>
              <a:t> if (Hello MATCHES “Hello”)</a:t>
            </a:r>
            <a:endParaRPr lang="zh-CN"/>
          </a:p>
          <a:p>
            <a:pPr algn="l"/>
            <a:r>
              <a:rPr lang="zh-CN" altLang="en-US">
                <a:sym typeface="+mn-ea"/>
              </a:rPr>
              <a:t>但是因为找不到名为</a:t>
            </a:r>
            <a:r>
              <a:rPr lang="en-US" altLang="zh-CN">
                <a:sym typeface="+mn-ea"/>
              </a:rPr>
              <a:t> Hello </a:t>
            </a:r>
            <a:r>
              <a:rPr lang="zh-CN" altLang="en-US">
                <a:sym typeface="+mn-ea"/>
              </a:rPr>
              <a:t>的</a:t>
            </a:r>
            <a:r>
              <a:rPr lang="zh-CN">
                <a:sym typeface="+mn-ea"/>
              </a:rPr>
              <a:t>变量，所以会被直接当成普通的字符串来处理。</a:t>
            </a:r>
            <a:endParaRPr lang="zh-CN">
              <a:sym typeface="+mn-ea"/>
            </a:endParaRPr>
          </a:p>
          <a:p>
            <a:pPr algn="l"/>
            <a:r>
              <a:rPr lang="zh-CN" altLang="en-US"/>
              <a:t>也就是</a:t>
            </a:r>
            <a:r>
              <a:rPr lang="en-US" altLang="zh-CN"/>
              <a:t> if (“Hello” MATCHES “Hello”) </a:t>
            </a:r>
            <a:r>
              <a:rPr lang="zh-CN" altLang="en-US"/>
              <a:t>从而会执行真分支，结果正常。</a:t>
            </a:r>
            <a:endParaRPr lang="en-US" altLang="zh-CN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6915" y="5775325"/>
            <a:ext cx="2934335" cy="478790"/>
          </a:xfrm>
          <a:prstGeom prst="rect">
            <a:avLst/>
          </a:prstGeom>
        </p:spPr>
      </p:pic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万一好巧不巧，正好定义了</a:t>
            </a:r>
            <a:r>
              <a:rPr lang="en-US" altLang="zh-CN"/>
              <a:t> Hello </a:t>
            </a:r>
            <a:r>
              <a:rPr lang="zh-CN" altLang="en-US"/>
              <a:t>这个变量呢？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11195" y="2877185"/>
            <a:ext cx="5389245" cy="2597150"/>
          </a:xfrm>
          <a:prstGeom prst="rect">
            <a:avLst/>
          </a:prstGeom>
        </p:spPr>
      </p:pic>
      <p:sp>
        <p:nvSpPr>
          <p:cNvPr id="19" name="Text Box 18"/>
          <p:cNvSpPr txBox="1"/>
          <p:nvPr/>
        </p:nvSpPr>
        <p:spPr>
          <a:xfrm>
            <a:off x="2353945" y="1584325"/>
            <a:ext cx="803084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/>
              <a:t>然而假如存在</a:t>
            </a:r>
            <a:r>
              <a:rPr lang="en-US" altLang="zh-CN"/>
              <a:t> Hello </a:t>
            </a:r>
            <a:r>
              <a:rPr lang="zh-CN" altLang="en-US"/>
              <a:t>这个变量，其值为</a:t>
            </a:r>
            <a:r>
              <a:rPr lang="en-US" altLang="zh-CN"/>
              <a:t> “world”</a:t>
            </a:r>
            <a:r>
              <a:rPr lang="zh-CN" altLang="en-US"/>
              <a:t>。</a:t>
            </a:r>
            <a:endParaRPr lang="zh-CN" altLang="en-US"/>
          </a:p>
          <a:p>
            <a:pPr algn="l"/>
            <a:r>
              <a:rPr lang="zh-CN" altLang="en-US"/>
              <a:t>那么</a:t>
            </a:r>
            <a:r>
              <a:rPr lang="en-US" altLang="zh-CN"/>
              <a:t> </a:t>
            </a:r>
            <a:r>
              <a:rPr lang="en-US" altLang="zh-CN">
                <a:sym typeface="+mn-ea"/>
              </a:rPr>
              <a:t>if (${MYVAR} MATCHES “Hello”) </a:t>
            </a:r>
            <a:r>
              <a:rPr lang="zh-CN">
                <a:sym typeface="+mn-ea"/>
              </a:rPr>
              <a:t>会被翻译成</a:t>
            </a:r>
            <a:r>
              <a:rPr lang="en-US" altLang="zh-CN">
                <a:sym typeface="+mn-ea"/>
              </a:rPr>
              <a:t> if (Hello MATCHES “Hello”)</a:t>
            </a:r>
            <a:endParaRPr lang="en-US" altLang="zh-CN">
              <a:sym typeface="+mn-ea"/>
            </a:endParaRPr>
          </a:p>
          <a:p>
            <a:pPr algn="l"/>
            <a:r>
              <a:rPr lang="zh-CN" altLang="en-US"/>
              <a:t>而因为</a:t>
            </a:r>
            <a:r>
              <a:rPr lang="en-US" altLang="zh-CN"/>
              <a:t> Hello </a:t>
            </a:r>
            <a:r>
              <a:rPr lang="zh-CN" altLang="en-US"/>
              <a:t>这个变量名存在，所以会被（出于历史原因</a:t>
            </a:r>
            <a:r>
              <a:rPr lang="zh-CN" altLang="en-US">
                <a:sym typeface="+mn-ea"/>
              </a:rPr>
              <a:t>的）</a:t>
            </a:r>
            <a:r>
              <a:rPr lang="en-US" altLang="zh-CN"/>
              <a:t>if </a:t>
            </a:r>
            <a:r>
              <a:rPr lang="zh-CN" altLang="en-US"/>
              <a:t>进一步求值：</a:t>
            </a:r>
            <a:endParaRPr lang="zh-CN" altLang="en-US"/>
          </a:p>
          <a:p>
            <a:pPr algn="l"/>
            <a:r>
              <a:rPr lang="en-US" altLang="zh-CN"/>
              <a:t>if (“world” MATCHES “Hello”) </a:t>
            </a:r>
            <a:r>
              <a:rPr lang="zh-CN" altLang="en-US"/>
              <a:t>从而会执行假分支，结果不正常了。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6110" y="5799455"/>
            <a:ext cx="2940050" cy="430530"/>
          </a:xfrm>
          <a:prstGeom prst="rect">
            <a:avLst/>
          </a:prstGeom>
        </p:spPr>
      </p:pic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解决：用引号包裹起来，防止被当做变量名</a:t>
            </a:r>
            <a:endParaRPr lang="en-US" alt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93745" y="2727960"/>
            <a:ext cx="5223510" cy="2545715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2498725" y="1747520"/>
            <a:ext cx="6812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初学者如果搞不明白，可以把所有不确定的地方都套上一层引号，</a:t>
            </a:r>
            <a:endParaRPr lang="zh-CN" altLang="en-US"/>
          </a:p>
          <a:p>
            <a:r>
              <a:rPr lang="zh-CN" altLang="en-US"/>
              <a:t>例如</a:t>
            </a:r>
            <a:r>
              <a:rPr lang="en-US" altLang="zh-CN"/>
              <a:t>”${MYVAR}”</a:t>
            </a:r>
            <a:r>
              <a:rPr lang="zh-CN" altLang="en-US"/>
              <a:t>，这样就可以避免被</a:t>
            </a:r>
            <a:r>
              <a:rPr lang="en-US" altLang="zh-CN"/>
              <a:t> if </a:t>
            </a:r>
            <a:r>
              <a:rPr lang="zh-CN" altLang="en-US"/>
              <a:t>当做变量名来求值了。</a:t>
            </a:r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9615" y="5802630"/>
            <a:ext cx="273050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10</a:t>
            </a:r>
            <a:r>
              <a:rPr lang="zh-CN" altLang="en-US"/>
              <a:t>章：变量与作用域</a:t>
            </a:r>
            <a:endParaRPr lang="zh-CN" altLang="en-US"/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变量的传播规则：父会传</a:t>
            </a:r>
            <a:r>
              <a:rPr lang="zh-CN" altLang="en-US">
                <a:sym typeface="+mn-ea"/>
              </a:rPr>
              <a:t>给</a:t>
            </a:r>
            <a:r>
              <a:rPr lang="zh-CN" altLang="en-US"/>
              <a:t>子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父模块里定义的变量，会传递给子模块。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1565" y="2389505"/>
            <a:ext cx="7087235" cy="20789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790" y="4677410"/>
            <a:ext cx="5772150" cy="774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9045" y="5829935"/>
            <a:ext cx="2074545" cy="5689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如果有多个源文件呢？</a:t>
            </a:r>
            <a:endParaRPr lang="zh-CN" altLang="en-US"/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447165" y="3286760"/>
            <a:ext cx="3581400" cy="1428750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74130" y="3777615"/>
            <a:ext cx="4410075" cy="16668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7700" y="2176145"/>
            <a:ext cx="340042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变量的传播规则：</a:t>
            </a:r>
            <a:r>
              <a:rPr lang="zh-CN" altLang="en-US">
                <a:sym typeface="+mn-ea"/>
              </a:rPr>
              <a:t>子不传给</a:t>
            </a:r>
            <a:r>
              <a:rPr lang="zh-CN" altLang="en-US">
                <a:sym typeface="+mn-ea"/>
              </a:rPr>
              <a:t>父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但是子模块</a:t>
            </a:r>
            <a:r>
              <a:rPr lang="zh-CN" altLang="en-US"/>
              <a:t>里定义的变量，不会传递给</a:t>
            </a:r>
            <a:r>
              <a:rPr lang="zh-CN" altLang="en-US">
                <a:sym typeface="+mn-ea"/>
              </a:rPr>
              <a:t>父模块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9125" y="4775200"/>
            <a:ext cx="5873115" cy="8026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0160" y="2378710"/>
            <a:ext cx="7092315" cy="21005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6530" y="5923915"/>
            <a:ext cx="1680210" cy="629920"/>
          </a:xfrm>
          <a:prstGeom prst="rect">
            <a:avLst/>
          </a:prstGeom>
        </p:spPr>
      </p:pic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变量的传播规则：</a:t>
            </a:r>
            <a:r>
              <a:rPr lang="zh-CN" altLang="en-US">
                <a:sym typeface="+mn-ea"/>
              </a:rPr>
              <a:t>子不传给父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如果父模块里本来就定义了同名变量，则离开子模块后仍保持父模块原来设置的值。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2765" y="2359025"/>
            <a:ext cx="6047105" cy="21399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4840" y="4779645"/>
            <a:ext cx="5863590" cy="8140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125" y="5927725"/>
            <a:ext cx="2827020" cy="561340"/>
          </a:xfrm>
          <a:prstGeom prst="rect">
            <a:avLst/>
          </a:prstGeom>
        </p:spPr>
      </p:pic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如果子模块需要向父模块里传变量怎么办？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可以用</a:t>
            </a:r>
            <a:r>
              <a:rPr lang="en-US" altLang="zh-CN"/>
              <a:t> set </a:t>
            </a:r>
            <a:r>
              <a:rPr lang="zh-CN" altLang="en-US"/>
              <a:t>的</a:t>
            </a:r>
            <a:r>
              <a:rPr lang="en-US" altLang="zh-CN"/>
              <a:t> PARENT_SCOPE </a:t>
            </a:r>
            <a:r>
              <a:rPr lang="zh-CN" altLang="en-US"/>
              <a:t>选项，把一个变量传递到上一层作用域（也就是父模块）。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2765" y="2522220"/>
            <a:ext cx="6047105" cy="2139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0" y="4864100"/>
            <a:ext cx="5564505" cy="800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9045" y="6013450"/>
            <a:ext cx="2074545" cy="568960"/>
          </a:xfrm>
          <a:prstGeom prst="rect">
            <a:avLst/>
          </a:prstGeom>
        </p:spPr>
      </p:pic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如果子模块需要向父模块里传变量怎么办？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如果父模块里没有定义</a:t>
            </a:r>
            <a:r>
              <a:rPr lang="en-US" altLang="zh-CN">
                <a:sym typeface="+mn-ea"/>
              </a:rPr>
              <a:t> MYVAR </a:t>
            </a:r>
            <a:r>
              <a:rPr lang="zh-CN" altLang="en-US">
                <a:sym typeface="+mn-ea"/>
              </a:rPr>
              <a:t>的话，也可以用缓存变量向外部传变量（不推荐）。但是这样就不光父模块可见了，</a:t>
            </a:r>
            <a:r>
              <a:rPr lang="zh-CN" altLang="en-US">
                <a:sym typeface="+mn-ea"/>
              </a:rPr>
              <a:t>父模块的父模块，到处都可见。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59045" y="6013450"/>
            <a:ext cx="2074545" cy="5689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9455" y="4816475"/>
            <a:ext cx="5674360" cy="7410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365" y="2644775"/>
            <a:ext cx="6096635" cy="1813560"/>
          </a:xfrm>
          <a:prstGeom prst="rect">
            <a:avLst/>
          </a:prstGeom>
        </p:spPr>
      </p:pic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除了父子模块之外还有哪些是带独立作用域的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include </a:t>
            </a:r>
            <a:r>
              <a:rPr lang="zh-CN" altLang="en-US"/>
              <a:t>的</a:t>
            </a:r>
            <a:r>
              <a:rPr lang="en-US" altLang="zh-CN"/>
              <a:t> XXX.cmake </a:t>
            </a:r>
            <a:r>
              <a:rPr lang="zh-CN" altLang="en-US" b="1"/>
              <a:t>没有</a:t>
            </a:r>
            <a:r>
              <a:rPr lang="zh-CN" altLang="en-US"/>
              <a:t>独立作用域</a:t>
            </a:r>
            <a:endParaRPr lang="zh-CN" altLang="en-US"/>
          </a:p>
          <a:p>
            <a:r>
              <a:rPr lang="en-US">
                <a:sym typeface="+mn-ea"/>
              </a:rPr>
              <a:t>add_subdirectory </a:t>
            </a:r>
            <a:r>
              <a:rPr lang="zh-CN" altLang="en-US">
                <a:sym typeface="+mn-ea"/>
              </a:rPr>
              <a:t>的</a:t>
            </a:r>
            <a:r>
              <a:rPr lang="en-US" altLang="zh-CN">
                <a:sym typeface="+mn-ea"/>
              </a:rPr>
              <a:t> CMakeLists.txt </a:t>
            </a:r>
            <a:r>
              <a:rPr lang="zh-CN" altLang="en-US" b="1">
                <a:sym typeface="+mn-ea"/>
              </a:rPr>
              <a:t>有</a:t>
            </a:r>
            <a:r>
              <a:rPr lang="zh-CN" altLang="en-US">
                <a:sym typeface="+mn-ea"/>
              </a:rPr>
              <a:t>独立作用域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macro </a:t>
            </a:r>
            <a:r>
              <a:rPr lang="zh-CN" altLang="en-US" b="1">
                <a:sym typeface="+mn-ea"/>
              </a:rPr>
              <a:t>没有</a:t>
            </a:r>
            <a:r>
              <a:rPr lang="zh-CN" altLang="en-US">
                <a:sym typeface="+mn-ea"/>
              </a:rPr>
              <a:t>独立作用域</a:t>
            </a:r>
            <a:endParaRPr lang="zh-CN" altLang="en-US"/>
          </a:p>
          <a:p>
            <a:r>
              <a:rPr lang="en-US" altLang="zh-CN">
                <a:sym typeface="+mn-ea"/>
              </a:rPr>
              <a:t>function </a:t>
            </a:r>
            <a:r>
              <a:rPr lang="zh-CN" altLang="en-US" b="1">
                <a:sym typeface="+mn-ea"/>
              </a:rPr>
              <a:t>有</a:t>
            </a:r>
            <a:r>
              <a:rPr lang="zh-CN" altLang="en-US">
                <a:sym typeface="+mn-ea"/>
              </a:rPr>
              <a:t>独立作用域</a:t>
            </a:r>
            <a:endParaRPr lang="zh-CN" altLang="en-US">
              <a:sym typeface="+mn-ea"/>
            </a:endParaRPr>
          </a:p>
          <a:p>
            <a:r>
              <a:rPr lang="zh-CN" altLang="en-US"/>
              <a:t>（因此</a:t>
            </a:r>
            <a:r>
              <a:rPr lang="en-US" altLang="zh-CN"/>
              <a:t> PARENT_SCORE </a:t>
            </a:r>
            <a:r>
              <a:rPr lang="zh-CN" altLang="en-US"/>
              <a:t>也可以用于</a:t>
            </a:r>
            <a:r>
              <a:rPr lang="en-US" altLang="zh-CN"/>
              <a:t> function </a:t>
            </a:r>
            <a:r>
              <a:rPr lang="zh-CN" altLang="en-US"/>
              <a:t>的返回值</a:t>
            </a:r>
            <a:r>
              <a:rPr lang="zh-CN" altLang="en-US">
                <a:sym typeface="+mn-ea"/>
              </a:rPr>
              <a:t>）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https://cmake.org/cmake/help/v3.16/command/set.html</a:t>
            </a:r>
            <a:endParaRPr lang="zh-CN" altLang="en-US"/>
          </a:p>
          <a:p>
            <a:r>
              <a:rPr lang="zh-CN" altLang="en-US"/>
              <a:t>https://blog.csdn.net/Calvin_zhou/article/details/104060927</a:t>
            </a:r>
            <a:endParaRPr lang="zh-CN" altLang="en-US"/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环境变量的访问方式：</a:t>
            </a:r>
            <a:r>
              <a:rPr lang="en-US" altLang="zh-CN"/>
              <a:t>$ENV{xx}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用</a:t>
            </a:r>
            <a:r>
              <a:rPr lang="en-US" altLang="zh-CN"/>
              <a:t> ${xx} </a:t>
            </a:r>
            <a:r>
              <a:rPr lang="zh-CN" altLang="en-US"/>
              <a:t>访问的是局部变量，局部变量服从刚刚所说的父子模块传播规则。</a:t>
            </a:r>
            <a:endParaRPr lang="zh-CN" altLang="en-US"/>
          </a:p>
          <a:p>
            <a:r>
              <a:rPr lang="zh-CN" altLang="en-US"/>
              <a:t>而还有一种特殊的方式可以访问到系统的环境变量（</a:t>
            </a:r>
            <a:r>
              <a:rPr lang="en-US" altLang="zh-CN"/>
              <a:t>environment variable</a:t>
            </a:r>
            <a:r>
              <a:rPr lang="zh-CN" altLang="en-US"/>
              <a:t>）：</a:t>
            </a:r>
            <a:r>
              <a:rPr lang="en-US" altLang="zh-CN"/>
              <a:t>$ENV{xx}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比如</a:t>
            </a:r>
            <a:r>
              <a:rPr lang="en-US" altLang="zh-CN"/>
              <a:t> $ENV{PATH} </a:t>
            </a:r>
            <a:r>
              <a:rPr lang="zh-CN" altLang="en-US"/>
              <a:t>就是获取</a:t>
            </a:r>
            <a:r>
              <a:rPr lang="en-US" altLang="zh-CN"/>
              <a:t> PATH </a:t>
            </a:r>
            <a:r>
              <a:rPr lang="zh-CN" altLang="en-US"/>
              <a:t>这个环境变量的值。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9975" y="3148965"/>
            <a:ext cx="4972050" cy="14573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" y="5062855"/>
            <a:ext cx="1203706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缓存变量的访问方式：</a:t>
            </a:r>
            <a:r>
              <a:rPr lang="en-US" altLang="zh-CN"/>
              <a:t>$CACHE{xx}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此外，还可以用</a:t>
            </a:r>
            <a:r>
              <a:rPr lang="en-US" altLang="zh-CN"/>
              <a:t> $CACHE{xx} </a:t>
            </a:r>
            <a:r>
              <a:rPr lang="zh-CN" altLang="en-US"/>
              <a:t>来访问缓存里的</a:t>
            </a:r>
            <a:r>
              <a:rPr lang="en-US" altLang="zh-CN"/>
              <a:t> xx </a:t>
            </a:r>
            <a:r>
              <a:rPr lang="zh-CN" altLang="en-US"/>
              <a:t>变量。</a:t>
            </a:r>
            <a:endParaRPr lang="zh-CN" altLang="en-US"/>
          </a:p>
          <a:p>
            <a:r>
              <a:rPr lang="zh-CN" altLang="en-US"/>
              <a:t>缓存变量和环境变量是不论父子模块都共用的，没有作用域一说。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6860" y="2897505"/>
            <a:ext cx="9099550" cy="18199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300" y="5407025"/>
            <a:ext cx="4852035" cy="1173480"/>
          </a:xfrm>
          <a:prstGeom prst="rect">
            <a:avLst/>
          </a:prstGeom>
        </p:spPr>
      </p:pic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${xx} </a:t>
            </a:r>
            <a:r>
              <a:rPr lang="zh-CN"/>
              <a:t>找不到局部变量时，会自动去找缓存变量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${xx} </a:t>
            </a:r>
            <a:r>
              <a:rPr lang="zh-CN" altLang="en-US"/>
              <a:t>当找不到名为</a:t>
            </a:r>
            <a:r>
              <a:rPr lang="en-US" altLang="zh-CN"/>
              <a:t> xx </a:t>
            </a:r>
            <a:r>
              <a:rPr lang="zh-CN" altLang="en-US"/>
              <a:t>的局</a:t>
            </a:r>
            <a:r>
              <a:rPr lang="zh-CN">
                <a:sym typeface="+mn-ea"/>
              </a:rPr>
              <a:t>部变量时，就会去在缓存里查找名为</a:t>
            </a:r>
            <a:r>
              <a:rPr lang="en-US" altLang="zh-CN">
                <a:sym typeface="+mn-ea"/>
              </a:rPr>
              <a:t> xx </a:t>
            </a:r>
            <a:r>
              <a:rPr lang="zh-CN" altLang="en-US">
                <a:sym typeface="+mn-ea"/>
              </a:rPr>
              <a:t>的缓存变量。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因此这里</a:t>
            </a:r>
            <a:r>
              <a:rPr lang="en-US" altLang="zh-CN">
                <a:sym typeface="+mn-ea"/>
              </a:rPr>
              <a:t> CMAKE_BUILD_TYPE </a:t>
            </a:r>
            <a:r>
              <a:rPr lang="zh-CN" altLang="en-US">
                <a:sym typeface="+mn-ea"/>
              </a:rPr>
              <a:t>虽然在代码里没被</a:t>
            </a:r>
            <a:r>
              <a:rPr lang="en-US" altLang="zh-CN">
                <a:sym typeface="+mn-ea"/>
              </a:rPr>
              <a:t> set</a:t>
            </a:r>
            <a:r>
              <a:rPr lang="zh-CN" altLang="en-US">
                <a:sym typeface="+mn-ea"/>
              </a:rPr>
              <a:t>，但是他被</a:t>
            </a:r>
            <a:r>
              <a:rPr lang="en-US" altLang="zh-CN">
                <a:sym typeface="+mn-ea"/>
              </a:rPr>
              <a:t>-D</a:t>
            </a:r>
            <a:r>
              <a:rPr lang="zh-CN" altLang="en-US">
                <a:sym typeface="+mn-ea"/>
              </a:rPr>
              <a:t>参数固定在缓存里了。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所以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ym typeface="+mn-ea"/>
              </a:rPr>
              <a:t>${CMAKE_BUILD_TYPE} </a:t>
            </a:r>
            <a:r>
              <a:rPr lang="zh-CN" altLang="en-US">
                <a:sym typeface="+mn-ea"/>
              </a:rPr>
              <a:t>自动变成</a:t>
            </a:r>
            <a:r>
              <a:rPr lang="en-US" altLang="zh-CN">
                <a:sym typeface="+mn-ea"/>
              </a:rPr>
              <a:t> $CACHE{CMAKE_BUILD_TYPE} </a:t>
            </a:r>
            <a:r>
              <a:rPr lang="zh-CN" altLang="en-US">
                <a:sym typeface="+mn-ea"/>
              </a:rPr>
              <a:t>从而找到变量。</a:t>
            </a:r>
            <a:endParaRPr lang="zh-CN" altLang="en-US">
              <a:sym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0300" y="5407025"/>
            <a:ext cx="4852035" cy="11734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6015" y="2997835"/>
            <a:ext cx="7379335" cy="2171700"/>
          </a:xfrm>
          <a:prstGeom prst="rect">
            <a:avLst/>
          </a:prstGeom>
        </p:spPr>
      </p:pic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if (DEFINED xx) </a:t>
            </a:r>
            <a:r>
              <a:rPr lang="zh-CN" altLang="en-US"/>
              <a:t>判断某变量是否存在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if (DEFINED MYVAR) </a:t>
            </a:r>
            <a:r>
              <a:rPr lang="zh-CN" altLang="en-US"/>
              <a:t>可以判断是否存在</a:t>
            </a:r>
            <a:r>
              <a:rPr lang="en-US" altLang="zh-CN"/>
              <a:t> MYVAR </a:t>
            </a:r>
            <a:r>
              <a:rPr lang="zh-CN" altLang="en-US"/>
              <a:t>这个局部变量或缓存变量。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9305" y="2455545"/>
            <a:ext cx="5534025" cy="28676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315" y="5734050"/>
            <a:ext cx="2705735" cy="443230"/>
          </a:xfrm>
          <a:prstGeom prst="rect">
            <a:avLst/>
          </a:prstGeom>
        </p:spPr>
      </p:pic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if (DEFINED xx) </a:t>
            </a:r>
            <a:r>
              <a:rPr lang="zh-CN" altLang="en-US"/>
              <a:t>判断某变量是否存在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/>
              <a:t>值得注意的是：空字符串不代表变量不存在。因此即使是空字符串</a:t>
            </a:r>
            <a:r>
              <a:rPr lang="en-US" altLang="zh-CN"/>
              <a:t> DEFINED </a:t>
            </a:r>
            <a:r>
              <a:rPr lang="zh-CN" altLang="en-US"/>
              <a:t>也认为存在。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4230" y="2317750"/>
            <a:ext cx="5463540" cy="31832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6045" y="5771515"/>
            <a:ext cx="1821180" cy="4876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逐个添加即可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71520" y="3620135"/>
            <a:ext cx="526732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if (xx) </a:t>
            </a:r>
            <a:r>
              <a:rPr lang="zh-CN" altLang="en-US"/>
              <a:t>就可以判断某变量是否存在且不为空字符串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/>
              <a:t>可以直接用</a:t>
            </a:r>
            <a:r>
              <a:rPr lang="en-US" altLang="zh-CN"/>
              <a:t> if (xx) </a:t>
            </a:r>
            <a:r>
              <a:rPr lang="zh-CN" altLang="en-US"/>
              <a:t>来判断是否为空字符串，因为空字符串等价于</a:t>
            </a:r>
            <a:r>
              <a:rPr lang="en-US" altLang="zh-CN"/>
              <a:t> FALSE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9880" y="2291715"/>
            <a:ext cx="6492240" cy="31324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1385" y="5795010"/>
            <a:ext cx="5269230" cy="451485"/>
          </a:xfrm>
          <a:prstGeom prst="rect">
            <a:avLst/>
          </a:prstGeom>
        </p:spPr>
      </p:pic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if (DEFINED ENV{xx}) </a:t>
            </a:r>
            <a:r>
              <a:rPr lang="zh-CN" altLang="en-US"/>
              <a:t>判断某环境变量是否存在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/>
              <a:t>因为</a:t>
            </a:r>
            <a:r>
              <a:rPr lang="en-US" altLang="zh-CN"/>
              <a:t> $ENV{xx} </a:t>
            </a:r>
            <a:r>
              <a:rPr lang="zh-CN" altLang="en-US"/>
              <a:t>代表环境变量，因此在</a:t>
            </a:r>
            <a:r>
              <a:rPr lang="en-US" altLang="zh-CN"/>
              <a:t> set </a:t>
            </a:r>
            <a:r>
              <a:rPr lang="zh-CN" altLang="en-US"/>
              <a:t>和</a:t>
            </a:r>
            <a:r>
              <a:rPr lang="en-US" altLang="zh-CN"/>
              <a:t> if </a:t>
            </a:r>
            <a:r>
              <a:rPr lang="zh-CN" altLang="en-US"/>
              <a:t>中也可以用</a:t>
            </a:r>
            <a:r>
              <a:rPr lang="en-US" altLang="zh-CN"/>
              <a:t> ENV{xx} </a:t>
            </a:r>
            <a:r>
              <a:rPr lang="zh-CN" altLang="en-US"/>
              <a:t>来表示环境变量。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94070" y="2468245"/>
            <a:ext cx="5269230" cy="30664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8690" y="5904865"/>
            <a:ext cx="2581910" cy="464820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377825" y="3321050"/>
            <a:ext cx="53625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因为</a:t>
            </a:r>
            <a:r>
              <a:rPr lang="en-US" altLang="zh-CN"/>
              <a:t> </a:t>
            </a:r>
            <a:r>
              <a:rPr lang="en-US"/>
              <a:t>set </a:t>
            </a:r>
            <a:r>
              <a:rPr lang="zh-CN" altLang="en-US"/>
              <a:t>的第一参数和</a:t>
            </a:r>
            <a:r>
              <a:rPr lang="en-US" altLang="zh-CN"/>
              <a:t> if </a:t>
            </a:r>
            <a:r>
              <a:rPr lang="zh-CN" altLang="en-US"/>
              <a:t>的参数都是不加</a:t>
            </a:r>
            <a:r>
              <a:rPr lang="en-US" altLang="zh-CN"/>
              <a:t> $ </a:t>
            </a:r>
            <a:r>
              <a:rPr lang="zh-CN" altLang="en-US"/>
              <a:t>的，所以要设置</a:t>
            </a:r>
            <a:r>
              <a:rPr lang="en-US" altLang="zh-CN"/>
              <a:t> ${x} </a:t>
            </a:r>
            <a:r>
              <a:rPr lang="zh-CN" altLang="en-US"/>
              <a:t>就变成了</a:t>
            </a:r>
            <a:r>
              <a:rPr lang="en-US" altLang="zh-CN"/>
              <a:t> set(x ...)</a:t>
            </a:r>
            <a:r>
              <a:rPr lang="zh-CN" altLang="en-US"/>
              <a:t>。而设置</a:t>
            </a:r>
            <a:r>
              <a:rPr lang="en-US" altLang="zh-CN"/>
              <a:t> $ENV{x} </a:t>
            </a:r>
            <a:r>
              <a:rPr lang="zh-CN" altLang="en-US"/>
              <a:t>自然就是</a:t>
            </a:r>
            <a:r>
              <a:rPr lang="en-US" altLang="zh-CN"/>
              <a:t> set(ENV{x} ...) </a:t>
            </a:r>
            <a:r>
              <a:rPr lang="zh-CN" altLang="en-US"/>
              <a:t>咯。</a:t>
            </a:r>
            <a:endParaRPr lang="zh-CN" altLang="en-US"/>
          </a:p>
          <a:p>
            <a:r>
              <a:rPr lang="zh-CN" altLang="en-US">
                <a:sym typeface="+mn-ea"/>
              </a:rPr>
              <a:t>同理还可以用</a:t>
            </a:r>
            <a:r>
              <a:rPr lang="en-US" altLang="zh-CN">
                <a:sym typeface="+mn-ea"/>
              </a:rPr>
              <a:t> </a:t>
            </a:r>
            <a:r>
              <a:rPr lang="en-US">
                <a:sym typeface="+mn-ea"/>
              </a:rPr>
              <a:t>if (DEFINED CACHE{x}) </a:t>
            </a:r>
            <a:r>
              <a:rPr lang="zh-CN" altLang="en-US">
                <a:sym typeface="+mn-ea"/>
              </a:rPr>
              <a:t>判断是否存在这个缓存变量，但是</a:t>
            </a:r>
            <a:r>
              <a:rPr lang="en-US" altLang="zh-CN">
                <a:sym typeface="+mn-ea"/>
              </a:rPr>
              <a:t> set(CACHE{x} ...) </a:t>
            </a:r>
            <a:r>
              <a:rPr lang="zh-CN" altLang="en-US">
                <a:sym typeface="+mn-ea"/>
              </a:rPr>
              <a:t>就不行。</a:t>
            </a:r>
            <a:endParaRPr 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从</a:t>
            </a:r>
            <a:r>
              <a:rPr lang="en-US" altLang="zh-CN"/>
              <a:t> bash </a:t>
            </a:r>
            <a:r>
              <a:rPr lang="zh-CN" altLang="en-US"/>
              <a:t>设置环境变量试试看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481320" y="1584325"/>
            <a:ext cx="6490970" cy="46120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2558415"/>
            <a:ext cx="5076825" cy="2619375"/>
          </a:xfrm>
          <a:prstGeom prst="rect">
            <a:avLst/>
          </a:prstGeom>
        </p:spPr>
      </p:pic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11</a:t>
            </a:r>
            <a:r>
              <a:rPr lang="zh-CN" altLang="en-US"/>
              <a:t>章：其他小建议</a:t>
            </a:r>
            <a:endParaRPr lang="en-US" altLang="zh-CN"/>
          </a:p>
        </p:txBody>
      </p:sp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/>
          <a:p>
            <a:r>
              <a:rPr lang="en-US"/>
              <a:t>CCache</a:t>
            </a:r>
            <a:r>
              <a:rPr lang="zh-CN" altLang="en-US"/>
              <a:t>：编译加速缓存</a:t>
            </a:r>
            <a:endParaRPr lang="en-US" altLang="zh-CN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用法：把</a:t>
            </a:r>
            <a:r>
              <a:rPr lang="en-US" altLang="zh-CN"/>
              <a:t> gcc -c main.cpp -o main </a:t>
            </a:r>
            <a:r>
              <a:rPr lang="zh-CN" altLang="en-US"/>
              <a:t>换成</a:t>
            </a:r>
            <a:r>
              <a:rPr lang="en-US" altLang="zh-CN"/>
              <a:t> ccache gcc -c main.cpp -o main </a:t>
            </a:r>
            <a:r>
              <a:rPr lang="zh-CN" altLang="en-US"/>
              <a:t>即可</a:t>
            </a:r>
            <a:endParaRPr lang="zh-CN" altLang="en-US"/>
          </a:p>
          <a:p>
            <a:r>
              <a:rPr lang="zh-CN" altLang="en-US"/>
              <a:t>在</a:t>
            </a:r>
            <a:r>
              <a:rPr lang="en-US" altLang="zh-CN"/>
              <a:t> CMake </a:t>
            </a:r>
            <a:r>
              <a:rPr lang="zh-CN" altLang="en-US"/>
              <a:t>中可以这样来启用</a:t>
            </a:r>
            <a:r>
              <a:rPr lang="en-US" altLang="zh-CN"/>
              <a:t> ccache</a:t>
            </a:r>
            <a:r>
              <a:rPr lang="zh-CN" altLang="en-US"/>
              <a:t>（就是给每个编译和链接命令前面加上</a:t>
            </a:r>
            <a:r>
              <a:rPr lang="en-US" altLang="zh-CN"/>
              <a:t> ccache</a:t>
            </a:r>
            <a:r>
              <a:rPr lang="zh-CN" altLang="en-US"/>
              <a:t>）：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/>
              <a:t>CCache </a:t>
            </a:r>
            <a:r>
              <a:rPr lang="zh-CN" altLang="en-US"/>
              <a:t>官方网站：</a:t>
            </a:r>
            <a:r>
              <a:rPr lang="en-US"/>
              <a:t>https://ccache.dev/</a:t>
            </a:r>
            <a:r>
              <a:rPr lang="zh-CN" altLang="en-US"/>
              <a:t>（不过好像不支持</a:t>
            </a:r>
            <a:r>
              <a:rPr lang="en-US" altLang="zh-CN"/>
              <a:t> MSVC </a:t>
            </a:r>
            <a:r>
              <a:rPr lang="zh-CN" altLang="en-US"/>
              <a:t>的样子</a:t>
            </a:r>
            <a:r>
              <a:rPr lang="en-US" altLang="zh-CN"/>
              <a:t>……</a:t>
            </a:r>
            <a:r>
              <a:rPr lang="zh-CN" altLang="en-US">
                <a:sym typeface="+mn-ea"/>
              </a:rPr>
              <a:t>）</a:t>
            </a:r>
            <a:endParaRPr lang="en-US" altLang="zh-C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630" y="2671445"/>
            <a:ext cx="6936740" cy="2188845"/>
          </a:xfrm>
          <a:prstGeom prst="rect">
            <a:avLst/>
          </a:prstGeom>
        </p:spPr>
      </p:pic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添加一个</a:t>
            </a:r>
            <a:r>
              <a:rPr lang="en-US" altLang="zh-CN"/>
              <a:t> run </a:t>
            </a:r>
            <a:r>
              <a:rPr lang="zh-CN" altLang="en-US"/>
              <a:t>伪目标，用于启动主程序（可执行文件</a:t>
            </a:r>
            <a:r>
              <a:rPr lang="zh-CN" altLang="en-US">
                <a:sym typeface="+mn-ea"/>
              </a:rPr>
              <a:t>）</a:t>
            </a:r>
            <a:endParaRPr lang="en-US" altLang="zh-CN"/>
          </a:p>
        </p:txBody>
      </p:sp>
      <p:sp>
        <p:nvSpPr>
          <p:cNvPr id="5" name="Content Placeholder 4"/>
          <p:cNvSpPr/>
          <p:nvPr>
            <p:ph idx="1"/>
          </p:nvPr>
        </p:nvSpPr>
        <p:spPr/>
        <p:txBody>
          <a:bodyPr/>
          <a:p>
            <a:r>
              <a:rPr lang="zh-CN" altLang="en-US"/>
              <a:t>创建一个</a:t>
            </a:r>
            <a:r>
              <a:rPr lang="en-US" altLang="zh-CN"/>
              <a:t> run </a:t>
            </a:r>
            <a:r>
              <a:rPr lang="zh-CN" altLang="en-US"/>
              <a:t>伪目标，其执行</a:t>
            </a:r>
            <a:r>
              <a:rPr lang="en-US" altLang="zh-CN"/>
              <a:t> main </a:t>
            </a:r>
            <a:r>
              <a:rPr lang="zh-CN" altLang="en-US"/>
              <a:t>的可执行文件。</a:t>
            </a:r>
            <a:endParaRPr lang="zh-CN" altLang="en-US"/>
          </a:p>
          <a:p>
            <a:r>
              <a:rPr lang="zh-CN" altLang="en-US"/>
              <a:t>这里用了生成器表达式</a:t>
            </a:r>
            <a:r>
              <a:rPr lang="en-US" altLang="zh-CN"/>
              <a:t> $&lt;TARGET_FILE:main&gt;</a:t>
            </a:r>
            <a:r>
              <a:rPr lang="zh-CN" altLang="en-US"/>
              <a:t>，会自动让</a:t>
            </a:r>
            <a:r>
              <a:rPr lang="en-US" altLang="zh-CN"/>
              <a:t> run </a:t>
            </a:r>
            <a:r>
              <a:rPr lang="zh-CN" altLang="en-US"/>
              <a:t>依赖于</a:t>
            </a:r>
            <a:r>
              <a:rPr lang="en-US" altLang="zh-CN"/>
              <a:t> main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如果不放心有没有自动依赖上，手动加一个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 add_dependencies(run main)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也是可以的。</a:t>
            </a:r>
            <a:endParaRPr lang="zh-CN" altLang="en-US"/>
          </a:p>
          <a:p>
            <a:r>
              <a:rPr lang="zh-CN" altLang="en-US"/>
              <a:t>这样就可以在命令行运行</a:t>
            </a:r>
            <a:r>
              <a:rPr lang="en-US" altLang="zh-CN"/>
              <a:t> cmake --build build --target run </a:t>
            </a:r>
            <a:r>
              <a:rPr lang="zh-CN" altLang="en-US"/>
              <a:t>来启动</a:t>
            </a:r>
            <a:r>
              <a:rPr lang="en-US" altLang="zh-CN"/>
              <a:t> main.exe </a:t>
            </a:r>
            <a:r>
              <a:rPr lang="zh-CN" altLang="en-US"/>
              <a:t>运行了。</a:t>
            </a:r>
            <a:endParaRPr lang="zh-CN" altLang="en-US"/>
          </a:p>
          <a:p>
            <a:r>
              <a:rPr lang="zh-CN" altLang="en-US"/>
              <a:t>而不必根据不同的平台，手动写出</a:t>
            </a:r>
            <a:r>
              <a:rPr lang="en-US" altLang="zh-CN"/>
              <a:t> build/main </a:t>
            </a:r>
            <a:r>
              <a:rPr lang="zh-CN" altLang="en-US"/>
              <a:t>或是</a:t>
            </a:r>
            <a:r>
              <a:rPr lang="en-US" altLang="zh-CN"/>
              <a:t> build\main.exe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675" y="3796030"/>
            <a:ext cx="6343650" cy="9429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4881880"/>
            <a:ext cx="10191750" cy="2028825"/>
          </a:xfrm>
          <a:prstGeom prst="rect">
            <a:avLst/>
          </a:prstGeom>
        </p:spPr>
      </p:pic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再加一个</a:t>
            </a:r>
            <a:r>
              <a:rPr lang="en-US" altLang="zh-CN"/>
              <a:t> configure </a:t>
            </a:r>
            <a:r>
              <a:rPr lang="zh-CN" altLang="en-US">
                <a:sym typeface="+mn-ea"/>
              </a:rPr>
              <a:t>伪目标，用于可视化地修改缓存变量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这样就可以用</a:t>
            </a:r>
            <a:r>
              <a:rPr lang="en-US" altLang="zh-CN"/>
              <a:t>	cmake --build build --target configure </a:t>
            </a:r>
            <a:r>
              <a:rPr lang="zh-CN" altLang="en-US"/>
              <a:t>来启动</a:t>
            </a:r>
            <a:r>
              <a:rPr lang="en-US" altLang="zh-CN"/>
              <a:t> ccmake </a:t>
            </a:r>
            <a:r>
              <a:rPr lang="zh-CN" altLang="en-US"/>
              <a:t>修改缓存了。</a:t>
            </a:r>
            <a:endParaRPr lang="zh-CN" altLang="en-US"/>
          </a:p>
          <a:p>
            <a:r>
              <a:rPr lang="zh-CN" altLang="en-US"/>
              <a:t>这在</a:t>
            </a:r>
            <a:r>
              <a:rPr lang="en-US" altLang="zh-CN"/>
              <a:t> Linux </a:t>
            </a:r>
            <a:r>
              <a:rPr lang="zh-CN" altLang="en-US"/>
              <a:t>上相当于</a:t>
            </a:r>
            <a:r>
              <a:rPr lang="en-US" altLang="zh-CN"/>
              <a:t> ccmake -B build</a:t>
            </a:r>
            <a:r>
              <a:rPr lang="zh-CN" altLang="en-US"/>
              <a:t>，</a:t>
            </a:r>
            <a:r>
              <a:rPr lang="en-US" altLang="zh-CN"/>
              <a:t>Windows </a:t>
            </a:r>
            <a:r>
              <a:rPr lang="zh-CN" altLang="en-US"/>
              <a:t>则是</a:t>
            </a:r>
            <a:r>
              <a:rPr lang="en-US" altLang="zh-CN"/>
              <a:t> cmake-gui -B build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2999740"/>
            <a:ext cx="11684000" cy="1369060"/>
          </a:xfrm>
          <a:prstGeom prst="rect">
            <a:avLst/>
          </a:prstGeom>
        </p:spPr>
      </p:pic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12</a:t>
            </a:r>
            <a:r>
              <a:rPr lang="zh-CN" altLang="en-US"/>
              <a:t>章：深入理解列表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13</a:t>
            </a:r>
            <a:r>
              <a:rPr lang="zh-CN" altLang="en-US"/>
              <a:t>章：库的传播规则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14</a:t>
            </a:r>
            <a:r>
              <a:rPr lang="zh-CN" altLang="en-US"/>
              <a:t>章：我推荐的目录组织格式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使用变量来存储</a:t>
            </a:r>
            <a:endParaRPr lang="zh-CN" altLang="en-US"/>
          </a:p>
        </p:txBody>
      </p:sp>
      <p:pic>
        <p:nvPicPr>
          <p:cNvPr id="3" name="Content Placeholder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18865" y="3511550"/>
            <a:ext cx="4572635" cy="979170"/>
          </a:xfrm>
          <a:prstGeom prst="rect">
            <a:avLst/>
          </a:prstGeom>
        </p:spPr>
      </p:pic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15</a:t>
            </a:r>
            <a:r>
              <a:rPr lang="zh-CN" altLang="en-US"/>
              <a:t>章：配置头文件</a:t>
            </a:r>
            <a:endParaRPr lang="en-US" altLang="zh-CN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建议把头文件也加上，这样在</a:t>
            </a:r>
            <a:r>
              <a:rPr lang="en-US" altLang="zh-CN"/>
              <a:t> VS </a:t>
            </a:r>
            <a:r>
              <a:rPr lang="zh-CN" altLang="en-US"/>
              <a:t>里可以出现在“</a:t>
            </a:r>
            <a:r>
              <a:rPr lang="en-US" altLang="zh-CN"/>
              <a:t>Header</a:t>
            </a:r>
            <a:r>
              <a:rPr lang="en-US" altLang="zh-CN"/>
              <a:t> Files</a:t>
            </a:r>
            <a:r>
              <a:rPr lang="zh-CN" altLang="en-US"/>
              <a:t>”一栏</a:t>
            </a:r>
            <a:endParaRPr lang="en-US" altLang="zh-CN"/>
          </a:p>
        </p:txBody>
      </p:sp>
      <p:pic>
        <p:nvPicPr>
          <p:cNvPr id="7" name="Content Placeholder 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03295" y="3497580"/>
            <a:ext cx="4803775" cy="10071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使用</a:t>
            </a:r>
            <a:r>
              <a:rPr lang="en-US" altLang="zh-CN"/>
              <a:t> GLOB </a:t>
            </a:r>
            <a:r>
              <a:rPr lang="zh-CN" altLang="en-US"/>
              <a:t>自动查找当前目录下指定扩展名的文件，实现批量添加源文件</a:t>
            </a:r>
            <a:endParaRPr lang="en-US" alt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62045" y="3502660"/>
            <a:ext cx="4485640" cy="996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为什么要学习现代</a:t>
            </a:r>
            <a:r>
              <a:rPr lang="en-US" altLang="zh-CN"/>
              <a:t> CMake</a:t>
            </a:r>
            <a:r>
              <a:rPr lang="zh-CN" altLang="en-US"/>
              <a:t>？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lang="zh-CN" altLang="en-US"/>
              <a:t>现代</a:t>
            </a:r>
            <a:r>
              <a:rPr lang="en-US" altLang="zh-CN"/>
              <a:t> CMake </a:t>
            </a:r>
            <a:r>
              <a:rPr lang="zh-CN" altLang="en-US"/>
              <a:t>指的是</a:t>
            </a:r>
            <a:r>
              <a:rPr lang="en-US" altLang="zh-CN"/>
              <a:t> CMake 3.x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古代</a:t>
            </a:r>
            <a:r>
              <a:rPr lang="en-US" altLang="zh-CN"/>
              <a:t> CMake </a:t>
            </a:r>
            <a:r>
              <a:rPr lang="zh-CN" altLang="en-US"/>
              <a:t>指的是</a:t>
            </a:r>
            <a:r>
              <a:rPr lang="en-US" altLang="zh-CN"/>
              <a:t> CMake 2.x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通过互联网和学校课程，许多人认识的</a:t>
            </a:r>
            <a:r>
              <a:rPr lang="en-US" altLang="zh-CN"/>
              <a:t> CMake </a:t>
            </a:r>
            <a:r>
              <a:rPr lang="zh-CN" altLang="en-US"/>
              <a:t>都是古代</a:t>
            </a:r>
            <a:r>
              <a:rPr lang="en-US" altLang="zh-CN"/>
              <a:t> CMake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现代</a:t>
            </a:r>
            <a:r>
              <a:rPr lang="en-US" altLang="zh-CN"/>
              <a:t> CMake </a:t>
            </a:r>
            <a:r>
              <a:rPr lang="zh-CN" altLang="en-US"/>
              <a:t>和古代</a:t>
            </a:r>
            <a:r>
              <a:rPr lang="en-US" altLang="zh-CN"/>
              <a:t> CMake </a:t>
            </a:r>
            <a:r>
              <a:rPr lang="zh-CN" altLang="en-US"/>
              <a:t>相比，使用更方便，功能更强大。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937895" y="2233930"/>
            <a:ext cx="4600575" cy="35337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启用</a:t>
            </a:r>
            <a:r>
              <a:rPr lang="en-US" altLang="zh-CN"/>
              <a:t> CONFIGURE_DEPENDS </a:t>
            </a:r>
            <a:r>
              <a:rPr lang="zh-CN" altLang="en-US"/>
              <a:t>选项，当添加新文件时，自动更新变量</a:t>
            </a:r>
            <a:endParaRPr lang="zh-CN" altLang="en-US"/>
          </a:p>
        </p:txBody>
      </p:sp>
      <p:pic>
        <p:nvPicPr>
          <p:cNvPr id="9" name="Content Placeholder 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07385" y="3491865"/>
            <a:ext cx="5396230" cy="10185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如果源码放在子文件夹里怎么办？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7520" y="1803400"/>
            <a:ext cx="2924175" cy="145732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11695" y="4172585"/>
            <a:ext cx="2711450" cy="19284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4975" y="4390390"/>
            <a:ext cx="2503170" cy="1422400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4338320" y="5111115"/>
            <a:ext cx="2660015" cy="21590"/>
          </a:xfrm>
          <a:prstGeom prst="straightConnector1">
            <a:avLst/>
          </a:prstGeom>
          <a:ln w="4445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必须把路径名和后缀名的排列组合全部写出来吗？感觉好麻烦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66290" y="3502025"/>
            <a:ext cx="7678420" cy="997585"/>
          </a:xfrm>
          <a:prstGeom prst="rect">
            <a:avLst/>
          </a:prstGeom>
        </p:spPr>
      </p:pic>
      <p:cxnSp>
        <p:nvCxnSpPr>
          <p:cNvPr id="2" name="Straight Connector 1"/>
          <p:cNvCxnSpPr/>
          <p:nvPr/>
        </p:nvCxnSpPr>
        <p:spPr>
          <a:xfrm>
            <a:off x="6355715" y="4210685"/>
            <a:ext cx="330073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大可不必！用</a:t>
            </a:r>
            <a:r>
              <a:rPr lang="en-US" altLang="zh-CN">
                <a:sym typeface="+mn-ea"/>
              </a:rPr>
              <a:t> </a:t>
            </a:r>
            <a:r>
              <a:rPr lang="en-US" altLang="zh-CN"/>
              <a:t>aux_source_directory</a:t>
            </a:r>
            <a:r>
              <a:rPr lang="zh-CN" altLang="en-US"/>
              <a:t>，自动搜集需要的文件后缀名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73145" y="3383280"/>
            <a:ext cx="4663440" cy="12357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进一步：</a:t>
            </a:r>
            <a:r>
              <a:rPr lang="en-US" altLang="zh-CN"/>
              <a:t>GLOB_RECURSE </a:t>
            </a:r>
            <a:r>
              <a:rPr lang="zh-CN" altLang="en-US"/>
              <a:t>了解一下！能自动包含所有子文件夹下的文件</a:t>
            </a:r>
            <a:endParaRPr lang="en-US" altLang="zh-CN"/>
          </a:p>
        </p:txBody>
      </p:sp>
      <p:pic>
        <p:nvPicPr>
          <p:cNvPr id="3" name="Content Placeholder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52420" y="3510280"/>
            <a:ext cx="61055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729595" cy="1325880"/>
          </a:xfrm>
        </p:spPr>
        <p:txBody>
          <a:bodyPr/>
          <a:p>
            <a:r>
              <a:rPr lang="en-US" altLang="zh-CN"/>
              <a:t>GLOB_RECURSE </a:t>
            </a:r>
            <a:r>
              <a:rPr lang="zh-CN" altLang="en-US"/>
              <a:t>的问题：会把</a:t>
            </a:r>
            <a:r>
              <a:rPr lang="en-US" altLang="zh-CN"/>
              <a:t> build </a:t>
            </a:r>
            <a:r>
              <a:rPr lang="zh-CN" altLang="en-US"/>
              <a:t>目录里生成的临时</a:t>
            </a:r>
            <a:r>
              <a:rPr lang="en-US" altLang="zh-CN"/>
              <a:t> .cpp </a:t>
            </a:r>
            <a:r>
              <a:rPr lang="zh-CN" altLang="en-US"/>
              <a:t>文件也加进来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495" y="3326130"/>
            <a:ext cx="12169140" cy="1584325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1276350" y="1767840"/>
            <a:ext cx="75933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解决方案：要么把源码统一放到</a:t>
            </a:r>
            <a:r>
              <a:rPr lang="en-US" altLang="zh-CN"/>
              <a:t> src </a:t>
            </a:r>
            <a:r>
              <a:rPr lang="zh-CN" altLang="en-US"/>
              <a:t>目录下，要么要求使用者不要把</a:t>
            </a:r>
            <a:r>
              <a:rPr lang="en-US" altLang="zh-CN"/>
              <a:t> build </a:t>
            </a:r>
            <a:r>
              <a:rPr lang="zh-CN" altLang="en-US"/>
              <a:t>放到和源码同一个目录里，我个人的建议是</a:t>
            </a:r>
            <a:r>
              <a:rPr lang="zh-CN" altLang="en-US">
                <a:sym typeface="+mn-ea"/>
              </a:rPr>
              <a:t>把源码放到</a:t>
            </a:r>
            <a:r>
              <a:rPr lang="en-US" altLang="zh-CN">
                <a:sym typeface="+mn-ea"/>
              </a:rPr>
              <a:t> src </a:t>
            </a:r>
            <a:r>
              <a:rPr lang="zh-CN" altLang="en-US">
                <a:sym typeface="+mn-ea"/>
              </a:rPr>
              <a:t>目录下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2</a:t>
            </a:r>
            <a:r>
              <a:rPr lang="zh-CN" altLang="en-US"/>
              <a:t>章：项目配置变量</a:t>
            </a:r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CMAKE_BUILD_TYPE </a:t>
            </a:r>
            <a:r>
              <a:rPr lang="zh-CN" altLang="en-US"/>
              <a:t>构建的类型，调试模式还是发布模式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CMAKE_BUILD_TYPE </a:t>
            </a:r>
            <a:r>
              <a:rPr lang="zh-CN" altLang="en-US"/>
              <a:t>是</a:t>
            </a:r>
            <a:r>
              <a:rPr lang="en-US" altLang="zh-CN"/>
              <a:t> CMake </a:t>
            </a:r>
            <a:r>
              <a:rPr lang="zh-CN" altLang="en-US"/>
              <a:t>中一个特殊的变量，用于控制构建类型，他的值可以是：</a:t>
            </a:r>
            <a:endParaRPr lang="zh-CN" altLang="en-US"/>
          </a:p>
          <a:p>
            <a:r>
              <a:rPr lang="en-US" altLang="zh-CN"/>
              <a:t>Debug </a:t>
            </a:r>
            <a:r>
              <a:rPr lang="zh-CN" altLang="en-US"/>
              <a:t>调试模式，完全不优化，生成调试信息，方便调试程序</a:t>
            </a:r>
            <a:endParaRPr lang="zh-CN" altLang="en-US"/>
          </a:p>
          <a:p>
            <a:r>
              <a:rPr lang="en-US" altLang="zh-CN"/>
              <a:t>Release </a:t>
            </a:r>
            <a:r>
              <a:rPr lang="zh-CN" altLang="en-US"/>
              <a:t>发布模式，优化程度最高，性能最佳，但是编译比</a:t>
            </a:r>
            <a:r>
              <a:rPr lang="en-US" altLang="zh-CN"/>
              <a:t> Debug </a:t>
            </a:r>
            <a:r>
              <a:rPr lang="zh-CN" altLang="en-US"/>
              <a:t>慢</a:t>
            </a:r>
            <a:endParaRPr lang="zh-CN" altLang="en-US"/>
          </a:p>
          <a:p>
            <a:r>
              <a:rPr lang="en-US" altLang="zh-CN"/>
              <a:t>MinSizeRel </a:t>
            </a:r>
            <a:r>
              <a:rPr lang="zh-CN" altLang="en-US"/>
              <a:t>最小体积发布，生成的文件比</a:t>
            </a:r>
            <a:r>
              <a:rPr lang="en-US" altLang="zh-CN"/>
              <a:t> Release </a:t>
            </a:r>
            <a:r>
              <a:rPr lang="zh-CN" altLang="en-US"/>
              <a:t>更小，不完全优化，减少二进制体积</a:t>
            </a:r>
            <a:endParaRPr lang="zh-CN" altLang="en-US"/>
          </a:p>
          <a:p>
            <a:r>
              <a:rPr lang="en-US" altLang="zh-CN"/>
              <a:t>RelWithDebInfo </a:t>
            </a:r>
            <a:r>
              <a:rPr lang="zh-CN" altLang="en-US"/>
              <a:t>带调试信息发布，生成的文件比</a:t>
            </a:r>
            <a:r>
              <a:rPr lang="en-US" altLang="zh-CN"/>
              <a:t> Release </a:t>
            </a:r>
            <a:r>
              <a:rPr lang="zh-CN" altLang="en-US"/>
              <a:t>更大，因为带有调试的符号信息</a:t>
            </a:r>
            <a:endParaRPr lang="zh-CN" altLang="en-US"/>
          </a:p>
          <a:p>
            <a:r>
              <a:rPr lang="zh-CN" altLang="en-US"/>
              <a:t>默认情况下</a:t>
            </a:r>
            <a:r>
              <a:rPr lang="en-US" altLang="zh-CN"/>
              <a:t> CMAKE_BUILD_TYPE </a:t>
            </a:r>
            <a:r>
              <a:rPr lang="zh-CN" altLang="en-US"/>
              <a:t>为空字符串，这时相当于</a:t>
            </a:r>
            <a:r>
              <a:rPr lang="en-US" altLang="zh-CN"/>
              <a:t> Debug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1375" y="4373880"/>
            <a:ext cx="5430520" cy="219900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各种构建模式在编译器选项</a:t>
            </a:r>
            <a:r>
              <a:rPr lang="zh-CN" altLang="en-US"/>
              <a:t>上的区别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在Release模式下，追求的是程序的最佳性能表现，在此情况下，编译器会对程序做最大的代码优化以达到最快运行速度。另一方面，由于代码优化后不与源代码一致，此模式下一般会丢失大量的调试信息。</a:t>
            </a:r>
            <a:endParaRPr lang="zh-CN" altLang="en-US"/>
          </a:p>
          <a:p>
            <a:pPr marL="0" indent="0">
              <a:buNone/>
            </a:pPr>
            <a:r>
              <a:rPr lang="en-US">
                <a:sym typeface="+mn-ea"/>
              </a:rPr>
              <a:t>1</a:t>
            </a:r>
            <a:r>
              <a:rPr>
                <a:sym typeface="+mn-ea"/>
              </a:rPr>
              <a:t>. Debug: `-O0 -g`</a:t>
            </a:r>
            <a:endParaRPr>
              <a:sym typeface="+mn-ea"/>
            </a:endParaRPr>
          </a:p>
          <a:p>
            <a:pPr marL="0" indent="0">
              <a:buNone/>
            </a:pPr>
            <a:r>
              <a:rPr lang="en-US">
                <a:sym typeface="+mn-ea"/>
              </a:rPr>
              <a:t>2</a:t>
            </a:r>
            <a:r>
              <a:rPr>
                <a:sym typeface="+mn-ea"/>
              </a:rPr>
              <a:t>. Release: `-O3 -DNDEBUG`</a:t>
            </a:r>
            <a:endParaRPr>
              <a:sym typeface="+mn-ea"/>
            </a:endParaRPr>
          </a:p>
          <a:p>
            <a:pPr marL="0" indent="0">
              <a:buNone/>
            </a:pPr>
            <a:r>
              <a:rPr lang="en-US">
                <a:sym typeface="+mn-ea"/>
              </a:rPr>
              <a:t>3</a:t>
            </a:r>
            <a:r>
              <a:rPr>
                <a:sym typeface="+mn-ea"/>
              </a:rPr>
              <a:t>. MinSizeRel: `-Os -DNDEBUG`</a:t>
            </a:r>
            <a:endParaRPr>
              <a:sym typeface="+mn-ea"/>
            </a:endParaRPr>
          </a:p>
          <a:p>
            <a:pPr marL="0" indent="0">
              <a:buNone/>
            </a:pPr>
            <a:r>
              <a:rPr lang="en-US">
                <a:sym typeface="+mn-ea"/>
              </a:rPr>
              <a:t>4</a:t>
            </a:r>
            <a:r>
              <a:rPr>
                <a:sym typeface="+mn-ea"/>
              </a:rPr>
              <a:t>. RelWithDebInfo: `-O2 -g -DNDEBUG`</a:t>
            </a:r>
            <a:endParaRPr>
              <a:sym typeface="+mn-ea"/>
            </a:endParaRPr>
          </a:p>
          <a:p>
            <a:r>
              <a:rPr lang="zh-CN" altLang="en-US"/>
              <a:t>此外，注意定义了</a:t>
            </a:r>
            <a:r>
              <a:rPr lang="en-US" altLang="zh-CN"/>
              <a:t> </a:t>
            </a:r>
            <a:r>
              <a:rPr lang="en-US"/>
              <a:t>NDEBUG </a:t>
            </a:r>
            <a:r>
              <a:rPr lang="zh-CN" altLang="en-US"/>
              <a:t>宏会使</a:t>
            </a:r>
            <a:r>
              <a:rPr lang="en-US" altLang="zh-CN"/>
              <a:t> assert </a:t>
            </a:r>
            <a:r>
              <a:rPr lang="zh-CN" altLang="en-US"/>
              <a:t>被去除掉。</a:t>
            </a:r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小技巧：设定一个变量的默认值</a:t>
            </a:r>
            <a:endParaRPr lang="zh-CN"/>
          </a:p>
        </p:txBody>
      </p:sp>
      <p:sp>
        <p:nvSpPr>
          <p:cNvPr id="5" name="Text Box 4"/>
          <p:cNvSpPr txBox="1"/>
          <p:nvPr/>
        </p:nvSpPr>
        <p:spPr>
          <a:xfrm>
            <a:off x="2174875" y="1510030"/>
            <a:ext cx="746188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>
                <a:sym typeface="+mn-ea"/>
              </a:rPr>
              <a:t>如何让</a:t>
            </a:r>
            <a:r>
              <a:rPr lang="en-US" altLang="zh-CN">
                <a:sym typeface="+mn-ea"/>
              </a:rPr>
              <a:t> CMAKE_BUILD_TYPE </a:t>
            </a:r>
            <a:r>
              <a:rPr lang="zh-CN" altLang="en-US">
                <a:sym typeface="+mn-ea"/>
              </a:rPr>
              <a:t>在用户没有指定的时候为</a:t>
            </a:r>
            <a:r>
              <a:rPr lang="en-US" altLang="zh-CN">
                <a:sym typeface="+mn-ea"/>
              </a:rPr>
              <a:t> Release</a:t>
            </a:r>
            <a:r>
              <a:rPr lang="zh-CN" altLang="en-US">
                <a:sym typeface="+mn-ea"/>
              </a:rPr>
              <a:t>，指定的时候保持用户指定的值不变呢。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就是说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默认情况下</a:t>
            </a:r>
            <a:r>
              <a:rPr lang="en-US" altLang="zh-CN">
                <a:sym typeface="+mn-ea"/>
              </a:rPr>
              <a:t> CMAKE_BUILD_TYPE </a:t>
            </a:r>
            <a:r>
              <a:rPr lang="zh-CN" altLang="en-US">
                <a:sym typeface="+mn-ea"/>
              </a:rPr>
              <a:t>是一个空字符串。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因此这里通过</a:t>
            </a:r>
            <a:r>
              <a:rPr lang="en-US" altLang="zh-CN">
                <a:sym typeface="+mn-ea"/>
              </a:rPr>
              <a:t> if (NOT CMAKE_BUILD_TYPE) </a:t>
            </a:r>
            <a:r>
              <a:rPr lang="zh-CN" altLang="en-US">
                <a:sym typeface="+mn-ea"/>
              </a:rPr>
              <a:t>判断是否为空，如果空则自动设为</a:t>
            </a:r>
            <a:r>
              <a:rPr lang="en-US" altLang="zh-CN">
                <a:sym typeface="+mn-ea"/>
              </a:rPr>
              <a:t> Release </a:t>
            </a:r>
            <a:r>
              <a:rPr lang="zh-CN" altLang="en-US">
                <a:sym typeface="+mn-ea"/>
              </a:rPr>
              <a:t>模式。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大多数</a:t>
            </a:r>
            <a:r>
              <a:rPr lang="en-US" altLang="zh-CN">
                <a:sym typeface="+mn-ea"/>
              </a:rPr>
              <a:t> CMakeLists.txt </a:t>
            </a:r>
            <a:r>
              <a:rPr lang="zh-CN" altLang="en-US">
                <a:sym typeface="+mn-ea"/>
              </a:rPr>
              <a:t>的开头都会有这样三行，为的是让默认的构建类型为发布模式（高度优化）而不是默认的调试模式（不会优化）。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我们稍后会详细捋一遍类似于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CMAKE_BUILD_TYPE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这样的东西。绝大多数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CMakeLists.txt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开头都会有的部分，可以说是“标准模板”了。</a:t>
            </a:r>
            <a:endParaRPr lang="zh-CN" altLang="en-US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72815" y="4184650"/>
            <a:ext cx="4866005" cy="1225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为什么要学习现代</a:t>
            </a:r>
            <a:r>
              <a:rPr lang="en-US" altLang="zh-CN"/>
              <a:t> CMake</a:t>
            </a:r>
            <a:r>
              <a:rPr lang="zh-CN" altLang="en-US"/>
              <a:t>？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527300" y="4853940"/>
            <a:ext cx="7032625" cy="2014220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952500" y="5676900"/>
            <a:ext cx="1574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现代</a:t>
            </a:r>
            <a:r>
              <a:rPr lang="en-US" altLang="zh-CN"/>
              <a:t> CMake</a:t>
            </a:r>
            <a:r>
              <a:rPr lang="zh-CN" altLang="en-US"/>
              <a:t>：</a:t>
            </a:r>
            <a:endParaRPr lang="zh-CN" altLang="en-US"/>
          </a:p>
        </p:txBody>
      </p:sp>
      <p:sp>
        <p:nvSpPr>
          <p:cNvPr id="9" name="Text Box 8"/>
          <p:cNvSpPr txBox="1"/>
          <p:nvPr/>
        </p:nvSpPr>
        <p:spPr>
          <a:xfrm>
            <a:off x="952500" y="2734310"/>
            <a:ext cx="1574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古代</a:t>
            </a:r>
            <a:r>
              <a:rPr lang="en-US" altLang="zh-CN"/>
              <a:t> CMake</a:t>
            </a:r>
            <a:r>
              <a:rPr lang="zh-CN" altLang="en-US"/>
              <a:t>：</a:t>
            </a:r>
            <a:endParaRPr lang="zh-CN" altLang="en-US"/>
          </a:p>
        </p:txBody>
      </p:sp>
      <p:pic>
        <p:nvPicPr>
          <p:cNvPr id="15" name="Content Placeholder 14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27300" y="1103630"/>
            <a:ext cx="6868160" cy="363029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project</a:t>
            </a:r>
            <a:r>
              <a:rPr lang="zh-CN" altLang="en-US"/>
              <a:t>：初始化项目信息，并把当前</a:t>
            </a:r>
            <a:r>
              <a:rPr lang="en-US" altLang="zh-CN"/>
              <a:t> CMakeLists.txt </a:t>
            </a:r>
            <a:r>
              <a:rPr lang="zh-CN" altLang="en-US"/>
              <a:t>所在位置作为根目录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57350" y="2381250"/>
            <a:ext cx="8496300" cy="2933700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1869440" y="1410335"/>
            <a:ext cx="79425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这里初始化了一个名称为</a:t>
            </a:r>
            <a:r>
              <a:rPr lang="en-US" altLang="zh-CN"/>
              <a:t> hellocmake </a:t>
            </a:r>
            <a:r>
              <a:rPr lang="zh-CN" altLang="en-US"/>
              <a:t>的项目，为什么需要项目名？</a:t>
            </a:r>
            <a:endParaRPr lang="zh-CN" altLang="en-US"/>
          </a:p>
          <a:p>
            <a:r>
              <a:rPr lang="zh-CN" altLang="en-US"/>
              <a:t>对于</a:t>
            </a:r>
            <a:r>
              <a:rPr lang="en-US" altLang="zh-CN"/>
              <a:t> MSVC</a:t>
            </a:r>
            <a:r>
              <a:rPr lang="zh-CN" altLang="en-US"/>
              <a:t>，他会在</a:t>
            </a:r>
            <a:r>
              <a:rPr lang="en-US" altLang="zh-CN"/>
              <a:t> build </a:t>
            </a:r>
            <a:r>
              <a:rPr lang="zh-CN" altLang="en-US"/>
              <a:t>里生成</a:t>
            </a:r>
            <a:r>
              <a:rPr lang="en-US" altLang="zh-CN"/>
              <a:t> hellocmake.sln </a:t>
            </a:r>
            <a:r>
              <a:rPr lang="zh-CN" altLang="en-US"/>
              <a:t>作为“</a:t>
            </a:r>
            <a:r>
              <a:rPr lang="en-US" altLang="zh-CN"/>
              <a:t>IDE </a:t>
            </a:r>
            <a:r>
              <a:rPr lang="zh-CN" altLang="en-US"/>
              <a:t>眼中的项目”。</a:t>
            </a:r>
            <a:endParaRPr lang="zh-CN" altLang="en-US"/>
          </a:p>
        </p:txBody>
      </p:sp>
      <p:sp>
        <p:nvSpPr>
          <p:cNvPr id="9" name="Text Box 8"/>
          <p:cNvSpPr txBox="1"/>
          <p:nvPr/>
        </p:nvSpPr>
        <p:spPr>
          <a:xfrm>
            <a:off x="1869440" y="5671820"/>
            <a:ext cx="91890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/>
              <a:t>CMAKE_CURRENT_SOURCE_DIR </a:t>
            </a:r>
            <a:r>
              <a:rPr lang="zh-CN" altLang="en-US"/>
              <a:t>表示当前源码目录的位置，例如</a:t>
            </a:r>
            <a:r>
              <a:rPr lang="en-US" altLang="zh-CN"/>
              <a:t> ~/hellocmake</a:t>
            </a:r>
            <a:r>
              <a:rPr lang="zh-CN" altLang="en-US"/>
              <a:t>。</a:t>
            </a:r>
            <a:endParaRPr lang="zh-CN" altLang="en-US"/>
          </a:p>
          <a:p>
            <a:pPr algn="l"/>
            <a:r>
              <a:rPr lang="en-US">
                <a:sym typeface="+mn-ea"/>
              </a:rPr>
              <a:t>CMAKE_CURRENT_BINARY_DIR </a:t>
            </a:r>
            <a:r>
              <a:rPr lang="zh-CN" altLang="en-US">
                <a:sym typeface="+mn-ea"/>
              </a:rPr>
              <a:t>表示当前输出目录的位置，例如</a:t>
            </a:r>
            <a:r>
              <a:rPr lang="en-US" altLang="zh-CN">
                <a:sym typeface="+mn-ea"/>
              </a:rPr>
              <a:t> ~/hellocmake/build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project</a:t>
            </a:r>
            <a:r>
              <a:rPr lang="zh-CN" altLang="en-US"/>
              <a:t>：初始化项目信息，并把当前</a:t>
            </a:r>
            <a:r>
              <a:rPr lang="en-US" altLang="zh-CN"/>
              <a:t> CMakeLists.txt </a:t>
            </a:r>
            <a:r>
              <a:rPr lang="zh-CN" altLang="en-US"/>
              <a:t>所在位置作为根目录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20265" y="1540510"/>
            <a:ext cx="7569200" cy="492252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和子模块的关系：</a:t>
            </a:r>
            <a:r>
              <a:rPr lang="en-US" altLang="zh-CN"/>
              <a:t>PROJECT_x_DIR </a:t>
            </a:r>
            <a:r>
              <a:rPr lang="zh-CN" altLang="en-US"/>
              <a:t>和</a:t>
            </a:r>
            <a:r>
              <a:rPr lang="en-US" altLang="zh-CN"/>
              <a:t> CMAKE_CURRENT_x_DIR </a:t>
            </a:r>
            <a:r>
              <a:rPr lang="zh-CN" altLang="en-US"/>
              <a:t>的区别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33145" y="2660015"/>
            <a:ext cx="9987915" cy="4197985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1504315" y="1223010"/>
            <a:ext cx="918273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>
                <a:sym typeface="+mn-ea"/>
              </a:rPr>
              <a:t>PROJECT_SOURCE_DIR </a:t>
            </a:r>
            <a:r>
              <a:rPr lang="zh-CN" altLang="en-US">
                <a:sym typeface="+mn-ea"/>
              </a:rPr>
              <a:t>表示最近一次调用</a:t>
            </a:r>
            <a:r>
              <a:rPr lang="en-US" altLang="zh-CN">
                <a:sym typeface="+mn-ea"/>
              </a:rPr>
              <a:t> project </a:t>
            </a:r>
            <a:r>
              <a:rPr lang="zh-CN" altLang="en-US">
                <a:sym typeface="+mn-ea"/>
              </a:rPr>
              <a:t>的</a:t>
            </a:r>
            <a:r>
              <a:rPr lang="en-US" altLang="zh-CN">
                <a:sym typeface="+mn-ea"/>
              </a:rPr>
              <a:t> CMakeLists.txt </a:t>
            </a:r>
            <a:r>
              <a:rPr lang="zh-CN" altLang="en-US">
                <a:sym typeface="+mn-ea"/>
              </a:rPr>
              <a:t>所在的源码目录。</a:t>
            </a:r>
            <a:endParaRPr lang="zh-CN" altLang="en-US">
              <a:sym typeface="+mn-ea"/>
            </a:endParaRPr>
          </a:p>
          <a:p>
            <a:pPr algn="l"/>
            <a:r>
              <a:rPr lang="en-US"/>
              <a:t>CMAKE_CURRENT_SOURCE_DIR </a:t>
            </a:r>
            <a:r>
              <a:rPr lang="zh-CN" altLang="en-US"/>
              <a:t>表示当前</a:t>
            </a:r>
            <a:r>
              <a:rPr lang="en-US" altLang="zh-CN"/>
              <a:t> CMakeLists.txt </a:t>
            </a:r>
            <a:r>
              <a:rPr lang="zh-CN" altLang="en-US"/>
              <a:t>所在的源码目录。</a:t>
            </a:r>
            <a:endParaRPr lang="zh-CN" altLang="en-US"/>
          </a:p>
          <a:p>
            <a:pPr algn="l"/>
            <a:r>
              <a:rPr lang="en-US" altLang="zh-CN"/>
              <a:t>CMAKE_SOURCE_DIR </a:t>
            </a:r>
            <a:r>
              <a:rPr lang="zh-CN" altLang="en-US"/>
              <a:t>表示最为外层</a:t>
            </a:r>
            <a:r>
              <a:rPr lang="en-US" altLang="zh-CN"/>
              <a:t> CMakeLists.txt </a:t>
            </a:r>
            <a:r>
              <a:rPr lang="zh-CN" altLang="en-US"/>
              <a:t>的源码</a:t>
            </a:r>
            <a:r>
              <a:rPr lang="zh-CN" altLang="en-US">
                <a:sym typeface="+mn-ea"/>
              </a:rPr>
              <a:t>根</a:t>
            </a:r>
            <a:r>
              <a:rPr lang="zh-CN" altLang="en-US"/>
              <a:t>目录。</a:t>
            </a:r>
            <a:endParaRPr lang="zh-CN" altLang="en-US"/>
          </a:p>
          <a:p>
            <a:pPr algn="l"/>
            <a:r>
              <a:rPr lang="zh-CN" altLang="en-US"/>
              <a:t>利用</a:t>
            </a:r>
            <a:r>
              <a:rPr lang="en-US" altLang="zh-CN"/>
              <a:t> PROJECT_SOURCE_DIR </a:t>
            </a:r>
            <a:r>
              <a:rPr lang="zh-CN" altLang="en-US"/>
              <a:t>可以实现从子模块里直接获得项目最外层目录的路径。</a:t>
            </a:r>
            <a:endParaRPr lang="zh-CN" altLang="en-US"/>
          </a:p>
          <a:p>
            <a:pPr algn="l"/>
            <a:r>
              <a:rPr lang="zh-CN" altLang="en-US"/>
              <a:t>不建议用</a:t>
            </a:r>
            <a:r>
              <a:rPr lang="en-US" altLang="zh-CN"/>
              <a:t> CMAKE_SOURCE_DIR</a:t>
            </a:r>
            <a:r>
              <a:rPr lang="zh-CN" altLang="en-US"/>
              <a:t>，那样会让你的项目无法被人作为子模块使用。</a:t>
            </a:r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其他相关变量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>
                <a:sym typeface="+mn-ea"/>
              </a:rPr>
              <a:t>PROJECT_SOURCE_DIR</a:t>
            </a:r>
            <a:r>
              <a:rPr lang="zh-CN" altLang="en-US">
                <a:sym typeface="+mn-ea"/>
              </a:rPr>
              <a:t>：当前项目源码</a:t>
            </a:r>
            <a:r>
              <a:rPr lang="zh-CN" altLang="en-US">
                <a:sym typeface="+mn-ea"/>
              </a:rPr>
              <a:t>路径</a:t>
            </a:r>
            <a:r>
              <a:rPr lang="zh-CN" altLang="en-US">
                <a:sym typeface="+mn-ea"/>
              </a:rPr>
              <a:t>（存放</a:t>
            </a:r>
            <a:r>
              <a:rPr lang="en-US" altLang="zh-CN">
                <a:sym typeface="+mn-ea"/>
              </a:rPr>
              <a:t>main.cpp</a:t>
            </a:r>
            <a:r>
              <a:rPr lang="zh-CN" altLang="en-US">
                <a:sym typeface="+mn-ea"/>
              </a:rPr>
              <a:t>的地方）</a:t>
            </a:r>
            <a:endParaRPr lang="zh-CN" altLang="en-US">
              <a:sym typeface="+mn-ea"/>
            </a:endParaRPr>
          </a:p>
          <a:p>
            <a:r>
              <a:rPr lang="en-US">
                <a:sym typeface="+mn-ea"/>
              </a:rPr>
              <a:t>PROJECT_BINARY_DIR</a:t>
            </a:r>
            <a:r>
              <a:rPr lang="zh-CN" altLang="en-US">
                <a:sym typeface="+mn-ea"/>
              </a:rPr>
              <a:t>：当前项目输出</a:t>
            </a:r>
            <a:r>
              <a:rPr lang="zh-CN" altLang="en-US">
                <a:sym typeface="+mn-ea"/>
              </a:rPr>
              <a:t>路径（存放</a:t>
            </a:r>
            <a:r>
              <a:rPr lang="en-US" altLang="zh-CN">
                <a:sym typeface="+mn-ea"/>
              </a:rPr>
              <a:t>main.exe</a:t>
            </a:r>
            <a:r>
              <a:rPr lang="zh-CN" altLang="en-US">
                <a:sym typeface="+mn-ea"/>
              </a:rPr>
              <a:t>的地方）</a:t>
            </a:r>
            <a:endParaRPr lang="zh-CN" altLang="en-US">
              <a:sym typeface="+mn-ea"/>
            </a:endParaRPr>
          </a:p>
          <a:p>
            <a:r>
              <a:rPr lang="en-US">
                <a:sym typeface="+mn-ea"/>
              </a:rPr>
              <a:t>CMAKE_SOURCE_DIR</a:t>
            </a:r>
            <a:r>
              <a:rPr lang="zh-CN" altLang="en-US">
                <a:sym typeface="+mn-ea"/>
              </a:rPr>
              <a:t>：</a:t>
            </a:r>
            <a:r>
              <a:rPr lang="zh-CN" altLang="en-US">
                <a:sym typeface="+mn-ea"/>
              </a:rPr>
              <a:t>根项目源码路径（存放</a:t>
            </a:r>
            <a:r>
              <a:rPr lang="en-US" altLang="zh-CN">
                <a:sym typeface="+mn-ea"/>
              </a:rPr>
              <a:t>main.cpp</a:t>
            </a:r>
            <a:r>
              <a:rPr lang="zh-CN" altLang="en-US">
                <a:sym typeface="+mn-ea"/>
              </a:rPr>
              <a:t>的地方）</a:t>
            </a:r>
            <a:endParaRPr lang="zh-CN" altLang="en-US">
              <a:sym typeface="+mn-ea"/>
            </a:endParaRPr>
          </a:p>
          <a:p>
            <a:r>
              <a:rPr lang="en-US">
                <a:sym typeface="+mn-ea"/>
              </a:rPr>
              <a:t>CMAKE_BINARY_DIR</a:t>
            </a:r>
            <a:r>
              <a:rPr lang="zh-CN" altLang="en-US">
                <a:sym typeface="+mn-ea"/>
              </a:rPr>
              <a:t>：根项目输出路径（存放</a:t>
            </a:r>
            <a:r>
              <a:rPr lang="en-US" altLang="zh-CN">
                <a:sym typeface="+mn-ea"/>
              </a:rPr>
              <a:t>main.exe</a:t>
            </a:r>
            <a:r>
              <a:rPr lang="zh-CN" altLang="en-US">
                <a:sym typeface="+mn-ea"/>
              </a:rPr>
              <a:t>的地方）</a:t>
            </a:r>
            <a:endParaRPr lang="en-US">
              <a:sym typeface="+mn-ea"/>
            </a:endParaRPr>
          </a:p>
          <a:p>
            <a:r>
              <a:rPr lang="en-US">
                <a:sym typeface="+mn-ea"/>
              </a:rPr>
              <a:t>PROJECT_IS_TOP_LEVEL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BOOL</a:t>
            </a:r>
            <a:r>
              <a:rPr lang="zh-CN" altLang="en-US">
                <a:sym typeface="+mn-ea"/>
              </a:rPr>
              <a:t>类型，表示当前项目是否是（最顶层的）根项目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PROJECT_NAME</a:t>
            </a:r>
            <a:r>
              <a:rPr lang="zh-CN" altLang="en-US">
                <a:sym typeface="+mn-ea"/>
              </a:rPr>
              <a:t>：当前项目名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CMAKE_PROJECT_NAME</a:t>
            </a:r>
            <a:r>
              <a:rPr lang="zh-CN" altLang="en-US">
                <a:sym typeface="+mn-ea"/>
              </a:rPr>
              <a:t>：根项目的项目名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详见：https://cmake.org/cmake/help/latest/command/project.html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子模块里也可以用</a:t>
            </a:r>
            <a:r>
              <a:rPr lang="en-US" altLang="zh-CN"/>
              <a:t> project </a:t>
            </a:r>
            <a:r>
              <a:rPr lang="zh-CN" altLang="en-US"/>
              <a:t>命令，将当前目录作为一个独立的子项目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28370" y="2409825"/>
            <a:ext cx="10334625" cy="3448050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2411095" y="1215390"/>
            <a:ext cx="80314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这样一来</a:t>
            </a:r>
            <a:r>
              <a:rPr lang="en-US" altLang="zh-CN"/>
              <a:t> PROJECT_SOURCE_DIR </a:t>
            </a:r>
            <a:r>
              <a:rPr lang="zh-CN" altLang="en-US"/>
              <a:t>就会是子模块的源码目录而不是外层了。</a:t>
            </a:r>
            <a:endParaRPr lang="zh-CN" altLang="en-US"/>
          </a:p>
          <a:p>
            <a:r>
              <a:rPr lang="zh-CN" altLang="en-US"/>
              <a:t>这时候</a:t>
            </a:r>
            <a:r>
              <a:rPr lang="en-US" altLang="zh-CN"/>
              <a:t> CMake </a:t>
            </a:r>
            <a:r>
              <a:rPr lang="zh-CN" altLang="en-US"/>
              <a:t>会认为这个子模块是个独立的项目，会额外做一些初始化。</a:t>
            </a:r>
            <a:endParaRPr lang="zh-CN" altLang="en-US"/>
          </a:p>
          <a:p>
            <a:r>
              <a:rPr lang="zh-CN" altLang="en-US"/>
              <a:t>他的构建目录</a:t>
            </a:r>
            <a:r>
              <a:rPr lang="en-US" altLang="zh-CN"/>
              <a:t> PROJECT_BINARY_DIR </a:t>
            </a:r>
            <a:r>
              <a:rPr lang="zh-CN" altLang="en-US"/>
              <a:t>也会变成</a:t>
            </a:r>
            <a:r>
              <a:rPr lang="en-US" altLang="zh-CN"/>
              <a:t> build/&lt;</a:t>
            </a:r>
            <a:r>
              <a:rPr lang="zh-CN" altLang="en-US"/>
              <a:t>源码相对路径</a:t>
            </a:r>
            <a:r>
              <a:rPr lang="en-US" altLang="zh-CN"/>
              <a:t>&gt;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这样在</a:t>
            </a:r>
            <a:r>
              <a:rPr lang="en-US" altLang="zh-CN"/>
              <a:t> MSVC </a:t>
            </a:r>
            <a:r>
              <a:rPr lang="zh-CN" altLang="en-US"/>
              <a:t>上也会看见</a:t>
            </a:r>
            <a:r>
              <a:rPr lang="en-US" altLang="zh-CN"/>
              <a:t> build/mylib/mylib.vcxproj </a:t>
            </a:r>
            <a:r>
              <a:rPr lang="zh-CN" altLang="en-US"/>
              <a:t>的生成。</a:t>
            </a:r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project </a:t>
            </a:r>
            <a:r>
              <a:rPr lang="zh-CN" altLang="en-US"/>
              <a:t>的初始化：</a:t>
            </a:r>
            <a:r>
              <a:rPr lang="en-US"/>
              <a:t>LANGUAGES</a:t>
            </a:r>
            <a:r>
              <a:rPr lang="en-US"/>
              <a:t> </a:t>
            </a:r>
            <a:r>
              <a:rPr lang="zh-CN" altLang="en-US"/>
              <a:t>字段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544695"/>
          </a:xfrm>
        </p:spPr>
        <p:txBody>
          <a:bodyPr/>
          <a:p>
            <a:r>
              <a:rPr lang="en-US" altLang="zh-CN"/>
              <a:t>project(</a:t>
            </a:r>
            <a:r>
              <a:rPr lang="zh-CN" altLang="en-US"/>
              <a:t>项目名</a:t>
            </a:r>
            <a:r>
              <a:rPr lang="en-US" altLang="zh-CN"/>
              <a:t> LANGUAGES </a:t>
            </a:r>
            <a:r>
              <a:rPr lang="zh-CN" altLang="en-US"/>
              <a:t>使用的语言列表</a:t>
            </a:r>
            <a:r>
              <a:rPr lang="en-US" altLang="zh-CN"/>
              <a:t>...</a:t>
            </a:r>
            <a:r>
              <a:rPr lang="en-US" altLang="zh-CN"/>
              <a:t>)  </a:t>
            </a:r>
            <a:r>
              <a:rPr lang="zh-CN" altLang="en-US"/>
              <a:t>指定了该项目使用了哪些编程语言。</a:t>
            </a:r>
            <a:endParaRPr lang="zh-CN" altLang="en-US"/>
          </a:p>
          <a:p>
            <a:r>
              <a:rPr lang="zh-CN" altLang="en-US"/>
              <a:t>目前支持的语言包括：</a:t>
            </a:r>
            <a:endParaRPr lang="zh-CN" altLang="en-US"/>
          </a:p>
          <a:p>
            <a:r>
              <a:rPr lang="en-US" altLang="zh-CN"/>
              <a:t>C</a:t>
            </a:r>
            <a:r>
              <a:rPr lang="zh-CN" altLang="en-US"/>
              <a:t>：</a:t>
            </a:r>
            <a:r>
              <a:rPr lang="en-US" altLang="zh-CN"/>
              <a:t>C</a:t>
            </a:r>
            <a:r>
              <a:rPr lang="zh-CN" altLang="en-US"/>
              <a:t>语言</a:t>
            </a:r>
            <a:endParaRPr lang="zh-CN" altLang="en-US"/>
          </a:p>
          <a:p>
            <a:r>
              <a:rPr lang="en-US" altLang="zh-CN"/>
              <a:t>CXX</a:t>
            </a:r>
            <a:r>
              <a:rPr lang="zh-CN" altLang="en-US"/>
              <a:t>：</a:t>
            </a:r>
            <a:r>
              <a:rPr lang="en-US" altLang="zh-CN"/>
              <a:t>C++</a:t>
            </a:r>
            <a:r>
              <a:rPr lang="zh-CN" altLang="en-US"/>
              <a:t>语言</a:t>
            </a:r>
            <a:endParaRPr lang="zh-CN" altLang="en-US"/>
          </a:p>
          <a:p>
            <a:r>
              <a:rPr lang="en-US" altLang="zh-CN"/>
              <a:t>ASM</a:t>
            </a:r>
            <a:r>
              <a:rPr lang="zh-CN" altLang="en-US"/>
              <a:t>：汇编语言</a:t>
            </a:r>
            <a:endParaRPr lang="zh-CN" altLang="en-US"/>
          </a:p>
          <a:p>
            <a:r>
              <a:rPr lang="en-US" altLang="zh-CN"/>
              <a:t>Fortran</a:t>
            </a:r>
            <a:r>
              <a:rPr lang="zh-CN" altLang="en-US"/>
              <a:t>：老年人的编程语言</a:t>
            </a:r>
            <a:endParaRPr lang="zh-CN" altLang="en-US"/>
          </a:p>
          <a:p>
            <a:r>
              <a:rPr lang="en-US" altLang="zh-CN"/>
              <a:t>CUDA</a:t>
            </a:r>
            <a:r>
              <a:rPr lang="zh-CN" altLang="en-US"/>
              <a:t>：英伟达的</a:t>
            </a:r>
            <a:r>
              <a:rPr lang="en-US" altLang="zh-CN"/>
              <a:t> CUDA</a:t>
            </a:r>
            <a:r>
              <a:rPr lang="zh-CN" altLang="en-US"/>
              <a:t>（</a:t>
            </a:r>
            <a:r>
              <a:rPr lang="en-US" altLang="zh-CN"/>
              <a:t>3.8 </a:t>
            </a:r>
            <a:r>
              <a:rPr lang="zh-CN" altLang="en-US"/>
              <a:t>版本新增）</a:t>
            </a:r>
            <a:endParaRPr lang="zh-CN" altLang="en-US"/>
          </a:p>
          <a:p>
            <a:r>
              <a:rPr lang="en-US" altLang="zh-CN">
                <a:sym typeface="+mn-ea"/>
              </a:rPr>
              <a:t>OBJC</a:t>
            </a:r>
            <a:r>
              <a:rPr lang="zh-CN" altLang="en-US">
                <a:sym typeface="+mn-ea"/>
              </a:rPr>
              <a:t>：苹果的</a:t>
            </a:r>
            <a:r>
              <a:rPr lang="en-US" altLang="zh-CN">
                <a:sym typeface="+mn-ea"/>
              </a:rPr>
              <a:t> Objective-C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3.16 </a:t>
            </a:r>
            <a:r>
              <a:rPr lang="zh-CN" altLang="en-US">
                <a:sym typeface="+mn-ea"/>
              </a:rPr>
              <a:t>版本新增）</a:t>
            </a:r>
            <a:endParaRPr lang="zh-CN" altLang="en-US"/>
          </a:p>
          <a:p>
            <a:r>
              <a:rPr lang="en-US" altLang="zh-CN">
                <a:sym typeface="+mn-ea"/>
              </a:rPr>
              <a:t>OBJCXX</a:t>
            </a:r>
            <a:r>
              <a:rPr lang="zh-CN" altLang="en-US">
                <a:sym typeface="+mn-ea"/>
              </a:rPr>
              <a:t>：苹果的</a:t>
            </a:r>
            <a:r>
              <a:rPr lang="en-US" altLang="zh-CN">
                <a:sym typeface="+mn-ea"/>
              </a:rPr>
              <a:t> Objective-C++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3.16 </a:t>
            </a:r>
            <a:r>
              <a:rPr lang="zh-CN" altLang="en-US">
                <a:sym typeface="+mn-ea"/>
              </a:rPr>
              <a:t>版本新增）</a:t>
            </a:r>
            <a:endParaRPr lang="zh-CN" altLang="en-US"/>
          </a:p>
          <a:p>
            <a:r>
              <a:rPr lang="en-US" altLang="zh-CN">
                <a:sym typeface="+mn-ea"/>
              </a:rPr>
              <a:t>ISPC</a:t>
            </a:r>
            <a:r>
              <a:rPr lang="zh-CN" altLang="en-US">
                <a:sym typeface="+mn-ea"/>
              </a:rPr>
              <a:t>：</a:t>
            </a:r>
            <a:r>
              <a:rPr lang="zh-CN">
                <a:sym typeface="+mn-ea"/>
              </a:rPr>
              <a:t>一种因特尔的自动</a:t>
            </a:r>
            <a:r>
              <a:rPr lang="en-US" altLang="zh-CN">
                <a:sym typeface="+mn-ea"/>
              </a:rPr>
              <a:t> SIMD </a:t>
            </a:r>
            <a:r>
              <a:rPr lang="zh-CN" altLang="en-US">
                <a:sym typeface="+mn-ea"/>
              </a:rPr>
              <a:t>编程语言（</a:t>
            </a:r>
            <a:r>
              <a:rPr lang="en-US" altLang="zh-CN">
                <a:sym typeface="+mn-ea"/>
              </a:rPr>
              <a:t>3.18 </a:t>
            </a:r>
            <a:r>
              <a:rPr lang="zh-CN" altLang="en-US">
                <a:sym typeface="+mn-ea"/>
              </a:rPr>
              <a:t>版本新增）</a:t>
            </a:r>
            <a:endParaRPr lang="zh-CN" altLang="en-US"/>
          </a:p>
          <a:p>
            <a:r>
              <a:rPr lang="zh-CN" altLang="en-US"/>
              <a:t>如果不指定</a:t>
            </a:r>
            <a:r>
              <a:rPr lang="en-US" altLang="zh-CN"/>
              <a:t> LANGUAGES</a:t>
            </a:r>
            <a:r>
              <a:rPr lang="zh-CN" altLang="en-US"/>
              <a:t>，默认为</a:t>
            </a:r>
            <a:r>
              <a:rPr lang="en-US" altLang="zh-CN"/>
              <a:t> C </a:t>
            </a:r>
            <a:r>
              <a:rPr lang="zh-CN" altLang="en-US"/>
              <a:t>和</a:t>
            </a:r>
            <a:r>
              <a:rPr lang="en-US" altLang="zh-CN"/>
              <a:t> CXX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6" name="Text Box 5"/>
          <p:cNvSpPr txBox="1"/>
          <p:nvPr/>
        </p:nvSpPr>
        <p:spPr>
          <a:xfrm>
            <a:off x="3037840" y="0"/>
            <a:ext cx="71183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https://cmake.org/cmake/help/latest/command/project.html</a:t>
            </a:r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常见问题：</a:t>
            </a:r>
            <a:r>
              <a:rPr lang="en-US" altLang="zh-CN"/>
              <a:t>LANGUAGES </a:t>
            </a:r>
            <a:r>
              <a:rPr lang="zh-CN" altLang="en-US"/>
              <a:t>中没有启用</a:t>
            </a:r>
            <a:r>
              <a:rPr lang="en-US" altLang="zh-CN"/>
              <a:t> C </a:t>
            </a:r>
            <a:r>
              <a:rPr lang="zh-CN" altLang="en-US"/>
              <a:t>语言，但是却用到了</a:t>
            </a:r>
            <a:r>
              <a:rPr lang="en-US" altLang="zh-CN"/>
              <a:t> C </a:t>
            </a:r>
            <a:r>
              <a:rPr lang="zh-CN" altLang="en-US"/>
              <a:t>语言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92175" y="1647825"/>
            <a:ext cx="5019675" cy="1438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6025" y="1433195"/>
            <a:ext cx="5076825" cy="20097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7545" y="3580130"/>
            <a:ext cx="7915275" cy="327787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解决：改成</a:t>
            </a:r>
            <a:r>
              <a:rPr lang="en-US" altLang="zh-CN"/>
              <a:t> project(</a:t>
            </a:r>
            <a:r>
              <a:rPr lang="zh-CN" altLang="en-US"/>
              <a:t>项目名</a:t>
            </a:r>
            <a:r>
              <a:rPr lang="en-US" altLang="zh-CN"/>
              <a:t> LANGUAGES C CXX) </a:t>
            </a:r>
            <a:r>
              <a:rPr lang="zh-CN" altLang="en-US"/>
              <a:t>即可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66520" y="2755265"/>
            <a:ext cx="9077960" cy="41027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370" y="1164590"/>
            <a:ext cx="5000625" cy="15049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也可以先设置</a:t>
            </a:r>
            <a:r>
              <a:rPr lang="en-US" altLang="zh-CN"/>
              <a:t> LANGUAGES NONE</a:t>
            </a:r>
            <a:r>
              <a:rPr lang="zh-CN" altLang="en-US"/>
              <a:t>，之后再调用</a:t>
            </a:r>
            <a:r>
              <a:rPr lang="en-US" altLang="zh-CN"/>
              <a:t> enable_language(CXX)</a:t>
            </a:r>
            <a:endParaRPr lang="en-US" alt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04870" y="3115310"/>
            <a:ext cx="5000625" cy="177165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1787525" y="2309495"/>
            <a:ext cx="9161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这样可以把</a:t>
            </a:r>
            <a:r>
              <a:rPr lang="en-US" altLang="zh-CN"/>
              <a:t> enable_language </a:t>
            </a:r>
            <a:r>
              <a:rPr lang="zh-CN" altLang="en-US"/>
              <a:t>放到</a:t>
            </a:r>
            <a:r>
              <a:rPr lang="en-US" altLang="zh-CN"/>
              <a:t> if </a:t>
            </a:r>
            <a:r>
              <a:rPr lang="zh-CN" altLang="en-US"/>
              <a:t>语句里，从而只有某些选项开启才启用某语言之类的</a:t>
            </a:r>
            <a:endParaRPr lang="zh-CN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设置</a:t>
            </a:r>
            <a:r>
              <a:rPr lang="en-US" altLang="zh-CN">
                <a:sym typeface="+mn-ea"/>
              </a:rPr>
              <a:t> C++ </a:t>
            </a:r>
            <a:r>
              <a:rPr lang="zh-CN" altLang="en-US">
                <a:sym typeface="+mn-ea"/>
              </a:rPr>
              <a:t>标准：</a:t>
            </a:r>
            <a:r>
              <a:rPr lang="en-US" altLang="zh-CN">
                <a:sym typeface="+mn-ea"/>
              </a:rPr>
              <a:t>CMAKE_CXX_STANDARD </a:t>
            </a:r>
            <a:r>
              <a:rPr lang="zh-CN" altLang="en-US">
                <a:sym typeface="+mn-ea"/>
              </a:rPr>
              <a:t>变量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>
                <a:sym typeface="+mn-ea"/>
              </a:rPr>
              <a:t>CMAKE_CXX_STANDARD </a:t>
            </a:r>
            <a:r>
              <a:rPr lang="zh-CN" altLang="en-US">
                <a:sym typeface="+mn-ea"/>
              </a:rPr>
              <a:t>是一个整数，表示要用的</a:t>
            </a:r>
            <a:r>
              <a:rPr lang="en-US" altLang="zh-CN">
                <a:sym typeface="+mn-ea"/>
              </a:rPr>
              <a:t> C++ </a:t>
            </a:r>
            <a:r>
              <a:rPr lang="zh-CN" altLang="en-US">
                <a:sym typeface="+mn-ea"/>
              </a:rPr>
              <a:t>标准。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比如需要</a:t>
            </a:r>
            <a:r>
              <a:rPr lang="en-US" altLang="zh-CN">
                <a:sym typeface="+mn-ea"/>
              </a:rPr>
              <a:t> C++17 </a:t>
            </a:r>
            <a:r>
              <a:rPr lang="zh-CN" altLang="en-US">
                <a:sym typeface="+mn-ea"/>
              </a:rPr>
              <a:t>那就设为</a:t>
            </a:r>
            <a:r>
              <a:rPr lang="en-US" altLang="zh-CN">
                <a:sym typeface="+mn-ea"/>
              </a:rPr>
              <a:t> 17</a:t>
            </a:r>
            <a:r>
              <a:rPr lang="zh-CN" altLang="en-US">
                <a:sym typeface="+mn-ea"/>
              </a:rPr>
              <a:t>，需要</a:t>
            </a:r>
            <a:r>
              <a:rPr lang="en-US" altLang="zh-CN">
                <a:sym typeface="+mn-ea"/>
              </a:rPr>
              <a:t> C++23 </a:t>
            </a:r>
            <a:r>
              <a:rPr lang="zh-CN" altLang="en-US">
                <a:sym typeface="+mn-ea"/>
              </a:rPr>
              <a:t>就设为</a:t>
            </a:r>
            <a:r>
              <a:rPr lang="en-US" altLang="zh-CN">
                <a:sym typeface="+mn-ea"/>
              </a:rPr>
              <a:t> 23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CMAKE_CXX_STANDARD_REQUIRED </a:t>
            </a:r>
            <a:r>
              <a:rPr lang="zh-CN" altLang="en-US">
                <a:sym typeface="+mn-ea"/>
              </a:rPr>
              <a:t>是</a:t>
            </a:r>
            <a:r>
              <a:rPr lang="en-US" altLang="zh-CN">
                <a:sym typeface="+mn-ea"/>
              </a:rPr>
              <a:t> BOOL </a:t>
            </a:r>
            <a:r>
              <a:rPr lang="zh-CN" altLang="en-US">
                <a:sym typeface="+mn-ea"/>
              </a:rPr>
              <a:t>类型，可以为</a:t>
            </a:r>
            <a:r>
              <a:rPr lang="en-US" altLang="zh-CN">
                <a:sym typeface="+mn-ea"/>
              </a:rPr>
              <a:t> ON </a:t>
            </a:r>
            <a:r>
              <a:rPr lang="zh-CN" altLang="en-US">
                <a:sym typeface="+mn-ea"/>
              </a:rPr>
              <a:t>或</a:t>
            </a:r>
            <a:r>
              <a:rPr lang="en-US" altLang="zh-CN">
                <a:sym typeface="+mn-ea"/>
              </a:rPr>
              <a:t> OFF</a:t>
            </a:r>
            <a:r>
              <a:rPr lang="zh-CN" altLang="en-US">
                <a:sym typeface="+mn-ea"/>
              </a:rPr>
              <a:t>，默认</a:t>
            </a:r>
            <a:r>
              <a:rPr lang="en-US" altLang="zh-CN">
                <a:sym typeface="+mn-ea"/>
              </a:rPr>
              <a:t> OFF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他表示是否一定要支持你指定的</a:t>
            </a:r>
            <a:r>
              <a:rPr lang="en-US" altLang="zh-CN">
                <a:sym typeface="+mn-ea"/>
              </a:rPr>
              <a:t> C++ </a:t>
            </a:r>
            <a:r>
              <a:rPr lang="zh-CN" altLang="en-US">
                <a:sym typeface="+mn-ea"/>
              </a:rPr>
              <a:t>标准：如果为</a:t>
            </a:r>
            <a:r>
              <a:rPr lang="en-US" altLang="zh-CN">
                <a:sym typeface="+mn-ea"/>
              </a:rPr>
              <a:t> OFF </a:t>
            </a:r>
            <a:r>
              <a:rPr lang="zh-CN" altLang="en-US">
                <a:sym typeface="+mn-ea"/>
              </a:rPr>
              <a:t>则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检测到编译器不支持</a:t>
            </a:r>
            <a:r>
              <a:rPr lang="en-US" altLang="zh-CN">
                <a:sym typeface="+mn-ea"/>
              </a:rPr>
              <a:t> C++17 </a:t>
            </a:r>
            <a:r>
              <a:rPr lang="zh-CN" altLang="en-US">
                <a:sym typeface="+mn-ea"/>
              </a:rPr>
              <a:t>时不报错，而是默默调低到</a:t>
            </a:r>
            <a:r>
              <a:rPr lang="en-US" altLang="zh-CN">
                <a:sym typeface="+mn-ea"/>
              </a:rPr>
              <a:t> C++14 </a:t>
            </a:r>
            <a:r>
              <a:rPr lang="zh-CN" altLang="en-US">
                <a:sym typeface="+mn-ea"/>
              </a:rPr>
              <a:t>给你用；为</a:t>
            </a:r>
            <a:r>
              <a:rPr lang="en-US" altLang="zh-CN">
                <a:sym typeface="+mn-ea"/>
              </a:rPr>
              <a:t> ON </a:t>
            </a:r>
            <a:r>
              <a:rPr lang="zh-CN" altLang="en-US">
                <a:sym typeface="+mn-ea"/>
              </a:rPr>
              <a:t>则发现不支持报错，更安全。</a:t>
            </a:r>
            <a:endParaRPr lang="zh-CN" altLang="en-US">
              <a:sym typeface="+mn-ea"/>
            </a:endParaRPr>
          </a:p>
          <a:p>
            <a:endParaRPr lang="en-US"/>
          </a:p>
        </p:txBody>
      </p:sp>
      <p:sp>
        <p:nvSpPr>
          <p:cNvPr id="4" name="Text Box 3"/>
          <p:cNvSpPr txBox="1"/>
          <p:nvPr/>
        </p:nvSpPr>
        <p:spPr>
          <a:xfrm>
            <a:off x="2663190" y="6391910"/>
            <a:ext cx="64846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https://crascit.com/2015/03/28/enabling-cxx11-in-cmake/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065" y="3898265"/>
            <a:ext cx="4674870" cy="21767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0</a:t>
            </a:r>
            <a:r>
              <a:rPr lang="zh-CN" altLang="en-US"/>
              <a:t>章：命令行小技巧</a:t>
            </a:r>
            <a:endParaRPr lang="zh-CN" alt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设置</a:t>
            </a:r>
            <a:r>
              <a:rPr lang="en-US" altLang="zh-CN">
                <a:sym typeface="+mn-ea"/>
              </a:rPr>
              <a:t> C++ </a:t>
            </a:r>
            <a:r>
              <a:rPr lang="zh-CN" altLang="en-US">
                <a:sym typeface="+mn-ea"/>
              </a:rPr>
              <a:t>标准：</a:t>
            </a:r>
            <a:r>
              <a:rPr lang="en-US" altLang="zh-CN">
                <a:sym typeface="+mn-ea"/>
              </a:rPr>
              <a:t>CMAKE_CXX_STANDARD </a:t>
            </a:r>
            <a:r>
              <a:rPr lang="zh-CN" altLang="en-US">
                <a:sym typeface="+mn-ea"/>
              </a:rPr>
              <a:t>变量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>
                <a:sym typeface="+mn-ea"/>
              </a:rPr>
              <a:t>CMAKE_CXX_EXTENSIONS </a:t>
            </a:r>
            <a:r>
              <a:rPr lang="zh-CN" altLang="en-US">
                <a:sym typeface="+mn-ea"/>
              </a:rPr>
              <a:t>也是</a:t>
            </a:r>
            <a:r>
              <a:rPr lang="en-US" altLang="zh-CN">
                <a:sym typeface="+mn-ea"/>
              </a:rPr>
              <a:t> BOOL </a:t>
            </a:r>
            <a:r>
              <a:rPr lang="zh-CN" altLang="en-US">
                <a:sym typeface="+mn-ea"/>
              </a:rPr>
              <a:t>类型，默认为</a:t>
            </a:r>
            <a:r>
              <a:rPr lang="en-US" altLang="zh-CN">
                <a:sym typeface="+mn-ea"/>
              </a:rPr>
              <a:t> ON</a:t>
            </a:r>
            <a:r>
              <a:rPr lang="zh-CN" altLang="en-US">
                <a:sym typeface="+mn-ea"/>
              </a:rPr>
              <a:t>。设为</a:t>
            </a:r>
            <a:r>
              <a:rPr lang="en-US" altLang="zh-CN">
                <a:sym typeface="+mn-ea"/>
              </a:rPr>
              <a:t> ON </a:t>
            </a:r>
            <a:r>
              <a:rPr lang="zh-CN" altLang="en-US">
                <a:sym typeface="+mn-ea"/>
              </a:rPr>
              <a:t>表示启用</a:t>
            </a:r>
            <a:r>
              <a:rPr lang="en-US" altLang="zh-CN">
                <a:sym typeface="+mn-ea"/>
              </a:rPr>
              <a:t> GCC </a:t>
            </a:r>
            <a:r>
              <a:rPr lang="zh-CN" altLang="en-US">
                <a:sym typeface="+mn-ea"/>
              </a:rPr>
              <a:t>特有的一些扩展功能；</a:t>
            </a:r>
            <a:r>
              <a:rPr lang="en-US" altLang="zh-CN">
                <a:sym typeface="+mn-ea"/>
              </a:rPr>
              <a:t>OFF </a:t>
            </a:r>
            <a:r>
              <a:rPr lang="zh-CN" altLang="en-US">
                <a:sym typeface="+mn-ea"/>
              </a:rPr>
              <a:t>则关闭</a:t>
            </a:r>
            <a:r>
              <a:rPr lang="en-US" altLang="zh-CN">
                <a:sym typeface="+mn-ea"/>
              </a:rPr>
              <a:t> GCC </a:t>
            </a:r>
            <a:r>
              <a:rPr lang="zh-CN" altLang="en-US">
                <a:sym typeface="+mn-ea"/>
              </a:rPr>
              <a:t>的扩展功能，只使用标准的</a:t>
            </a:r>
            <a:r>
              <a:rPr lang="en-US" altLang="zh-CN">
                <a:sym typeface="+mn-ea"/>
              </a:rPr>
              <a:t> C++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要兼容其他编译器（如</a:t>
            </a:r>
            <a:r>
              <a:rPr lang="en-US" altLang="zh-CN">
                <a:sym typeface="+mn-ea"/>
              </a:rPr>
              <a:t> MSVC</a:t>
            </a:r>
            <a:r>
              <a:rPr lang="zh-CN" altLang="en-US">
                <a:sym typeface="+mn-ea"/>
              </a:rPr>
              <a:t>）</a:t>
            </a:r>
            <a:r>
              <a:rPr lang="zh-CN" altLang="en-US">
                <a:sym typeface="+mn-ea"/>
              </a:rPr>
              <a:t>的项目，都会设为</a:t>
            </a:r>
            <a:r>
              <a:rPr lang="en-US" altLang="zh-CN">
                <a:sym typeface="+mn-ea"/>
              </a:rPr>
              <a:t> OFF </a:t>
            </a:r>
            <a:r>
              <a:rPr lang="zh-CN" altLang="en-US">
                <a:sym typeface="+mn-ea"/>
              </a:rPr>
              <a:t>防止不小心用了</a:t>
            </a:r>
            <a:r>
              <a:rPr lang="en-US" altLang="zh-CN">
                <a:sym typeface="+mn-ea"/>
              </a:rPr>
              <a:t> GCC </a:t>
            </a:r>
            <a:r>
              <a:rPr lang="zh-CN" altLang="en-US">
                <a:sym typeface="+mn-ea"/>
              </a:rPr>
              <a:t>才有的特性。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此外，最好是在</a:t>
            </a:r>
            <a:r>
              <a:rPr lang="en-US" altLang="zh-CN">
                <a:sym typeface="+mn-ea"/>
              </a:rPr>
              <a:t> project </a:t>
            </a:r>
            <a:r>
              <a:rPr lang="zh-CN" altLang="en-US">
                <a:sym typeface="+mn-ea"/>
              </a:rPr>
              <a:t>指令前设置</a:t>
            </a:r>
            <a:r>
              <a:rPr lang="en-US" altLang="zh-CN">
                <a:sym typeface="+mn-ea"/>
              </a:rPr>
              <a:t> CMAKE_CXX_STANDARD </a:t>
            </a:r>
            <a:r>
              <a:rPr lang="zh-CN" altLang="en-US">
                <a:sym typeface="+mn-ea"/>
              </a:rPr>
              <a:t>这一系列变量，这样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可以在</a:t>
            </a:r>
            <a:r>
              <a:rPr lang="en-US" altLang="zh-CN">
                <a:sym typeface="+mn-ea"/>
              </a:rPr>
              <a:t> project </a:t>
            </a:r>
            <a:r>
              <a:rPr lang="zh-CN" altLang="en-US">
                <a:sym typeface="+mn-ea"/>
              </a:rPr>
              <a:t>函数里对编译器进行一些检测，看看他能不能支持</a:t>
            </a:r>
            <a:r>
              <a:rPr lang="en-US" altLang="zh-CN">
                <a:sym typeface="+mn-ea"/>
              </a:rPr>
              <a:t> C++17 </a:t>
            </a:r>
            <a:r>
              <a:rPr lang="zh-CN" altLang="en-US">
                <a:sym typeface="+mn-ea"/>
              </a:rPr>
              <a:t>的特性。</a:t>
            </a:r>
            <a:endParaRPr lang="zh-CN" altLang="en-US">
              <a:sym typeface="+mn-ea"/>
            </a:endParaRPr>
          </a:p>
          <a:p>
            <a:endParaRPr lang="en-US"/>
          </a:p>
        </p:txBody>
      </p:sp>
      <p:sp>
        <p:nvSpPr>
          <p:cNvPr id="4" name="Text Box 3"/>
          <p:cNvSpPr txBox="1"/>
          <p:nvPr/>
        </p:nvSpPr>
        <p:spPr>
          <a:xfrm>
            <a:off x="2663190" y="6391910"/>
            <a:ext cx="64846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https://crascit.com/2015/03/28/enabling-cxx11-in-cmake/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065" y="3806190"/>
            <a:ext cx="4674870" cy="217678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常见误区：小彭老师，我手动添加</a:t>
            </a:r>
            <a:r>
              <a:rPr lang="en-US" altLang="zh-CN">
                <a:sym typeface="+mn-ea"/>
              </a:rPr>
              <a:t> -std=c++17 </a:t>
            </a:r>
            <a:r>
              <a:rPr lang="zh-CN" altLang="en-US">
                <a:sym typeface="+mn-ea"/>
              </a:rPr>
              <a:t>行不行？</a:t>
            </a:r>
            <a:endParaRPr lang="zh-CN" altLang="en-US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请勿直接修改</a:t>
            </a:r>
            <a:r>
              <a:rPr lang="en-US" altLang="zh-CN"/>
              <a:t> CMAKE_CXX_FLAGS </a:t>
            </a:r>
            <a:r>
              <a:rPr lang="zh-CN" altLang="en-US"/>
              <a:t>来添加</a:t>
            </a:r>
            <a:r>
              <a:rPr lang="en-US" altLang="zh-CN"/>
              <a:t> -std=c++17</a:t>
            </a:r>
            <a:r>
              <a:rPr lang="zh-CN" altLang="en-US"/>
              <a:t>（你在百度</a:t>
            </a:r>
            <a:r>
              <a:rPr lang="en-US" altLang="zh-CN"/>
              <a:t> CSDN </a:t>
            </a:r>
            <a:r>
              <a:rPr lang="zh-CN" altLang="en-US"/>
              <a:t>学到的用法）。</a:t>
            </a:r>
            <a:endParaRPr lang="zh-CN" altLang="en-US"/>
          </a:p>
          <a:p>
            <a:r>
              <a:rPr lang="zh-CN" altLang="en-US"/>
              <a:t>请使用</a:t>
            </a:r>
            <a:r>
              <a:rPr lang="en-US" altLang="zh-CN"/>
              <a:t> CMake </a:t>
            </a:r>
            <a:r>
              <a:rPr lang="zh-CN" altLang="en-US"/>
              <a:t>帮你封装好的</a:t>
            </a:r>
            <a:r>
              <a:rPr lang="en-US" altLang="zh-CN"/>
              <a:t> CMAKE_CXX_STANDARD</a:t>
            </a:r>
            <a:r>
              <a:rPr lang="zh-CN" altLang="en-US"/>
              <a:t>（从业人员告诉你的正确用法）。</a:t>
            </a:r>
            <a:endParaRPr lang="zh-CN" altLang="en-US"/>
          </a:p>
          <a:p>
            <a:r>
              <a:rPr lang="zh-CN" altLang="en-US"/>
              <a:t>为什么百度不对：你</a:t>
            </a:r>
            <a:r>
              <a:rPr lang="en-US" altLang="zh-CN"/>
              <a:t> GCC </a:t>
            </a:r>
            <a:r>
              <a:rPr lang="zh-CN" altLang="en-US"/>
              <a:t>用户手动指定了</a:t>
            </a:r>
            <a:r>
              <a:rPr lang="en-US" altLang="zh-CN"/>
              <a:t> -std=c++17</a:t>
            </a:r>
            <a:r>
              <a:rPr lang="zh-CN" altLang="en-US"/>
              <a:t>，让</a:t>
            </a:r>
            <a:r>
              <a:rPr lang="en-US" altLang="zh-CN"/>
              <a:t> MSVC </a:t>
            </a:r>
            <a:r>
              <a:rPr lang="zh-CN" altLang="en-US"/>
              <a:t>的用户怎么办？</a:t>
            </a:r>
            <a:endParaRPr lang="zh-CN" altLang="en-US"/>
          </a:p>
          <a:p>
            <a:r>
              <a:rPr lang="zh-CN" altLang="en-US"/>
              <a:t>此外</a:t>
            </a:r>
            <a:r>
              <a:rPr lang="en-US" altLang="zh-CN"/>
              <a:t> CMake </a:t>
            </a:r>
            <a:r>
              <a:rPr lang="zh-CN" altLang="en-US"/>
              <a:t>已经自动根据</a:t>
            </a:r>
            <a:r>
              <a:rPr lang="en-US" altLang="zh-CN"/>
              <a:t> CMAKE_CXX_STANDARD </a:t>
            </a:r>
            <a:r>
              <a:rPr lang="zh-CN" altLang="en-US"/>
              <a:t>的默认值</a:t>
            </a:r>
            <a:r>
              <a:rPr lang="en-US" altLang="zh-CN"/>
              <a:t> 11 </a:t>
            </a:r>
            <a:r>
              <a:rPr lang="zh-CN" altLang="en-US"/>
              <a:t>添加</a:t>
            </a:r>
            <a:r>
              <a:rPr lang="en-US" altLang="zh-CN"/>
              <a:t> -std=c++11 </a:t>
            </a:r>
            <a:r>
              <a:rPr lang="zh-CN" altLang="en-US"/>
              <a:t>选项了，你再添加个</a:t>
            </a:r>
            <a:r>
              <a:rPr lang="en-US" altLang="zh-CN"/>
              <a:t> -std=c++17 </a:t>
            </a:r>
            <a:r>
              <a:rPr lang="zh-CN" altLang="en-US"/>
              <a:t>选项不就冲突了吗？所以请用</a:t>
            </a:r>
            <a:r>
              <a:rPr lang="en-US" altLang="zh-CN"/>
              <a:t> CMAKE_CXX_STANDARD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4" name="Text Box 3"/>
          <p:cNvSpPr txBox="1"/>
          <p:nvPr/>
        </p:nvSpPr>
        <p:spPr>
          <a:xfrm>
            <a:off x="2663190" y="6391910"/>
            <a:ext cx="64846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https://crascit.com/2015/03/28/enabling-cxx11-in-cmake/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065" y="3806190"/>
            <a:ext cx="4674870" cy="217678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project </a:t>
            </a:r>
            <a:r>
              <a:rPr lang="zh-CN" altLang="en-US"/>
              <a:t>的初始化：</a:t>
            </a:r>
            <a:r>
              <a:rPr lang="en-US"/>
              <a:t>VERSION </a:t>
            </a:r>
            <a:r>
              <a:rPr lang="zh-CN" altLang="en-US"/>
              <a:t>字段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project(</a:t>
            </a:r>
            <a:r>
              <a:rPr lang="zh-CN" altLang="en-US"/>
              <a:t>项目名</a:t>
            </a:r>
            <a:r>
              <a:rPr lang="en-US" altLang="zh-CN"/>
              <a:t> VERSION x.y.z) </a:t>
            </a:r>
            <a:r>
              <a:rPr lang="zh-CN" altLang="en-US"/>
              <a:t>可以把当前项目的版本号设定为</a:t>
            </a:r>
            <a:r>
              <a:rPr lang="en-US" altLang="zh-CN"/>
              <a:t> x.y.z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之后可以通过</a:t>
            </a:r>
            <a:r>
              <a:rPr lang="en-US" altLang="zh-CN"/>
              <a:t> PROJECT_VERSION </a:t>
            </a:r>
            <a:r>
              <a:rPr lang="zh-CN" altLang="en-US"/>
              <a:t>来获取当前项目的版本号。</a:t>
            </a:r>
            <a:endParaRPr lang="zh-CN" altLang="en-US"/>
          </a:p>
          <a:p>
            <a:r>
              <a:rPr lang="en-US" altLang="zh-CN"/>
              <a:t>PROJECT_VERSION_MAJOR </a:t>
            </a:r>
            <a:r>
              <a:rPr lang="zh-CN" altLang="en-US"/>
              <a:t>获取</a:t>
            </a:r>
            <a:r>
              <a:rPr lang="en-US" altLang="zh-CN"/>
              <a:t> x</a:t>
            </a:r>
            <a:r>
              <a:rPr lang="zh-CN" altLang="en-US"/>
              <a:t>（主版本号）。</a:t>
            </a:r>
            <a:endParaRPr lang="zh-CN" altLang="en-US"/>
          </a:p>
          <a:p>
            <a:r>
              <a:rPr lang="en-US" altLang="zh-CN">
                <a:sym typeface="+mn-ea"/>
              </a:rPr>
              <a:t>PROJECT_VERSION_MINOR </a:t>
            </a:r>
            <a:r>
              <a:rPr lang="zh-CN" altLang="en-US">
                <a:sym typeface="+mn-ea"/>
              </a:rPr>
              <a:t>获取</a:t>
            </a:r>
            <a:r>
              <a:rPr lang="en-US" altLang="zh-CN">
                <a:sym typeface="+mn-ea"/>
              </a:rPr>
              <a:t> y</a:t>
            </a:r>
            <a:r>
              <a:rPr lang="zh-CN" altLang="en-US">
                <a:sym typeface="+mn-ea"/>
              </a:rPr>
              <a:t>（次版本号）。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PROJECT_VERSION_PATCH </a:t>
            </a:r>
            <a:r>
              <a:rPr lang="zh-CN" altLang="en-US">
                <a:sym typeface="+mn-ea"/>
              </a:rPr>
              <a:t>获取</a:t>
            </a:r>
            <a:r>
              <a:rPr lang="en-US" altLang="zh-CN">
                <a:sym typeface="+mn-ea"/>
              </a:rPr>
              <a:t> z</a:t>
            </a:r>
            <a:r>
              <a:rPr lang="zh-CN" altLang="en-US">
                <a:sym typeface="+mn-ea"/>
              </a:rPr>
              <a:t>（补丁版本号）。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140" y="4248150"/>
            <a:ext cx="7715250" cy="2609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7240" y="2487295"/>
            <a:ext cx="3266440" cy="155702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一些没什么用，但</a:t>
            </a:r>
            <a:r>
              <a:rPr lang="en-US" altLang="zh-CN"/>
              <a:t> CMake </a:t>
            </a:r>
            <a:r>
              <a:rPr lang="zh-CN" altLang="en-US"/>
              <a:t>官方不知为何就是提供了的项目字段</a:t>
            </a:r>
            <a:r>
              <a:rPr lang="en-US" altLang="zh-CN"/>
              <a:t>……</a:t>
            </a:r>
            <a:endParaRPr lang="en-US" altLang="zh-CN"/>
          </a:p>
        </p:txBody>
      </p:sp>
      <p:pic>
        <p:nvPicPr>
          <p:cNvPr id="7" name="Content Placeholder 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29740" y="1776095"/>
            <a:ext cx="8410575" cy="31623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720" y="5299710"/>
            <a:ext cx="816292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项目名的另一大作用：会设置另外</a:t>
            </a:r>
            <a:r>
              <a:rPr lang="en-US" altLang="zh-CN"/>
              <a:t> &lt;</a:t>
            </a:r>
            <a:r>
              <a:rPr lang="zh-CN" altLang="en-US"/>
              <a:t>项目名</a:t>
            </a:r>
            <a:r>
              <a:rPr lang="en-US" altLang="zh-CN"/>
              <a:t>&gt;_SOURCE_DIR </a:t>
            </a:r>
            <a:r>
              <a:rPr lang="zh-CN" altLang="en-US"/>
              <a:t>等变量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38350" y="1455420"/>
            <a:ext cx="7734300" cy="31908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0380" y="4829175"/>
            <a:ext cx="8486775" cy="2028825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小技巧：</a:t>
            </a:r>
            <a:r>
              <a:rPr lang="en-US" altLang="zh-CN"/>
              <a:t>CMake </a:t>
            </a:r>
            <a:r>
              <a:rPr lang="zh-CN" altLang="en-US"/>
              <a:t>的</a:t>
            </a:r>
            <a:r>
              <a:rPr lang="en-US" altLang="zh-CN"/>
              <a:t> ${} </a:t>
            </a:r>
            <a:r>
              <a:rPr lang="zh-CN" altLang="en-US"/>
              <a:t>表达式可以嵌套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57705" y="3655060"/>
            <a:ext cx="7896225" cy="876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1820" y="5034280"/>
            <a:ext cx="8467725" cy="85725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2068195" y="2094865"/>
            <a:ext cx="76758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因为</a:t>
            </a:r>
            <a:r>
              <a:rPr lang="en-US" altLang="zh-CN"/>
              <a:t> ${PROJECT_NAME} </a:t>
            </a:r>
            <a:r>
              <a:rPr lang="zh-CN" altLang="en-US"/>
              <a:t>求值的结果是</a:t>
            </a:r>
            <a:r>
              <a:rPr lang="en-US" altLang="zh-CN"/>
              <a:t> hellocmake</a:t>
            </a:r>
            <a:endParaRPr lang="en-US" altLang="zh-CN"/>
          </a:p>
          <a:p>
            <a:pPr algn="l"/>
            <a:r>
              <a:rPr lang="zh-CN" altLang="en-US"/>
              <a:t>所以</a:t>
            </a:r>
            <a:r>
              <a:rPr lang="en-US" altLang="zh-CN"/>
              <a:t> ${</a:t>
            </a:r>
            <a:r>
              <a:rPr lang="en-US" altLang="zh-CN">
                <a:sym typeface="+mn-ea"/>
              </a:rPr>
              <a:t>${PROJECT_NAME}_VERSION} </a:t>
            </a:r>
            <a:r>
              <a:rPr lang="zh-CN" altLang="en-US">
                <a:sym typeface="+mn-ea"/>
              </a:rPr>
              <a:t>相当于</a:t>
            </a:r>
            <a:r>
              <a:rPr lang="en-US" altLang="zh-CN">
                <a:sym typeface="+mn-ea"/>
              </a:rPr>
              <a:t> ${hellocmake_VERSION}</a:t>
            </a:r>
            <a:endParaRPr lang="en-US" altLang="zh-CN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进一步求值的结果也就是刚刚指定的</a:t>
            </a:r>
            <a:r>
              <a:rPr lang="en-US" altLang="zh-CN">
                <a:sym typeface="+mn-ea"/>
              </a:rPr>
              <a:t> 0.2.3 </a:t>
            </a:r>
            <a:r>
              <a:rPr lang="zh-CN" altLang="en-US">
                <a:sym typeface="+mn-ea"/>
              </a:rPr>
              <a:t>了。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cmake_minimum_required </a:t>
            </a:r>
            <a:r>
              <a:rPr lang="zh-CN" altLang="en-US"/>
              <a:t>指定最低所需的</a:t>
            </a:r>
            <a:r>
              <a:rPr lang="en-US" altLang="zh-CN"/>
              <a:t> CMake </a:t>
            </a:r>
            <a:r>
              <a:rPr lang="zh-CN" altLang="en-US"/>
              <a:t>版本</a:t>
            </a:r>
            <a:endParaRPr lang="zh-CN" altLang="en-US"/>
          </a:p>
        </p:txBody>
      </p:sp>
      <p:pic>
        <p:nvPicPr>
          <p:cNvPr id="2" name="Content Placeholder 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09315" y="3478530"/>
            <a:ext cx="4991100" cy="609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670" y="4646930"/>
            <a:ext cx="9725025" cy="1162050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2379980" y="1741805"/>
            <a:ext cx="7586980" cy="1476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假如你写的</a:t>
            </a:r>
            <a:r>
              <a:rPr lang="en-US" altLang="zh-CN"/>
              <a:t> CMakeLists.txt </a:t>
            </a:r>
            <a:r>
              <a:rPr lang="zh-CN" altLang="en-US"/>
              <a:t>包含了</a:t>
            </a:r>
            <a:r>
              <a:rPr lang="en-US" altLang="zh-CN"/>
              <a:t> 3.15 </a:t>
            </a:r>
            <a:r>
              <a:rPr lang="zh-CN" altLang="en-US"/>
              <a:t>版本才有的特性，</a:t>
            </a:r>
            <a:endParaRPr lang="zh-CN" altLang="en-US"/>
          </a:p>
          <a:p>
            <a:pPr algn="l"/>
            <a:r>
              <a:rPr lang="zh-CN" altLang="en-US"/>
              <a:t>如果用户在老版本上使用，就会出现各种奇怪的错误。</a:t>
            </a:r>
            <a:endParaRPr lang="zh-CN" altLang="en-US"/>
          </a:p>
          <a:p>
            <a:pPr algn="l"/>
            <a:r>
              <a:rPr lang="zh-CN" altLang="en-US"/>
              <a:t>因此最好在第一行加个</a:t>
            </a:r>
            <a:r>
              <a:rPr lang="en-US" altLang="zh-CN"/>
              <a:t> cmake_minimum_required(VERSION 3.15)</a:t>
            </a:r>
            <a:endParaRPr lang="en-US" altLang="zh-CN"/>
          </a:p>
          <a:p>
            <a:pPr algn="l"/>
            <a:r>
              <a:rPr lang="zh-CN" altLang="en-US"/>
              <a:t>表示本</a:t>
            </a:r>
            <a:r>
              <a:rPr lang="en-US" altLang="zh-CN"/>
              <a:t> CMakeLists.txt </a:t>
            </a:r>
            <a:r>
              <a:rPr lang="zh-CN" altLang="en-US"/>
              <a:t>至少需要</a:t>
            </a:r>
            <a:r>
              <a:rPr lang="en-US" altLang="zh-CN"/>
              <a:t> CMake </a:t>
            </a:r>
            <a:r>
              <a:rPr lang="zh-CN" altLang="en-US"/>
              <a:t>版本</a:t>
            </a:r>
            <a:r>
              <a:rPr lang="en-US" altLang="zh-CN"/>
              <a:t> 3.15 </a:t>
            </a:r>
            <a:r>
              <a:rPr lang="zh-CN" altLang="en-US"/>
              <a:t>以上才能运行。</a:t>
            </a:r>
            <a:endParaRPr lang="zh-CN" altLang="en-US"/>
          </a:p>
          <a:p>
            <a:pPr algn="l"/>
            <a:r>
              <a:rPr lang="zh-CN" altLang="en-US"/>
              <a:t>如果用户的</a:t>
            </a:r>
            <a:r>
              <a:rPr lang="en-US" altLang="zh-CN"/>
              <a:t> CMake </a:t>
            </a:r>
            <a:r>
              <a:rPr lang="zh-CN" altLang="en-US"/>
              <a:t>版本小于</a:t>
            </a:r>
            <a:r>
              <a:rPr lang="en-US" altLang="zh-CN"/>
              <a:t> 3.15</a:t>
            </a:r>
            <a:r>
              <a:rPr lang="zh-CN" altLang="en-US"/>
              <a:t>，会出现“</a:t>
            </a:r>
            <a:r>
              <a:rPr lang="en-US" altLang="zh-CN"/>
              <a:t>CMake </a:t>
            </a:r>
            <a:r>
              <a:rPr lang="zh-CN" altLang="en-US"/>
              <a:t>版本不足”</a:t>
            </a:r>
            <a:r>
              <a:rPr lang="zh-CN" altLang="en-US">
                <a:sym typeface="+mn-ea"/>
              </a:rPr>
              <a:t>的提示。</a:t>
            </a:r>
            <a:endParaRPr lang="zh-CN" alt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假设我现在构建一个需要版本</a:t>
            </a:r>
            <a:r>
              <a:rPr lang="en-US" altLang="zh-CN"/>
              <a:t> 3.99 </a:t>
            </a:r>
            <a:r>
              <a:rPr lang="zh-CN" altLang="en-US"/>
              <a:t>的</a:t>
            </a:r>
            <a:r>
              <a:rPr lang="en-US" altLang="zh-CN"/>
              <a:t> CMake </a:t>
            </a:r>
            <a:r>
              <a:rPr lang="zh-CN" altLang="en-US"/>
              <a:t>项目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19475" y="2715260"/>
            <a:ext cx="4972050" cy="6286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380" y="4006850"/>
            <a:ext cx="10429875" cy="1704975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1946910" y="2029460"/>
            <a:ext cx="82981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ym typeface="+mn-ea"/>
              </a:rPr>
              <a:t>会正常报错提示版本过低，而不是等到某处用到</a:t>
            </a:r>
            <a:r>
              <a:rPr lang="en-US" altLang="zh-CN">
                <a:sym typeface="+mn-ea"/>
              </a:rPr>
              <a:t> 3.99 </a:t>
            </a:r>
            <a:r>
              <a:rPr lang="zh-CN" altLang="en-US">
                <a:sym typeface="+mn-ea"/>
              </a:rPr>
              <a:t>版本才有的特性时才出错。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可以通过</a:t>
            </a:r>
            <a:r>
              <a:rPr lang="en-US" altLang="zh-CN"/>
              <a:t> cmake --version </a:t>
            </a:r>
            <a:r>
              <a:rPr lang="zh-CN" altLang="en-US"/>
              <a:t>查看当前版本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71320" y="1461135"/>
            <a:ext cx="8467725" cy="152400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2617470" y="3074035"/>
            <a:ext cx="79171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也可以通过</a:t>
            </a:r>
            <a:r>
              <a:rPr lang="en-US" altLang="zh-CN"/>
              <a:t> CMAKE_VERSION </a:t>
            </a:r>
            <a:r>
              <a:rPr lang="zh-CN" altLang="en-US"/>
              <a:t>这个变量来获得当前</a:t>
            </a:r>
            <a:r>
              <a:rPr lang="en-US" altLang="zh-CN"/>
              <a:t> CMake </a:t>
            </a:r>
            <a:r>
              <a:rPr lang="zh-CN" altLang="en-US"/>
              <a:t>版本号。</a:t>
            </a:r>
            <a:endParaRPr lang="zh-CN" altLang="en-US"/>
          </a:p>
          <a:p>
            <a:pPr algn="l"/>
            <a:r>
              <a:rPr lang="en-US" altLang="zh-CN"/>
              <a:t>CMAKE_MINIMUM_REQUIRED_VERSION </a:t>
            </a:r>
            <a:r>
              <a:rPr lang="zh-CN" altLang="en-US"/>
              <a:t>获取</a:t>
            </a:r>
            <a:r>
              <a:rPr lang="en-US" altLang="zh-CN"/>
              <a:t> cmake_minimum_required</a:t>
            </a:r>
            <a:endParaRPr lang="en-US" altLang="zh-CN"/>
          </a:p>
          <a:p>
            <a:pPr algn="l"/>
            <a:r>
              <a:rPr lang="zh-CN" altLang="en-US"/>
              <a:t>中指定的</a:t>
            </a:r>
            <a:r>
              <a:rPr lang="zh-CN" altLang="en-US">
                <a:sym typeface="+mn-ea"/>
              </a:rPr>
              <a:t>“</a:t>
            </a:r>
            <a:r>
              <a:rPr lang="zh-CN" altLang="en-US"/>
              <a:t>最小所需版本号”。</a:t>
            </a:r>
            <a:endParaRPr lang="zh-CN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4085590"/>
            <a:ext cx="9925050" cy="1752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9050" y="5984875"/>
            <a:ext cx="45339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注意：</a:t>
            </a:r>
            <a:r>
              <a:rPr lang="en-US"/>
              <a:t>cmake_minimum_required </a:t>
            </a:r>
            <a:r>
              <a:rPr lang="zh-CN" altLang="en-US"/>
              <a:t>不仅是“最小所需版本”</a:t>
            </a:r>
            <a:endParaRPr lang="en-US" altLang="zh-CN"/>
          </a:p>
        </p:txBody>
      </p:sp>
      <p:sp>
        <p:nvSpPr>
          <p:cNvPr id="5" name="Text Box 4"/>
          <p:cNvSpPr txBox="1"/>
          <p:nvPr/>
        </p:nvSpPr>
        <p:spPr>
          <a:xfrm>
            <a:off x="1985010" y="1925320"/>
            <a:ext cx="78409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/>
              <a:t>虽然名字叫</a:t>
            </a:r>
            <a:r>
              <a:rPr lang="en-US" altLang="zh-CN"/>
              <a:t> minimum_required</a:t>
            </a:r>
            <a:r>
              <a:rPr lang="zh-CN" altLang="en-US"/>
              <a:t>，实际上不光是</a:t>
            </a:r>
            <a:r>
              <a:rPr lang="en-US" altLang="zh-CN"/>
              <a:t> &gt;= 3.15 </a:t>
            </a:r>
            <a:r>
              <a:rPr lang="zh-CN" altLang="en-US"/>
              <a:t>就不出错这么简单。</a:t>
            </a:r>
            <a:endParaRPr lang="zh-CN" altLang="en-US"/>
          </a:p>
          <a:p>
            <a:pPr algn="l"/>
            <a:r>
              <a:rPr lang="zh-CN" altLang="en-US"/>
              <a:t>根据你指定的不同的版本号，还会决定接下来一系列</a:t>
            </a:r>
            <a:r>
              <a:rPr lang="en-US" altLang="zh-CN"/>
              <a:t> CMake </a:t>
            </a:r>
            <a:r>
              <a:rPr lang="zh-CN" altLang="en-US"/>
              <a:t>指令的行为。</a:t>
            </a:r>
            <a:endParaRPr lang="zh-CN" altLang="en-US"/>
          </a:p>
          <a:p>
            <a:pPr algn="l"/>
            <a:r>
              <a:rPr lang="zh-CN" altLang="en-US"/>
              <a:t>此外，你还可以通过</a:t>
            </a:r>
            <a:r>
              <a:rPr lang="en-US" altLang="zh-CN"/>
              <a:t> 3.15...3.20 </a:t>
            </a:r>
            <a:r>
              <a:rPr lang="zh-CN" altLang="en-US"/>
              <a:t>来表示最高版本不超过</a:t>
            </a:r>
            <a:r>
              <a:rPr lang="en-US" altLang="zh-CN"/>
              <a:t> 3.20</a:t>
            </a:r>
            <a:r>
              <a:rPr lang="zh-CN" altLang="en-US"/>
              <a:t>。</a:t>
            </a:r>
            <a:endParaRPr lang="zh-CN" altLang="en-US"/>
          </a:p>
          <a:p>
            <a:pPr algn="l"/>
            <a:r>
              <a:rPr lang="zh-CN" altLang="en-US"/>
              <a:t>这会对</a:t>
            </a:r>
            <a:r>
              <a:rPr lang="en-US" altLang="zh-CN"/>
              <a:t> cmake_policy </a:t>
            </a:r>
            <a:r>
              <a:rPr lang="zh-CN" altLang="en-US"/>
              <a:t>有所影响，稍后再提。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72715" y="4156075"/>
            <a:ext cx="6322060" cy="631190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208280" y="6282690"/>
            <a:ext cx="117754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https://runebook.dev/zh-CN/docs/cmake/command/cmake_minimum_required#policy-settings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传统的</a:t>
            </a:r>
            <a:r>
              <a:rPr lang="en-US" altLang="zh-CN"/>
              <a:t> CMake </a:t>
            </a:r>
            <a:r>
              <a:rPr lang="zh-CN" altLang="en-US"/>
              <a:t>软件构建</a:t>
            </a:r>
            <a:r>
              <a:rPr lang="en-US" altLang="zh-CN"/>
              <a:t>/</a:t>
            </a:r>
            <a:r>
              <a:rPr lang="zh-CN" altLang="en-US"/>
              <a:t>安装方式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/>
              <a:t>mkdir build</a:t>
            </a:r>
            <a:endParaRPr lang="en-US"/>
          </a:p>
          <a:p>
            <a:r>
              <a:rPr lang="en-US"/>
              <a:t>cd build</a:t>
            </a:r>
            <a:endParaRPr lang="en-US"/>
          </a:p>
          <a:p>
            <a:r>
              <a:rPr lang="en-US"/>
              <a:t>cmake ..</a:t>
            </a:r>
            <a:endParaRPr lang="en-US"/>
          </a:p>
          <a:p>
            <a:r>
              <a:rPr lang="en-US"/>
              <a:t>make -j4</a:t>
            </a:r>
            <a:endParaRPr lang="en-US"/>
          </a:p>
          <a:p>
            <a:r>
              <a:rPr lang="en-US"/>
              <a:t>sudo make install</a:t>
            </a:r>
            <a:endParaRPr lang="en-US"/>
          </a:p>
          <a:p>
            <a:r>
              <a:rPr lang="en-US"/>
              <a:t>cd ..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70730" y="1825625"/>
            <a:ext cx="6592570" cy="4351655"/>
          </a:xfrm>
        </p:spPr>
        <p:txBody>
          <a:bodyPr/>
          <a:p>
            <a:r>
              <a:rPr lang="zh-CN" altLang="en-US"/>
              <a:t>需要先创建</a:t>
            </a:r>
            <a:r>
              <a:rPr lang="en-US" altLang="zh-CN"/>
              <a:t> build </a:t>
            </a:r>
            <a:r>
              <a:rPr lang="zh-CN" altLang="en-US"/>
              <a:t>目录</a:t>
            </a:r>
            <a:endParaRPr lang="zh-CN" altLang="en-US"/>
          </a:p>
          <a:p>
            <a:r>
              <a:rPr lang="zh-CN" altLang="en-US"/>
              <a:t>切换到</a:t>
            </a:r>
            <a:r>
              <a:rPr lang="en-US" altLang="zh-CN"/>
              <a:t> build </a:t>
            </a:r>
            <a:r>
              <a:rPr lang="zh-CN" altLang="en-US"/>
              <a:t>目录</a:t>
            </a:r>
            <a:endParaRPr lang="zh-CN" altLang="en-US"/>
          </a:p>
          <a:p>
            <a:r>
              <a:rPr lang="zh-CN" altLang="en-US"/>
              <a:t>在</a:t>
            </a:r>
            <a:r>
              <a:rPr lang="en-US" altLang="zh-CN"/>
              <a:t> build </a:t>
            </a:r>
            <a:r>
              <a:rPr lang="zh-CN" altLang="en-US"/>
              <a:t>目录运行</a:t>
            </a:r>
            <a:r>
              <a:rPr lang="en-US" altLang="zh-CN"/>
              <a:t> cmake &lt;</a:t>
            </a:r>
            <a:r>
              <a:rPr lang="zh-CN" altLang="en-US"/>
              <a:t>源码目录</a:t>
            </a:r>
            <a:r>
              <a:rPr lang="en-US" altLang="zh-CN"/>
              <a:t>&gt; </a:t>
            </a:r>
            <a:r>
              <a:rPr lang="zh-CN" altLang="en-US"/>
              <a:t>生成</a:t>
            </a:r>
            <a:r>
              <a:rPr lang="en-US" altLang="zh-CN"/>
              <a:t> Makefile</a:t>
            </a:r>
            <a:endParaRPr lang="en-US" altLang="zh-CN"/>
          </a:p>
          <a:p>
            <a:r>
              <a:rPr lang="zh-CN" altLang="en-US"/>
              <a:t>执行本地的构建系统</a:t>
            </a:r>
            <a:r>
              <a:rPr lang="en-US" altLang="zh-CN"/>
              <a:t> make </a:t>
            </a:r>
            <a:r>
              <a:rPr lang="zh-CN" altLang="en-US"/>
              <a:t>真正开始构建（</a:t>
            </a:r>
            <a:r>
              <a:rPr lang="en-US" altLang="zh-CN"/>
              <a:t>4</a:t>
            </a:r>
            <a:r>
              <a:rPr lang="zh-CN" altLang="en-US"/>
              <a:t>进程并行）</a:t>
            </a:r>
            <a:endParaRPr lang="zh-CN" altLang="en-US"/>
          </a:p>
          <a:p>
            <a:r>
              <a:rPr lang="zh-CN" altLang="en-US"/>
              <a:t>让本地的构建系统执行安装步骤</a:t>
            </a:r>
            <a:endParaRPr lang="zh-CN" altLang="en-US"/>
          </a:p>
          <a:p>
            <a:r>
              <a:rPr lang="zh-CN" altLang="en-US"/>
              <a:t>回到源码目录</a:t>
            </a:r>
            <a:endParaRPr lang="zh-CN" altLang="en-US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https://blog.csdn.net/fuyajun01/article/details/8891749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10000"/>
          </a:bodyPr>
          <a:p>
            <a:r>
              <a:rPr lang="en-US"/>
              <a:t>CMAKE_BUILD_TOOL: 执行构建过程的工具。该变量设置为CMake构建时输出所需的程序。对于VS 6， CMAKE_BUILD_TOOL设置为msdev， 对于Unix，它被设置为make 或 gmake。 对于 VS 7， 它被设置为devenv. 对于Nmake构建文件，它的值为nmake</a:t>
            </a:r>
            <a:r>
              <a:rPr lang="zh-CN" altLang="en-US"/>
              <a:t>。</a:t>
            </a:r>
            <a:endParaRPr lang="en-US"/>
          </a:p>
          <a:p>
            <a:r>
              <a:rPr lang="en-US">
                <a:sym typeface="+mn-ea"/>
              </a:rPr>
              <a:t>CMAKE_DL_LIBS: 包含dlopen和dlclose的库的名称。</a:t>
            </a:r>
            <a:endParaRPr lang="en-US"/>
          </a:p>
          <a:p>
            <a:r>
              <a:rPr lang="en-US"/>
              <a:t>CMAKE_COMMAND: 指向cmake可执行程序的全路径。</a:t>
            </a:r>
            <a:endParaRPr lang="en-US"/>
          </a:p>
          <a:p>
            <a:r>
              <a:rPr lang="en-US"/>
              <a:t>CMAKE_CTEST_COMMAND: 指向ctest可执行程序的全路径。</a:t>
            </a:r>
            <a:endParaRPr lang="en-US"/>
          </a:p>
          <a:p>
            <a:r>
              <a:rPr lang="en-US"/>
              <a:t>CMAKE_EDIT_COMMAND: cmake-gui或ccmake的全路径。</a:t>
            </a:r>
            <a:endParaRPr lang="en-US"/>
          </a:p>
          <a:p>
            <a:r>
              <a:rPr lang="en-US"/>
              <a:t>CMAKE_EXECUTABLE_SUFFIX: 该平台上可执行程序的后缀。</a:t>
            </a:r>
            <a:endParaRPr lang="en-US"/>
          </a:p>
          <a:p>
            <a:r>
              <a:rPr lang="en-US"/>
              <a:t>CMAKE_SIZEOF_VOID_P: void指针的大小。</a:t>
            </a:r>
            <a:endParaRPr lang="en-US"/>
          </a:p>
          <a:p>
            <a:r>
              <a:rPr lang="en-US"/>
              <a:t>CMAKE_SKIP_RPATH: 如果为真，将不添加运行时路径信息。默认情况下是如果平台支持运行时信息，将会添加运行时信息到可执行程序当中。这样从构建树中运行程序将很容易。为了在安装过程中忽略掉RPATH，使用CMAKE_SKIP_INSTALL_RPATH。</a:t>
            </a:r>
            <a:endParaRPr lang="en-US"/>
          </a:p>
          <a:p>
            <a:r>
              <a:rPr lang="en-US"/>
              <a:t>CMAKE_GENERATOR: 构建工程的产生器。它将产生构建文件 (e.g. "Unix Makefiles", "Visual Studio 2019", etc.)</a:t>
            </a:r>
            <a:endParaRPr 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一个标准的</a:t>
            </a:r>
            <a:r>
              <a:rPr lang="en-US" altLang="zh-CN"/>
              <a:t> CMakeLists.txt </a:t>
            </a:r>
            <a:r>
              <a:rPr lang="zh-CN" altLang="en-US"/>
              <a:t>模板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43075" y="1362710"/>
            <a:ext cx="8324850" cy="549529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3</a:t>
            </a:r>
            <a:r>
              <a:rPr lang="zh-CN" altLang="en-US"/>
              <a:t>章：链接库文件</a:t>
            </a:r>
            <a:endParaRPr lang="zh-CN" alt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main.cpp </a:t>
            </a:r>
            <a:r>
              <a:rPr lang="zh-CN" altLang="en-US"/>
              <a:t>调用</a:t>
            </a:r>
            <a:r>
              <a:rPr lang="en-US" altLang="zh-CN"/>
              <a:t> mylib.cpp </a:t>
            </a:r>
            <a:r>
              <a:rPr lang="zh-CN" altLang="en-US"/>
              <a:t>里的</a:t>
            </a:r>
            <a:r>
              <a:rPr lang="en-US" altLang="zh-CN"/>
              <a:t> say_hello </a:t>
            </a:r>
            <a:r>
              <a:rPr lang="zh-CN" altLang="en-US"/>
              <a:t>函数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58770" y="2194560"/>
            <a:ext cx="6093460" cy="6286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4100" y="2954020"/>
            <a:ext cx="4820920" cy="16611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9025" y="4745990"/>
            <a:ext cx="4751070" cy="196469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改进：</a:t>
            </a:r>
            <a:r>
              <a:rPr lang="en-US" altLang="zh-CN">
                <a:sym typeface="+mn-ea"/>
              </a:rPr>
              <a:t>mylib </a:t>
            </a:r>
            <a:r>
              <a:rPr lang="zh-CN" altLang="en-US">
                <a:sym typeface="+mn-ea"/>
              </a:rPr>
              <a:t>作为一个静态</a:t>
            </a:r>
            <a:r>
              <a:rPr lang="zh-CN" altLang="en-US">
                <a:sym typeface="+mn-ea"/>
              </a:rPr>
              <a:t>库</a:t>
            </a:r>
            <a:endParaRPr lang="zh-CN" altLang="en-US"/>
          </a:p>
        </p:txBody>
      </p:sp>
      <p:pic>
        <p:nvPicPr>
          <p:cNvPr id="3" name="Content Placeholder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63545" y="1779905"/>
            <a:ext cx="5883910" cy="18059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545" y="3982085"/>
            <a:ext cx="8169910" cy="253365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7112000" y="6223635"/>
            <a:ext cx="11442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6195" y="3937635"/>
            <a:ext cx="9198610" cy="2539365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改进：</a:t>
            </a:r>
            <a:r>
              <a:rPr lang="en-US" altLang="zh-CN"/>
              <a:t>mylib </a:t>
            </a:r>
            <a:r>
              <a:rPr lang="zh-CN" altLang="en-US"/>
              <a:t>作为一个动态库</a:t>
            </a:r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7214235" y="6356350"/>
            <a:ext cx="13385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0070" y="1857375"/>
            <a:ext cx="5610225" cy="177419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070" y="4026535"/>
            <a:ext cx="8404225" cy="245237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改进：</a:t>
            </a:r>
            <a:r>
              <a:rPr lang="en-US" altLang="zh-CN"/>
              <a:t>mylib </a:t>
            </a:r>
            <a:r>
              <a:rPr lang="zh-CN" altLang="en-US"/>
              <a:t>作为一个对象库</a:t>
            </a:r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8082915" y="6417945"/>
            <a:ext cx="63373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Box 2"/>
          <p:cNvSpPr txBox="1"/>
          <p:nvPr/>
        </p:nvSpPr>
        <p:spPr>
          <a:xfrm>
            <a:off x="0" y="0"/>
            <a:ext cx="85077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https://www.scivision.dev/cmake-object-libraries/</a:t>
            </a:r>
            <a:endParaRPr 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29610" y="1962785"/>
            <a:ext cx="5351780" cy="1685290"/>
          </a:xfrm>
          <a:prstGeom prst="rect">
            <a:avLst/>
          </a:prstGeom>
        </p:spPr>
      </p:pic>
      <p:sp>
        <p:nvSpPr>
          <p:cNvPr id="10" name="Text Box 9"/>
          <p:cNvSpPr txBox="1"/>
          <p:nvPr/>
        </p:nvSpPr>
        <p:spPr>
          <a:xfrm>
            <a:off x="1431290" y="1358900"/>
            <a:ext cx="9461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对象库类似于静态库，但不生成</a:t>
            </a:r>
            <a:r>
              <a:rPr lang="en-US" altLang="zh-CN">
                <a:sym typeface="+mn-ea"/>
              </a:rPr>
              <a:t> .a </a:t>
            </a:r>
            <a:r>
              <a:rPr lang="zh-CN" altLang="en-US">
                <a:sym typeface="+mn-ea"/>
              </a:rPr>
              <a:t>文件，只由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记住该库生成了哪些对象文件</a:t>
            </a:r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Content Placeholder 1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55750" y="2883535"/>
            <a:ext cx="8700770" cy="27051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改进：</a:t>
            </a:r>
            <a:r>
              <a:rPr lang="en-US" altLang="zh-CN"/>
              <a:t>mylib </a:t>
            </a:r>
            <a:r>
              <a:rPr lang="zh-CN" altLang="en-US"/>
              <a:t>作为一个对象库</a:t>
            </a:r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6488430" y="5017770"/>
            <a:ext cx="13284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Box 2"/>
          <p:cNvSpPr txBox="1"/>
          <p:nvPr/>
        </p:nvSpPr>
        <p:spPr>
          <a:xfrm>
            <a:off x="0" y="0"/>
            <a:ext cx="85077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https://www.scivision.dev/cmake-object-libraries/</a:t>
            </a:r>
            <a:endParaRPr lang="en-US"/>
          </a:p>
        </p:txBody>
      </p:sp>
      <p:sp>
        <p:nvSpPr>
          <p:cNvPr id="10" name="Text Box 9"/>
          <p:cNvSpPr txBox="1"/>
          <p:nvPr/>
        </p:nvSpPr>
        <p:spPr>
          <a:xfrm>
            <a:off x="1431290" y="1358900"/>
            <a:ext cx="94615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对象库类似于静态库，但不生成</a:t>
            </a:r>
            <a:r>
              <a:rPr lang="en-US" altLang="zh-CN">
                <a:sym typeface="+mn-ea"/>
              </a:rPr>
              <a:t> .a </a:t>
            </a:r>
            <a:r>
              <a:rPr lang="zh-CN" altLang="en-US">
                <a:sym typeface="+mn-ea"/>
              </a:rPr>
              <a:t>文件，只由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记住该库生成了哪些对象文件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对象库是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自创的，绕开了编译器和操作系统的各种繁琐规则，保证了跨平台统一性。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在自己的项目中，</a:t>
            </a:r>
            <a:r>
              <a:rPr lang="zh-CN" altLang="en-US">
                <a:sym typeface="+mn-ea"/>
              </a:rPr>
              <a:t>我推荐全部用对象库</a:t>
            </a:r>
            <a:r>
              <a:rPr lang="en-US" altLang="zh-CN">
                <a:sym typeface="+mn-ea"/>
              </a:rPr>
              <a:t>(OBJECT)</a:t>
            </a:r>
            <a:r>
              <a:rPr lang="zh-CN" altLang="en-US">
                <a:sym typeface="+mn-ea"/>
              </a:rPr>
              <a:t>替代静态库</a:t>
            </a:r>
            <a:r>
              <a:rPr lang="en-US" altLang="zh-CN">
                <a:sym typeface="+mn-ea"/>
              </a:rPr>
              <a:t>(STATIC)</a:t>
            </a:r>
            <a:r>
              <a:rPr lang="zh-CN" altLang="en-US">
                <a:sym typeface="+mn-ea"/>
              </a:rPr>
              <a:t>避免跨平台的麻烦。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对象库仅仅作为组织代码的方式，而实际生成的可执行文件只有一个，减轻了部署的困难。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Content Placeholder 1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720340" y="2781935"/>
            <a:ext cx="6370955" cy="115062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静态库的麻烦：</a:t>
            </a:r>
            <a:r>
              <a:rPr lang="en-US" altLang="zh-CN"/>
              <a:t>GCC </a:t>
            </a:r>
            <a:r>
              <a:rPr lang="zh-CN" altLang="en-US"/>
              <a:t>编译器自作聪明，会自动剔除没有引用符号的那些对象</a:t>
            </a:r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8795" y="4224020"/>
            <a:ext cx="3533775" cy="1495425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5568950" y="3851275"/>
            <a:ext cx="33928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3510" y="6199505"/>
            <a:ext cx="1744980" cy="3048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5385" y="1945005"/>
            <a:ext cx="4761230" cy="55626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Content Placeholder 1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720340" y="2781935"/>
            <a:ext cx="6370955" cy="115062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对象库可以绕开编译器的不统一：保证不会自动剔除没</a:t>
            </a:r>
            <a:r>
              <a:rPr lang="zh-CN" altLang="en-US">
                <a:sym typeface="+mn-ea"/>
              </a:rPr>
              <a:t>引用</a:t>
            </a:r>
            <a:r>
              <a:rPr lang="zh-CN" altLang="en-US"/>
              <a:t>到的对象文件</a:t>
            </a:r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8795" y="4224020"/>
            <a:ext cx="3533775" cy="1495425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5568950" y="3851275"/>
            <a:ext cx="33928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6680" y="6035040"/>
            <a:ext cx="1819275" cy="4286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450" y="1976755"/>
            <a:ext cx="4786630" cy="5956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现代</a:t>
            </a:r>
            <a:r>
              <a:rPr lang="en-US" altLang="zh-CN"/>
              <a:t> CMake </a:t>
            </a:r>
            <a:r>
              <a:rPr lang="zh-CN" altLang="en-US"/>
              <a:t>提供了更方便的</a:t>
            </a:r>
            <a:r>
              <a:rPr lang="en-US" altLang="zh-CN"/>
              <a:t> -B </a:t>
            </a:r>
            <a:r>
              <a:rPr lang="zh-CN" altLang="en-US"/>
              <a:t>和</a:t>
            </a:r>
            <a:r>
              <a:rPr lang="en-US" altLang="zh-CN"/>
              <a:t> --build </a:t>
            </a:r>
            <a:r>
              <a:rPr lang="zh-CN" altLang="en-US"/>
              <a:t>指令，不同平台，统一命令！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10730230" cy="4351655"/>
          </a:xfrm>
        </p:spPr>
        <p:txBody>
          <a:bodyPr/>
          <a:p>
            <a:r>
              <a:rPr lang="en-US"/>
              <a:t>cmake -B build</a:t>
            </a:r>
            <a:endParaRPr lang="en-US"/>
          </a:p>
          <a:p>
            <a:r>
              <a:rPr lang="en-US"/>
              <a:t>cmake --build build -j4</a:t>
            </a:r>
            <a:endParaRPr lang="en-US"/>
          </a:p>
          <a:p>
            <a:r>
              <a:rPr lang="en-US"/>
              <a:t>sudo cmake --build build --target install</a:t>
            </a:r>
            <a:endParaRPr lang="en-US"/>
          </a:p>
          <a:p>
            <a:endParaRPr lang="en-US"/>
          </a:p>
          <a:p>
            <a:r>
              <a:rPr lang="en-US"/>
              <a:t>cmake -B build </a:t>
            </a:r>
            <a:r>
              <a:rPr lang="zh-CN" altLang="en-US"/>
              <a:t>免去了先创建</a:t>
            </a:r>
            <a:r>
              <a:rPr lang="en-US" altLang="zh-CN"/>
              <a:t> build </a:t>
            </a:r>
            <a:r>
              <a:rPr lang="zh-CN" altLang="en-US"/>
              <a:t>目录再切换进去再指定源码目录的麻烦。</a:t>
            </a:r>
            <a:endParaRPr lang="zh-CN" altLang="en-US"/>
          </a:p>
          <a:p>
            <a:r>
              <a:rPr lang="en-US" altLang="zh-CN"/>
              <a:t>cmake --build build </a:t>
            </a:r>
            <a:r>
              <a:rPr lang="zh-CN" altLang="en-US"/>
              <a:t>统一了不同平台（</a:t>
            </a:r>
            <a:r>
              <a:rPr lang="en-US" altLang="zh-CN"/>
              <a:t>Linux </a:t>
            </a:r>
            <a:r>
              <a:rPr lang="zh-CN" altLang="en-US"/>
              <a:t>上会调用</a:t>
            </a:r>
            <a:r>
              <a:rPr lang="en-US" altLang="zh-CN"/>
              <a:t> make</a:t>
            </a:r>
            <a:r>
              <a:rPr lang="zh-CN" altLang="en-US"/>
              <a:t>，</a:t>
            </a:r>
            <a:r>
              <a:rPr lang="en-US" altLang="zh-CN"/>
              <a:t>Windows </a:t>
            </a:r>
            <a:r>
              <a:rPr lang="zh-CN" altLang="en-US"/>
              <a:t>上调用</a:t>
            </a:r>
            <a:r>
              <a:rPr lang="en-US" altLang="zh-CN"/>
              <a:t> devenv.exe</a:t>
            </a:r>
            <a:r>
              <a:rPr lang="zh-CN" altLang="en-US"/>
              <a:t>）</a:t>
            </a:r>
            <a:endParaRPr lang="zh-CN" altLang="en-US"/>
          </a:p>
          <a:p>
            <a:r>
              <a:rPr lang="zh-CN" altLang="en-US"/>
              <a:t>结论：从现在开始，如果在命令行操作</a:t>
            </a:r>
            <a:r>
              <a:rPr lang="en-US" altLang="zh-CN"/>
              <a:t> cmake</a:t>
            </a:r>
            <a:r>
              <a:rPr lang="zh-CN" altLang="en-US"/>
              <a:t>，请使用更方便的</a:t>
            </a:r>
            <a:r>
              <a:rPr lang="en-US" altLang="zh-CN"/>
              <a:t> -B </a:t>
            </a:r>
            <a:r>
              <a:rPr lang="zh-CN" altLang="en-US"/>
              <a:t>和</a:t>
            </a:r>
            <a:r>
              <a:rPr lang="en-US" altLang="zh-CN"/>
              <a:t> --build </a:t>
            </a:r>
            <a:r>
              <a:rPr lang="zh-CN" altLang="en-US"/>
              <a:t>命令。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3692525" y="1825625"/>
            <a:ext cx="7858760" cy="4351655"/>
          </a:xfrm>
        </p:spPr>
        <p:txBody>
          <a:bodyPr/>
          <a:p>
            <a:pPr marL="0" indent="0">
              <a:buNone/>
            </a:pPr>
            <a:r>
              <a:rPr lang="en-US" altLang="zh-CN"/>
              <a:t>// </a:t>
            </a:r>
            <a:r>
              <a:rPr lang="zh-CN" altLang="en-US"/>
              <a:t>在源码目录用</a:t>
            </a:r>
            <a:r>
              <a:rPr lang="en-US" altLang="zh-CN"/>
              <a:t> -B </a:t>
            </a:r>
            <a:r>
              <a:rPr lang="zh-CN" altLang="en-US"/>
              <a:t>直接创建</a:t>
            </a:r>
            <a:r>
              <a:rPr lang="en-US" altLang="zh-CN"/>
              <a:t> build </a:t>
            </a:r>
            <a:r>
              <a:rPr lang="zh-CN" altLang="en-US"/>
              <a:t>目录并生成</a:t>
            </a:r>
            <a:r>
              <a:rPr lang="en-US" altLang="zh-CN"/>
              <a:t> build/Makefile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// </a:t>
            </a:r>
            <a:r>
              <a:rPr lang="zh-CN" altLang="en-US"/>
              <a:t>自动调用本地的构建系统在</a:t>
            </a:r>
            <a:r>
              <a:rPr lang="en-US" altLang="zh-CN"/>
              <a:t> build </a:t>
            </a:r>
            <a:r>
              <a:rPr lang="zh-CN" altLang="en-US"/>
              <a:t>里构建，即：</a:t>
            </a:r>
            <a:r>
              <a:rPr lang="en-US" altLang="zh-CN"/>
              <a:t>make -C build -j4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                       // </a:t>
            </a:r>
            <a:r>
              <a:rPr lang="zh-CN" altLang="en-US"/>
              <a:t>调用本地的构建系统执行</a:t>
            </a:r>
            <a:r>
              <a:rPr lang="en-US" altLang="zh-CN"/>
              <a:t> install </a:t>
            </a:r>
            <a:r>
              <a:rPr lang="zh-CN" altLang="en-US"/>
              <a:t>这个目标，即安装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Content Placeholder 1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720340" y="2781935"/>
            <a:ext cx="6370955" cy="115062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虽然动态库也可以避免剔除没引用的对象文件，但引入了运行时链接的麻烦</a:t>
            </a:r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8795" y="4224020"/>
            <a:ext cx="3533775" cy="1495425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5568950" y="3851275"/>
            <a:ext cx="33928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6680" y="6035040"/>
            <a:ext cx="1819275" cy="4286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8080" y="1954530"/>
            <a:ext cx="4652645" cy="55753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add_library </a:t>
            </a:r>
            <a:r>
              <a:rPr lang="zh-CN" altLang="en-US"/>
              <a:t>无参数时，是静态库还是动态库</a:t>
            </a:r>
            <a:r>
              <a:rPr lang="en-US" altLang="zh-CN"/>
              <a:t>?</a:t>
            </a:r>
            <a:endParaRPr lang="en-US" alt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204970" y="3500755"/>
            <a:ext cx="3400425" cy="1000125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2140585" y="1584325"/>
            <a:ext cx="791083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>
                <a:sym typeface="+mn-ea"/>
              </a:rPr>
              <a:t>会根据</a:t>
            </a:r>
            <a:r>
              <a:rPr lang="en-US" altLang="zh-CN">
                <a:sym typeface="+mn-ea"/>
              </a:rPr>
              <a:t> BUILD_SHARED_LIBS </a:t>
            </a:r>
            <a:r>
              <a:rPr lang="zh-CN" altLang="en-US">
                <a:sym typeface="+mn-ea"/>
              </a:rPr>
              <a:t>这个变量的值决定是动态库还是静态库。</a:t>
            </a:r>
            <a:endParaRPr lang="zh-CN" altLang="en-US">
              <a:sym typeface="+mn-ea"/>
            </a:endParaRPr>
          </a:p>
          <a:p>
            <a:pPr algn="l"/>
            <a:r>
              <a:rPr lang="en-US">
                <a:sym typeface="+mn-ea"/>
              </a:rPr>
              <a:t>ON </a:t>
            </a:r>
            <a:r>
              <a:rPr lang="zh-CN" altLang="en-US">
                <a:sym typeface="+mn-ea"/>
              </a:rPr>
              <a:t>则相当于</a:t>
            </a:r>
            <a:r>
              <a:rPr lang="en-US" altLang="zh-CN">
                <a:sym typeface="+mn-ea"/>
              </a:rPr>
              <a:t> SHARED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OFF </a:t>
            </a:r>
            <a:r>
              <a:rPr lang="zh-CN" altLang="en-US">
                <a:sym typeface="+mn-ea"/>
              </a:rPr>
              <a:t>则相当于</a:t>
            </a:r>
            <a:r>
              <a:rPr lang="en-US" altLang="zh-CN">
                <a:sym typeface="+mn-ea"/>
              </a:rPr>
              <a:t> STATIC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如果未指定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ym typeface="+mn-ea"/>
              </a:rPr>
              <a:t>BUILD_SHARED_LIBS </a:t>
            </a:r>
            <a:r>
              <a:rPr lang="zh-CN" altLang="en-US">
                <a:sym typeface="+mn-ea"/>
              </a:rPr>
              <a:t>变量</a:t>
            </a:r>
            <a:r>
              <a:rPr lang="zh-CN" altLang="en-US">
                <a:sym typeface="+mn-ea"/>
              </a:rPr>
              <a:t>，则默认为</a:t>
            </a:r>
            <a:r>
              <a:rPr lang="en-US" altLang="zh-CN">
                <a:sym typeface="+mn-ea"/>
              </a:rPr>
              <a:t> STATIC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  <a:p>
            <a:pPr algn="l"/>
            <a:r>
              <a:rPr lang="zh-CN" altLang="en-US">
                <a:sym typeface="+mn-ea"/>
              </a:rPr>
              <a:t>因此，如果发现一个项目里的</a:t>
            </a:r>
            <a:r>
              <a:rPr lang="en-US" altLang="zh-CN">
                <a:sym typeface="+mn-ea"/>
              </a:rPr>
              <a:t> add_library </a:t>
            </a:r>
            <a:r>
              <a:rPr lang="zh-CN" altLang="en-US">
                <a:sym typeface="+mn-ea"/>
              </a:rPr>
              <a:t>都是无参数的，意味着你可以用：</a:t>
            </a:r>
            <a:endParaRPr lang="zh-CN" altLang="en-US"/>
          </a:p>
          <a:p>
            <a:pPr algn="l"/>
            <a:r>
              <a:rPr lang="en-US" altLang="zh-CN">
                <a:sym typeface="+mn-ea"/>
              </a:rPr>
              <a:t>cmake -B build -DBUILD_SHARED_LIBS:BOOL=ON</a:t>
            </a:r>
            <a:endParaRPr lang="en-US" altLang="zh-CN"/>
          </a:p>
          <a:p>
            <a:pPr algn="l"/>
            <a:r>
              <a:rPr lang="zh-CN" altLang="en-US">
                <a:sym typeface="+mn-ea"/>
              </a:rPr>
              <a:t>来让他全部生成为动态库。稍后会详解命令行传递变量的规则。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6680" y="6035040"/>
            <a:ext cx="1819275" cy="428625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小技巧：设定一个变量的默认值</a:t>
            </a:r>
            <a:endParaRPr lang="zh-CN"/>
          </a:p>
        </p:txBody>
      </p:sp>
      <p:sp>
        <p:nvSpPr>
          <p:cNvPr id="5" name="Text Box 4"/>
          <p:cNvSpPr txBox="1"/>
          <p:nvPr/>
        </p:nvSpPr>
        <p:spPr>
          <a:xfrm>
            <a:off x="2140585" y="1584325"/>
            <a:ext cx="791083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>
                <a:sym typeface="+mn-ea"/>
              </a:rPr>
              <a:t>要让</a:t>
            </a:r>
            <a:r>
              <a:rPr lang="en-US" altLang="zh-CN">
                <a:sym typeface="+mn-ea"/>
              </a:rPr>
              <a:t> BUILD_SHARED_LIBS </a:t>
            </a:r>
            <a:r>
              <a:rPr lang="zh-CN" altLang="en-US">
                <a:sym typeface="+mn-ea"/>
              </a:rPr>
              <a:t>默认为</a:t>
            </a:r>
            <a:r>
              <a:rPr lang="en-US" altLang="zh-CN">
                <a:sym typeface="+mn-ea"/>
              </a:rPr>
              <a:t> ON</a:t>
            </a:r>
            <a:r>
              <a:rPr lang="zh-CN" altLang="en-US">
                <a:sym typeface="+mn-ea"/>
              </a:rPr>
              <a:t>，可以用下图这个方法：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如果该变量没有定义，则设为</a:t>
            </a:r>
            <a:r>
              <a:rPr lang="en-US" altLang="zh-CN">
                <a:sym typeface="+mn-ea"/>
              </a:rPr>
              <a:t> ON</a:t>
            </a:r>
            <a:r>
              <a:rPr lang="zh-CN" altLang="en-US">
                <a:sym typeface="+mn-ea"/>
              </a:rPr>
              <a:t>，否则保持用户指定的值不变。</a:t>
            </a:r>
            <a:endParaRPr lang="zh-CN">
              <a:sym typeface="+mn-ea"/>
            </a:endParaRPr>
          </a:p>
          <a:p>
            <a:pPr algn="l"/>
            <a:r>
              <a:rPr lang="zh-CN">
                <a:sym typeface="+mn-ea"/>
              </a:rPr>
              <a:t>这样当用户没有指定</a:t>
            </a:r>
            <a:r>
              <a:rPr lang="en-US" altLang="zh-CN">
                <a:sym typeface="+mn-ea"/>
              </a:rPr>
              <a:t> BUILD_SHARED_LIBS </a:t>
            </a:r>
            <a:r>
              <a:rPr lang="zh-CN" altLang="en-US">
                <a:sym typeface="+mn-ea"/>
              </a:rPr>
              <a:t>这个变量</a:t>
            </a:r>
            <a:r>
              <a:rPr lang="zh-CN">
                <a:sym typeface="+mn-ea"/>
              </a:rPr>
              <a:t>时，会默认变成</a:t>
            </a:r>
            <a:r>
              <a:rPr lang="en-US" altLang="zh-CN">
                <a:sym typeface="+mn-ea"/>
              </a:rPr>
              <a:t> ON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也就是说除非用户指定了</a:t>
            </a:r>
            <a:r>
              <a:rPr lang="en-US" altLang="zh-CN">
                <a:sym typeface="+mn-ea"/>
              </a:rPr>
              <a:t> -DBUILD_SHARED_LIBS:BOOL=OFF </a:t>
            </a:r>
            <a:r>
              <a:rPr lang="zh-CN" altLang="en-US">
                <a:sym typeface="+mn-ea"/>
              </a:rPr>
              <a:t>才会生成静态库，否则默认是生成动态库。</a:t>
            </a:r>
            <a:endParaRPr lang="zh-CN" altLang="en-US">
              <a:sym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6680" y="6035040"/>
            <a:ext cx="1819275" cy="42862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98850" y="3705860"/>
            <a:ext cx="4814570" cy="118364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常见坑点：动态库无法链接静态库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90265" y="3020060"/>
            <a:ext cx="5029200" cy="196215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解决：让静态库编译时也生成位置无关的</a:t>
            </a:r>
            <a:r>
              <a:rPr lang="zh-CN" altLang="en-US">
                <a:sym typeface="+mn-ea"/>
              </a:rPr>
              <a:t>代码</a:t>
            </a:r>
            <a:r>
              <a:rPr lang="en-US" altLang="zh-CN"/>
              <a:t>(PIC)</a:t>
            </a:r>
            <a:r>
              <a:rPr lang="zh-CN" altLang="en-US"/>
              <a:t>，这样才能装在动态库里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85820" y="2776855"/>
            <a:ext cx="5038725" cy="244792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3820160" y="3280410"/>
            <a:ext cx="41084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95195" y="2910205"/>
            <a:ext cx="7419975" cy="2181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也可以只针对一个库，只对他启用</a:t>
            </a:r>
            <a:r>
              <a:rPr lang="zh-CN" altLang="en-US">
                <a:sym typeface="+mn-ea"/>
              </a:rPr>
              <a:t>位置无关的</a:t>
            </a:r>
            <a:r>
              <a:rPr lang="zh-CN" altLang="en-US">
                <a:sym typeface="+mn-ea"/>
              </a:rPr>
              <a:t>代码</a:t>
            </a:r>
            <a:r>
              <a:rPr lang="en-US" altLang="zh-CN">
                <a:sym typeface="+mn-ea"/>
              </a:rPr>
              <a:t>(</a:t>
            </a:r>
            <a:r>
              <a:rPr lang="en-US" altLang="zh-CN"/>
              <a:t>PIC)</a:t>
            </a:r>
            <a:endParaRPr lang="en-US" altLang="zh-CN"/>
          </a:p>
        </p:txBody>
      </p:sp>
      <p:cxnSp>
        <p:nvCxnSpPr>
          <p:cNvPr id="9" name="Straight Connector 8"/>
          <p:cNvCxnSpPr/>
          <p:nvPr/>
        </p:nvCxnSpPr>
        <p:spPr>
          <a:xfrm>
            <a:off x="2584450" y="3648075"/>
            <a:ext cx="70821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4</a:t>
            </a:r>
            <a:r>
              <a:rPr lang="zh-CN" altLang="en-US"/>
              <a:t>章：对象的属性</a:t>
            </a:r>
            <a:endParaRPr lang="zh-CN" altLang="en-U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除了</a:t>
            </a:r>
            <a:r>
              <a:rPr lang="en-US" altLang="zh-CN"/>
              <a:t> POSITION_INDEPENDENT_CODE </a:t>
            </a:r>
            <a:r>
              <a:rPr lang="zh-CN"/>
              <a:t>还有哪些这样的属性？</a:t>
            </a:r>
            <a:endParaRPr 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2801620"/>
            <a:ext cx="12191365" cy="1927225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另一种方式：</a:t>
            </a:r>
            <a:r>
              <a:rPr lang="en-US" altLang="zh-CN"/>
              <a:t>set_target_properties </a:t>
            </a:r>
            <a:r>
              <a:rPr lang="zh-CN" altLang="en-US"/>
              <a:t>批量设置多个属性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45770" y="2647315"/>
            <a:ext cx="10920095" cy="270764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另一种方式：通过全局的</a:t>
            </a:r>
            <a:r>
              <a:rPr lang="zh-CN" altLang="en-US"/>
              <a:t>变量，让之后创建的所有对象都享有同样的属性</a:t>
            </a:r>
            <a:endParaRPr lang="en-US" altLang="zh-CN"/>
          </a:p>
        </p:txBody>
      </p:sp>
      <p:pic>
        <p:nvPicPr>
          <p:cNvPr id="7" name="Content Placeholder 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41325" y="2950845"/>
            <a:ext cx="10928350" cy="2100580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2543810" y="2033905"/>
            <a:ext cx="7623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相当于改变了各个属性的初始默认值。</a:t>
            </a:r>
            <a:endParaRPr lang="zh-CN" altLang="en-US"/>
          </a:p>
          <a:p>
            <a:r>
              <a:rPr lang="zh-CN" altLang="en-US"/>
              <a:t>要注意此时</a:t>
            </a:r>
            <a:r>
              <a:rPr lang="en-US" altLang="zh-CN"/>
              <a:t> set(CMAKE_xxx) </a:t>
            </a:r>
            <a:r>
              <a:rPr lang="zh-CN" altLang="en-US"/>
              <a:t>必须在</a:t>
            </a:r>
            <a:r>
              <a:rPr lang="en-US" altLang="zh-CN"/>
              <a:t> add_executable </a:t>
            </a:r>
            <a:r>
              <a:rPr lang="zh-CN" altLang="en-US"/>
              <a:t>之前才有效。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-D </a:t>
            </a:r>
            <a:r>
              <a:rPr lang="zh-CN" altLang="en-US"/>
              <a:t>选项：指定配置变量（又称缓存变量）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可见</a:t>
            </a:r>
            <a:r>
              <a:rPr lang="en-US" altLang="zh-CN"/>
              <a:t> CMake </a:t>
            </a:r>
            <a:r>
              <a:rPr lang="zh-CN" altLang="en-US"/>
              <a:t>项目的构建分为两步：</a:t>
            </a:r>
            <a:endParaRPr lang="en-US"/>
          </a:p>
          <a:p>
            <a:r>
              <a:rPr lang="zh-CN" altLang="en-US"/>
              <a:t>第一步是</a:t>
            </a:r>
            <a:r>
              <a:rPr lang="en-US" altLang="zh-CN"/>
              <a:t> cmake </a:t>
            </a:r>
            <a:r>
              <a:rPr lang="en-US"/>
              <a:t>-B build</a:t>
            </a:r>
            <a:r>
              <a:rPr lang="zh-CN" altLang="en-US"/>
              <a:t>，称为配置阶段（</a:t>
            </a:r>
            <a:r>
              <a:rPr lang="en-US" altLang="zh-CN"/>
              <a:t>configure</a:t>
            </a:r>
            <a:r>
              <a:rPr lang="zh-CN" altLang="en-US"/>
              <a:t>），这时只检测环境并生成构建规则</a:t>
            </a:r>
            <a:endParaRPr lang="zh-CN" altLang="en-US"/>
          </a:p>
          <a:p>
            <a:r>
              <a:rPr lang="zh-CN" altLang="en-US"/>
              <a:t>会在</a:t>
            </a:r>
            <a:r>
              <a:rPr lang="en-US" altLang="zh-CN"/>
              <a:t> build </a:t>
            </a:r>
            <a:r>
              <a:rPr lang="zh-CN" altLang="en-US"/>
              <a:t>目录下生成本地构建系统能识别的项目文件（</a:t>
            </a:r>
            <a:r>
              <a:rPr lang="en-US" altLang="zh-CN"/>
              <a:t>Makefile </a:t>
            </a:r>
            <a:r>
              <a:rPr lang="zh-CN" altLang="en-US"/>
              <a:t>或是</a:t>
            </a:r>
            <a:r>
              <a:rPr lang="en-US" altLang="zh-CN"/>
              <a:t> .sln</a:t>
            </a:r>
            <a:r>
              <a:rPr lang="zh-CN" altLang="en-US"/>
              <a:t>）</a:t>
            </a:r>
            <a:endParaRPr lang="zh-CN" altLang="en-US"/>
          </a:p>
          <a:p>
            <a:r>
              <a:rPr lang="zh-CN" altLang="en-US">
                <a:sym typeface="+mn-ea"/>
              </a:rPr>
              <a:t>第二步是</a:t>
            </a:r>
            <a:r>
              <a:rPr lang="en-US" altLang="zh-CN">
                <a:sym typeface="+mn-ea"/>
              </a:rPr>
              <a:t> cmake </a:t>
            </a:r>
            <a:r>
              <a:rPr lang="en-US">
                <a:sym typeface="+mn-ea"/>
              </a:rPr>
              <a:t>--build build</a:t>
            </a:r>
            <a:r>
              <a:rPr lang="zh-CN" altLang="en-US">
                <a:sym typeface="+mn-ea"/>
              </a:rPr>
              <a:t>，称为构建阶段（</a:t>
            </a:r>
            <a:r>
              <a:rPr lang="en-US" altLang="zh-CN">
                <a:sym typeface="+mn-ea"/>
              </a:rPr>
              <a:t>build</a:t>
            </a:r>
            <a:r>
              <a:rPr lang="zh-CN" altLang="en-US">
                <a:sym typeface="+mn-ea"/>
              </a:rPr>
              <a:t>），这时才实际调用编译器来编译代码</a:t>
            </a:r>
            <a:endParaRPr lang="en-US"/>
          </a:p>
          <a:p>
            <a:r>
              <a:rPr lang="zh-CN" altLang="en-US"/>
              <a:t>在配置阶段可以通过</a:t>
            </a:r>
            <a:r>
              <a:rPr lang="en-US" altLang="zh-CN"/>
              <a:t> -D </a:t>
            </a:r>
            <a:r>
              <a:rPr lang="zh-CN" altLang="en-US"/>
              <a:t>设置缓存变量。第二次配置时，之前的</a:t>
            </a:r>
            <a:r>
              <a:rPr lang="en-US" altLang="zh-CN"/>
              <a:t> -D </a:t>
            </a:r>
            <a:r>
              <a:rPr lang="zh-CN" altLang="en-US"/>
              <a:t>添加仍然会被保留。</a:t>
            </a:r>
            <a:endParaRPr lang="en-US"/>
          </a:p>
          <a:p>
            <a:r>
              <a:rPr lang="en-US"/>
              <a:t>cmake -B build </a:t>
            </a:r>
            <a:r>
              <a:rPr lang="en-US" b="1"/>
              <a:t>-DCMAKE_INSTALL_PREFIX=/opt/openvdb-8.0</a:t>
            </a:r>
            <a:endParaRPr lang="en-US"/>
          </a:p>
          <a:p>
            <a:r>
              <a:rPr lang="en-US" altLang="zh-CN"/>
              <a:t>↑</a:t>
            </a:r>
            <a:r>
              <a:rPr lang="zh-CN" altLang="en-US"/>
              <a:t>设置安装路径为</a:t>
            </a:r>
            <a:r>
              <a:rPr lang="en-US" altLang="zh-CN"/>
              <a:t> /opt/openvdb-8.0</a:t>
            </a:r>
            <a:r>
              <a:rPr lang="zh-CN" altLang="en-US"/>
              <a:t>（会安装到</a:t>
            </a:r>
            <a:r>
              <a:rPr lang="en-US" altLang="zh-CN"/>
              <a:t> /opt/openvdb-8.0/lib/libopenvdb.so</a:t>
            </a:r>
            <a:r>
              <a:rPr lang="zh-CN" altLang="en-US"/>
              <a:t>）</a:t>
            </a:r>
            <a:endParaRPr lang="en-US" altLang="zh-CN"/>
          </a:p>
          <a:p>
            <a:r>
              <a:rPr lang="en-US" altLang="zh-CN">
                <a:sym typeface="+mn-ea"/>
              </a:rPr>
              <a:t>cmake -B build </a:t>
            </a:r>
            <a:r>
              <a:rPr lang="en-US" altLang="zh-CN" b="1">
                <a:sym typeface="+mn-ea"/>
              </a:rPr>
              <a:t>-DCMAKE_BUILD_TYPE=Release</a:t>
            </a:r>
            <a:endParaRPr lang="en-US" altLang="zh-CN">
              <a:sym typeface="+mn-ea"/>
            </a:endParaRPr>
          </a:p>
          <a:p>
            <a:r>
              <a:rPr lang="en-US" altLang="zh-CN"/>
              <a:t>↑</a:t>
            </a:r>
            <a:r>
              <a:rPr lang="zh-CN" altLang="en-US"/>
              <a:t>设置构建模式为发布模式（开启全部优化）</a:t>
            </a:r>
            <a:endParaRPr lang="zh-CN" altLang="en-US"/>
          </a:p>
          <a:p>
            <a:r>
              <a:rPr lang="en-US" altLang="zh-CN"/>
              <a:t>cmake -B build   ←</a:t>
            </a:r>
            <a:r>
              <a:rPr lang="zh-CN" altLang="en-US"/>
              <a:t>第二次配置时没有</a:t>
            </a:r>
            <a:r>
              <a:rPr lang="en-US" altLang="zh-CN"/>
              <a:t> -D </a:t>
            </a:r>
            <a:r>
              <a:rPr lang="zh-CN" altLang="en-US"/>
              <a:t>参数，但是之前的</a:t>
            </a:r>
            <a:r>
              <a:rPr lang="en-US" altLang="zh-CN"/>
              <a:t> -D </a:t>
            </a:r>
            <a:r>
              <a:rPr lang="zh-CN" altLang="en-US"/>
              <a:t>设置的变量都会被保留</a:t>
            </a:r>
            <a:endParaRPr lang="en-US" altLang="zh-CN"/>
          </a:p>
          <a:p>
            <a:r>
              <a:rPr lang="zh-CN" altLang="en-US"/>
              <a:t>（此时缓存里仍有你之前定义的</a:t>
            </a:r>
            <a:r>
              <a:rPr lang="en-US" altLang="zh-CN"/>
              <a:t> CMAKE_BUILD_TYPE </a:t>
            </a:r>
            <a:r>
              <a:rPr lang="zh-CN" altLang="en-US"/>
              <a:t>和</a:t>
            </a:r>
            <a:r>
              <a:rPr lang="en-US" altLang="zh-CN"/>
              <a:t> CMAKE_INSTALL_PREFIX</a:t>
            </a:r>
            <a:r>
              <a:rPr lang="zh-CN" altLang="en-US">
                <a:sym typeface="+mn-ea"/>
              </a:rPr>
              <a:t>）</a:t>
            </a:r>
            <a:endParaRPr lang="zh-CN" altLang="en-US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如果你从百度学的</a:t>
            </a:r>
            <a:r>
              <a:rPr lang="en-US" altLang="zh-CN"/>
              <a:t> CMake</a:t>
            </a:r>
            <a:r>
              <a:rPr lang="zh-CN" altLang="en-US"/>
              <a:t>，你可能会犯如下的错误</a:t>
            </a:r>
            <a:endParaRPr lang="zh-CN" altLang="en-US"/>
          </a:p>
        </p:txBody>
      </p:sp>
      <p:sp>
        <p:nvSpPr>
          <p:cNvPr id="8" name="Text Box 7"/>
          <p:cNvSpPr txBox="1"/>
          <p:nvPr/>
        </p:nvSpPr>
        <p:spPr>
          <a:xfrm>
            <a:off x="1981835" y="1348740"/>
            <a:ext cx="79711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对于</a:t>
            </a:r>
            <a:r>
              <a:rPr lang="en-US" altLang="zh-CN"/>
              <a:t> CXX_STANDARD </a:t>
            </a:r>
            <a:r>
              <a:rPr lang="zh-CN" altLang="en-US"/>
              <a:t>这种</a:t>
            </a:r>
            <a:r>
              <a:rPr lang="en-US" altLang="zh-CN"/>
              <a:t> CMake </a:t>
            </a:r>
            <a:r>
              <a:rPr lang="zh-CN" altLang="en-US"/>
              <a:t>本就提供了变量来设置的东西，就</a:t>
            </a:r>
            <a:r>
              <a:rPr lang="zh-CN"/>
              <a:t>不要自己去设置</a:t>
            </a:r>
            <a:r>
              <a:rPr lang="en-US" altLang="zh-CN"/>
              <a:t> -std=c++17 </a:t>
            </a:r>
            <a:r>
              <a:rPr lang="zh-CN"/>
              <a:t>选项</a:t>
            </a:r>
            <a:r>
              <a:rPr lang="zh-CN" altLang="en-US"/>
              <a:t>，会和</a:t>
            </a:r>
            <a:r>
              <a:rPr lang="en-US" altLang="zh-CN"/>
              <a:t> CMake </a:t>
            </a:r>
            <a:r>
              <a:rPr lang="zh-CN" altLang="en-US"/>
              <a:t>自己设置好的冲突，导致出错。</a:t>
            </a:r>
            <a:endParaRPr lang="zh-CN" altLang="en-US"/>
          </a:p>
          <a:p>
            <a:r>
              <a:rPr lang="zh-CN" altLang="en-US"/>
              <a:t>请始终用</a:t>
            </a:r>
            <a:r>
              <a:rPr lang="en-US" altLang="zh-CN"/>
              <a:t> CXX_STANDARD </a:t>
            </a:r>
            <a:r>
              <a:rPr lang="zh-CN" altLang="en-US"/>
              <a:t>或是全局变量</a:t>
            </a:r>
            <a:r>
              <a:rPr lang="en-US" altLang="zh-CN"/>
              <a:t> CMAKE_CXX_STANDARD </a:t>
            </a:r>
            <a:r>
              <a:rPr lang="zh-CN" altLang="en-US"/>
              <a:t>来设置</a:t>
            </a:r>
            <a:r>
              <a:rPr lang="en-US" altLang="zh-CN"/>
              <a:t> -std=c++17 </a:t>
            </a:r>
            <a:r>
              <a:rPr lang="zh-CN" altLang="en-US"/>
              <a:t>这个</a:t>
            </a:r>
            <a:r>
              <a:rPr lang="en-US" altLang="zh-CN"/>
              <a:t> flag</a:t>
            </a:r>
            <a:r>
              <a:rPr lang="zh-CN" altLang="en-US"/>
              <a:t>，</a:t>
            </a:r>
            <a:r>
              <a:rPr lang="en-US" altLang="zh-CN"/>
              <a:t>CMake </a:t>
            </a:r>
            <a:r>
              <a:rPr lang="zh-CN" altLang="en-US"/>
              <a:t>会在配置阶段检测编译器是否支持</a:t>
            </a:r>
            <a:r>
              <a:rPr lang="en-US" altLang="zh-CN"/>
              <a:t> C++17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 altLang="zh-CN"/>
              <a:t>CUDA </a:t>
            </a:r>
            <a:r>
              <a:rPr lang="zh-CN" altLang="en-US"/>
              <a:t>的</a:t>
            </a:r>
            <a:r>
              <a:rPr lang="en-US" altLang="zh-CN"/>
              <a:t> -arch=sm_75 </a:t>
            </a:r>
            <a:r>
              <a:rPr lang="zh-CN" altLang="en-US"/>
              <a:t>也是同理，请使用</a:t>
            </a:r>
            <a:r>
              <a:rPr lang="en-US" altLang="zh-CN"/>
              <a:t> CUDA_ARCHITECTURES </a:t>
            </a:r>
            <a:r>
              <a:rPr lang="zh-CN" altLang="en-US"/>
              <a:t>属性。</a:t>
            </a:r>
            <a:endParaRPr lang="zh-CN" altLang="en-US"/>
          </a:p>
          <a:p>
            <a:r>
              <a:rPr lang="zh-CN" altLang="en-US"/>
              <a:t>再说了</a:t>
            </a:r>
            <a:r>
              <a:rPr lang="en-US" altLang="zh-CN"/>
              <a:t> -std=c++17 </a:t>
            </a:r>
            <a:r>
              <a:rPr lang="zh-CN" altLang="en-US"/>
              <a:t>只是</a:t>
            </a:r>
            <a:r>
              <a:rPr lang="en-US" altLang="zh-CN"/>
              <a:t> GCC </a:t>
            </a:r>
            <a:r>
              <a:rPr lang="zh-CN" altLang="en-US"/>
              <a:t>编译器的选项，无法跨平台用于</a:t>
            </a:r>
            <a:r>
              <a:rPr lang="en-US" altLang="zh-CN"/>
              <a:t> MSVC </a:t>
            </a:r>
            <a:r>
              <a:rPr lang="zh-CN" altLang="en-US"/>
              <a:t>编译器。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19020" y="3321685"/>
            <a:ext cx="7172325" cy="1704975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假如你一定要用动态链接库（</a:t>
            </a:r>
            <a:r>
              <a:rPr lang="en-US" altLang="zh-CN"/>
              <a:t>Windows </a:t>
            </a:r>
            <a:r>
              <a:rPr lang="zh-CN" altLang="en-US"/>
              <a:t>对动态链接很不友好）</a:t>
            </a:r>
            <a:endParaRPr lang="en-US" altLang="zh-CN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47790" y="2640965"/>
            <a:ext cx="4249420" cy="272034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54050" y="2384425"/>
            <a:ext cx="5167630" cy="3232785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假如你一定要用动态链接库（</a:t>
            </a:r>
            <a:r>
              <a:rPr lang="en-US" altLang="zh-CN"/>
              <a:t>Windows </a:t>
            </a:r>
            <a:r>
              <a:rPr lang="zh-CN" altLang="en-US"/>
              <a:t>对动态链接</a:t>
            </a:r>
            <a:r>
              <a:rPr lang="zh-CN" altLang="en-US">
                <a:sym typeface="+mn-ea"/>
              </a:rPr>
              <a:t>很</a:t>
            </a:r>
            <a:r>
              <a:rPr lang="zh-CN" altLang="en-US"/>
              <a:t>不友好）</a:t>
            </a:r>
            <a:endParaRPr lang="en-US" alt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784475" y="1982470"/>
            <a:ext cx="6242050" cy="236220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169795" y="4885055"/>
            <a:ext cx="747268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常见问题：老师，我链接了自己的</a:t>
            </a:r>
            <a:r>
              <a:rPr lang="en-US" altLang="zh-CN"/>
              <a:t> dll</a:t>
            </a:r>
            <a:r>
              <a:rPr lang="zh-CN" altLang="en-US"/>
              <a:t>，但是为什么运行时会找不到？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这是因为你的</a:t>
            </a:r>
            <a:r>
              <a:rPr lang="en-US" altLang="zh-CN"/>
              <a:t> dll </a:t>
            </a:r>
            <a:r>
              <a:rPr lang="zh-CN" altLang="en-US"/>
              <a:t>和</a:t>
            </a:r>
            <a:r>
              <a:rPr lang="en-US" altLang="zh-CN"/>
              <a:t> exe </a:t>
            </a:r>
            <a:r>
              <a:rPr lang="zh-CN" altLang="en-US"/>
              <a:t>不在同一目录。</a:t>
            </a:r>
            <a:r>
              <a:rPr lang="en-US" altLang="zh-CN"/>
              <a:t>Windows </a:t>
            </a:r>
            <a:r>
              <a:rPr lang="zh-CN" altLang="en-US"/>
              <a:t>比较蠢，他只会找当前</a:t>
            </a:r>
            <a:r>
              <a:rPr lang="en-US" altLang="zh-CN"/>
              <a:t> exe </a:t>
            </a:r>
            <a:r>
              <a:rPr lang="zh-CN" altLang="en-US"/>
              <a:t>所在</a:t>
            </a:r>
            <a:r>
              <a:rPr lang="zh-CN" altLang="en-US"/>
              <a:t>目录，然后查找</a:t>
            </a:r>
            <a:r>
              <a:rPr lang="en-US" altLang="zh-CN"/>
              <a:t> PATH</a:t>
            </a:r>
            <a:r>
              <a:rPr lang="zh-CN" altLang="en-US"/>
              <a:t>，找不到就报错。而你的</a:t>
            </a:r>
            <a:r>
              <a:rPr lang="en-US" altLang="zh-CN"/>
              <a:t> dll </a:t>
            </a:r>
            <a:r>
              <a:rPr lang="zh-CN" altLang="en-US"/>
              <a:t>在其他目录，因此</a:t>
            </a:r>
            <a:r>
              <a:rPr lang="en-US" altLang="zh-CN"/>
              <a:t> Windows </a:t>
            </a:r>
            <a:r>
              <a:rPr lang="zh-CN" altLang="en-US"/>
              <a:t>会找不到</a:t>
            </a:r>
            <a:r>
              <a:rPr lang="en-US" altLang="zh-CN"/>
              <a:t> dll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解决</a:t>
            </a:r>
            <a:r>
              <a:rPr lang="en-US" altLang="zh-CN"/>
              <a:t>1</a:t>
            </a:r>
            <a:r>
              <a:rPr lang="zh-CN" altLang="en-US"/>
              <a:t>：把</a:t>
            </a:r>
            <a:r>
              <a:rPr lang="en-US" altLang="zh-CN"/>
              <a:t> dll </a:t>
            </a:r>
            <a:r>
              <a:rPr lang="zh-CN" altLang="en-US"/>
              <a:t>所在位置加到你的</a:t>
            </a:r>
            <a:r>
              <a:rPr lang="en-US" altLang="zh-CN"/>
              <a:t> PATH </a:t>
            </a:r>
            <a:r>
              <a:rPr lang="zh-CN" altLang="en-US"/>
              <a:t>环境变量里去，</a:t>
            </a:r>
            <a:r>
              <a:rPr lang="zh-CN"/>
              <a:t>一劳永逸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解决</a:t>
            </a:r>
            <a:r>
              <a:rPr lang="en-US" altLang="zh-CN"/>
              <a:t>2</a:t>
            </a:r>
            <a:r>
              <a:rPr lang="zh-CN" altLang="en-US"/>
              <a:t>：把这个</a:t>
            </a:r>
            <a:r>
              <a:rPr lang="en-US" altLang="zh-CN"/>
              <a:t> dll</a:t>
            </a:r>
            <a:r>
              <a:rPr lang="zh-CN" altLang="en-US"/>
              <a:t>，以及这个</a:t>
            </a:r>
            <a:r>
              <a:rPr lang="en-US" altLang="zh-CN"/>
              <a:t> dll </a:t>
            </a:r>
            <a:r>
              <a:rPr lang="zh-CN" altLang="en-US"/>
              <a:t>所依赖的其他</a:t>
            </a:r>
            <a:r>
              <a:rPr lang="en-US" altLang="zh-CN"/>
              <a:t> dll</a:t>
            </a:r>
            <a:r>
              <a:rPr lang="zh-CN" altLang="en-US"/>
              <a:t>，全部拷贝到和</a:t>
            </a:r>
            <a:r>
              <a:rPr lang="en-US" altLang="zh-CN"/>
              <a:t> exe </a:t>
            </a:r>
            <a:r>
              <a:rPr lang="zh-CN" altLang="en-US"/>
              <a:t>文件同一目录下。</a:t>
            </a:r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6905" y="3314700"/>
            <a:ext cx="4514850" cy="3543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4267200"/>
            <a:ext cx="4610100" cy="1638300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手动拷贝</a:t>
            </a:r>
            <a:r>
              <a:rPr lang="en-US" altLang="zh-CN"/>
              <a:t> dll </a:t>
            </a:r>
            <a:r>
              <a:rPr lang="zh-CN" altLang="en-US"/>
              <a:t>好麻烦，能不能让</a:t>
            </a:r>
            <a:r>
              <a:rPr lang="en-US" altLang="zh-CN"/>
              <a:t> CMake </a:t>
            </a:r>
            <a:r>
              <a:rPr lang="zh-CN" altLang="en-US"/>
              <a:t>把</a:t>
            </a:r>
            <a:r>
              <a:rPr lang="en-US" altLang="zh-CN"/>
              <a:t> dll </a:t>
            </a:r>
            <a:r>
              <a:rPr lang="zh-CN" altLang="en-US"/>
              <a:t>自动生成在</a:t>
            </a:r>
            <a:r>
              <a:rPr lang="en-US" altLang="zh-CN"/>
              <a:t> exe </a:t>
            </a:r>
            <a:r>
              <a:rPr lang="zh-CN" altLang="en-US"/>
              <a:t>同一目录？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归根到底还是因为</a:t>
            </a:r>
            <a:r>
              <a:rPr lang="en-US" altLang="zh-CN"/>
              <a:t> CMake </a:t>
            </a:r>
            <a:r>
              <a:rPr lang="zh-CN" altLang="en-US"/>
              <a:t>把定义在顶层模块里的</a:t>
            </a:r>
            <a:r>
              <a:rPr lang="en-US" altLang="zh-CN"/>
              <a:t> main </a:t>
            </a:r>
            <a:r>
              <a:rPr lang="zh-CN" altLang="en-US"/>
              <a:t>放在</a:t>
            </a:r>
            <a:r>
              <a:rPr lang="en-US" altLang="zh-CN"/>
              <a:t> buil</a:t>
            </a:r>
            <a:r>
              <a:rPr lang="en-US"/>
              <a:t>d/main.exe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而</a:t>
            </a:r>
            <a:r>
              <a:rPr lang="en-US" altLang="zh-CN"/>
              <a:t> mylib </a:t>
            </a:r>
            <a:r>
              <a:rPr lang="zh-CN" altLang="en-US"/>
              <a:t>因为是定义在</a:t>
            </a:r>
            <a:r>
              <a:rPr lang="en-US" altLang="zh-CN"/>
              <a:t> mylib </a:t>
            </a:r>
            <a:r>
              <a:rPr lang="zh-CN" altLang="en-US"/>
              <a:t>这个子模块里的，因此被放到了</a:t>
            </a:r>
            <a:r>
              <a:rPr lang="en-US" altLang="zh-CN"/>
              <a:t> build/mylib/mylib.dll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935" y="3408680"/>
            <a:ext cx="9422130" cy="165608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</a:t>
            </a:r>
            <a:r>
              <a:rPr lang="en-US" altLang="zh-CN"/>
              <a:t>1</a:t>
            </a:r>
            <a:r>
              <a:rPr lang="zh-CN" altLang="en-US"/>
              <a:t>：设置</a:t>
            </a:r>
            <a:r>
              <a:rPr lang="en-US" altLang="zh-CN"/>
              <a:t> mylib </a:t>
            </a:r>
            <a:r>
              <a:rPr lang="zh-CN" altLang="en-US"/>
              <a:t>对象的</a:t>
            </a:r>
            <a:r>
              <a:rPr lang="en-US" altLang="zh-CN"/>
              <a:t> xx_OUTPUT_DIRECTORY </a:t>
            </a:r>
            <a:r>
              <a:rPr lang="zh-CN" altLang="en-US"/>
              <a:t>系列属性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/>
              <a:t>所以，可以设置</a:t>
            </a:r>
            <a:r>
              <a:rPr lang="en-US" altLang="zh-CN"/>
              <a:t> mylib </a:t>
            </a:r>
            <a:r>
              <a:rPr lang="zh-CN" altLang="en-US"/>
              <a:t>的</a:t>
            </a:r>
            <a:r>
              <a:rPr lang="zh-CN"/>
              <a:t>这些属性，让</a:t>
            </a:r>
            <a:r>
              <a:rPr lang="en-US" altLang="zh-CN"/>
              <a:t> mylib.dll </a:t>
            </a:r>
            <a:r>
              <a:rPr lang="zh-CN"/>
              <a:t>文件输出到</a:t>
            </a:r>
            <a:r>
              <a:rPr lang="en-US" altLang="zh-CN"/>
              <a:t> PROJECT_BINARY_DIR</a:t>
            </a:r>
            <a:r>
              <a:rPr lang="zh-CN" altLang="en-US"/>
              <a:t>，也就是项目根目录（</a:t>
            </a:r>
            <a:r>
              <a:rPr lang="en-US" altLang="zh-CN"/>
              <a:t>main </a:t>
            </a:r>
            <a:r>
              <a:rPr lang="zh-CN" altLang="en-US"/>
              <a:t>所在的位置）。这样</a:t>
            </a:r>
            <a:r>
              <a:rPr lang="en-US" altLang="zh-CN"/>
              <a:t> main.exe </a:t>
            </a:r>
            <a:r>
              <a:rPr lang="zh-CN" altLang="en-US"/>
              <a:t>在运行时就能找到</a:t>
            </a:r>
            <a:r>
              <a:rPr lang="en-US" altLang="zh-CN"/>
              <a:t> mylib.dll </a:t>
            </a:r>
            <a:r>
              <a:rPr lang="zh-CN" altLang="en-US"/>
              <a:t>了。</a:t>
            </a:r>
            <a:endParaRPr lang="zh-CN" altLang="en-US"/>
          </a:p>
          <a:p>
            <a:r>
              <a:rPr lang="zh-CN" altLang="en-US"/>
              <a:t>是的，为了伺候这睿智的</a:t>
            </a:r>
            <a:r>
              <a:rPr lang="en-US" altLang="zh-CN"/>
              <a:t> Wendous </a:t>
            </a:r>
            <a:r>
              <a:rPr lang="zh-CN" altLang="en-US"/>
              <a:t>系统，需要设置全部</a:t>
            </a:r>
            <a:r>
              <a:rPr lang="en-US" altLang="zh-CN"/>
              <a:t> 6 </a:t>
            </a:r>
            <a:r>
              <a:rPr lang="zh-CN" altLang="en-US"/>
              <a:t>个属性，是不是非常繁琐？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2105" y="2873375"/>
            <a:ext cx="8987790" cy="24758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560" y="5400675"/>
            <a:ext cx="10325100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不懂就问，为什么说</a:t>
            </a:r>
            <a:r>
              <a:rPr lang="en-US" altLang="zh-CN"/>
              <a:t> Linux </a:t>
            </a:r>
            <a:r>
              <a:rPr lang="zh-CN" altLang="en-US"/>
              <a:t>系统是永远滴神</a:t>
            </a:r>
            <a:r>
              <a:rPr lang="zh-CN" altLang="en-US"/>
              <a:t>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而</a:t>
            </a:r>
            <a:r>
              <a:rPr lang="en-US" altLang="zh-CN"/>
              <a:t> Linux </a:t>
            </a:r>
            <a:r>
              <a:rPr lang="zh-CN" altLang="en-US"/>
              <a:t>系统支持</a:t>
            </a:r>
            <a:r>
              <a:rPr lang="en-US" altLang="zh-CN"/>
              <a:t> RPATH</a:t>
            </a:r>
            <a:r>
              <a:rPr lang="zh-CN" altLang="en-US"/>
              <a:t>，</a:t>
            </a:r>
            <a:r>
              <a:rPr lang="en-US" altLang="zh-CN"/>
              <a:t>CMake </a:t>
            </a:r>
            <a:r>
              <a:rPr lang="zh-CN" altLang="en-US"/>
              <a:t>会让生成出来可执行文件的</a:t>
            </a:r>
            <a:r>
              <a:rPr lang="en-US" altLang="zh-CN"/>
              <a:t> RPATH </a:t>
            </a:r>
            <a:r>
              <a:rPr lang="zh-CN" altLang="en-US"/>
              <a:t>字段指向他链接了的</a:t>
            </a:r>
            <a:r>
              <a:rPr lang="en-US" altLang="zh-CN"/>
              <a:t> .so </a:t>
            </a:r>
            <a:r>
              <a:rPr lang="zh-CN" altLang="en-US"/>
              <a:t>文件所在目录，运行时会优先从</a:t>
            </a:r>
            <a:r>
              <a:rPr lang="en-US" altLang="zh-CN"/>
              <a:t> RPATH </a:t>
            </a:r>
            <a:r>
              <a:rPr lang="zh-CN" altLang="en-US"/>
              <a:t>里找链接库，所以即使不在同目录也能找到。</a:t>
            </a:r>
            <a:endParaRPr lang="zh-CN" altLang="en-US"/>
          </a:p>
          <a:p>
            <a:r>
              <a:rPr lang="zh-CN" altLang="en-US">
                <a:solidFill>
                  <a:srgbClr val="C00000"/>
                </a:solidFill>
              </a:rPr>
              <a:t>所以还有第三种解决方案：微软，我卸</a:t>
            </a:r>
            <a:r>
              <a:rPr lang="zh-CN" altLang="en-US">
                <a:solidFill>
                  <a:srgbClr val="C00000"/>
                </a:solidFill>
                <a:sym typeface="+mn-ea"/>
              </a:rPr>
              <a:t>卸</a:t>
            </a:r>
            <a:r>
              <a:rPr lang="zh-CN" altLang="en-US">
                <a:solidFill>
                  <a:srgbClr val="C00000"/>
                </a:solidFill>
              </a:rPr>
              <a:t>你全家</a:t>
            </a:r>
            <a:r>
              <a:rPr lang="zh-CN" altLang="en-US">
                <a:solidFill>
                  <a:srgbClr val="C00000"/>
                </a:solidFill>
                <a:sym typeface="+mn-ea"/>
              </a:rPr>
              <a:t>（指卸载）。然后</a:t>
            </a:r>
            <a:r>
              <a:rPr lang="zh-CN" altLang="en-US">
                <a:solidFill>
                  <a:srgbClr val="C00000"/>
                </a:solidFill>
              </a:rPr>
              <a:t>安装</a:t>
            </a:r>
            <a:r>
              <a:rPr lang="en-US" altLang="zh-CN">
                <a:solidFill>
                  <a:srgbClr val="C00000"/>
                </a:solidFill>
              </a:rPr>
              <a:t> Arch Linux </a:t>
            </a:r>
            <a:r>
              <a:rPr lang="zh-CN" altLang="en-US">
                <a:solidFill>
                  <a:srgbClr val="C00000"/>
                </a:solidFill>
              </a:rPr>
              <a:t>系统。</a:t>
            </a:r>
            <a:endParaRPr lang="zh-CN" altLang="en-US"/>
          </a:p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需要手动修改或查看一个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 ELF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文件的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 RPATH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，可以用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 chrpath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或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 patchelf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命令。</a:t>
            </a:r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22180" y="0"/>
            <a:ext cx="2369820" cy="1774825"/>
          </a:xfrm>
          <a:prstGeom prst="rect">
            <a:avLst/>
          </a:prstGeom>
        </p:spPr>
      </p:pic>
      <p:sp>
        <p:nvSpPr>
          <p:cNvPr id="6" name="Multiply 5"/>
          <p:cNvSpPr/>
          <p:nvPr/>
        </p:nvSpPr>
        <p:spPr>
          <a:xfrm>
            <a:off x="10071735" y="-54610"/>
            <a:ext cx="1829435" cy="1829435"/>
          </a:xfrm>
          <a:prstGeom prst="mathMultiply">
            <a:avLst>
              <a:gd name="adj1" fmla="val 454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0615" y="3175"/>
            <a:ext cx="1400175" cy="1714500"/>
          </a:xfrm>
          <a:prstGeom prst="rect">
            <a:avLst/>
          </a:prstGeom>
        </p:spPr>
      </p:pic>
      <p:sp>
        <p:nvSpPr>
          <p:cNvPr id="8" name="10-Point Star 7"/>
          <p:cNvSpPr/>
          <p:nvPr/>
        </p:nvSpPr>
        <p:spPr>
          <a:xfrm>
            <a:off x="8251190" y="102235"/>
            <a:ext cx="1391920" cy="612775"/>
          </a:xfrm>
          <a:prstGeom prst="star10">
            <a:avLst>
              <a:gd name="adj" fmla="val 29249"/>
              <a:gd name="hf" fmla="val 105146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/>
              <a:t>yyds</a:t>
            </a:r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795" y="3292475"/>
            <a:ext cx="10393045" cy="3565525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5</a:t>
            </a:r>
            <a:r>
              <a:rPr lang="zh-CN" altLang="en-US"/>
              <a:t>章：链接第三方库</a:t>
            </a:r>
            <a:endParaRPr lang="zh-CN" altLang="en-US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案例：需要使用</a:t>
            </a:r>
            <a:r>
              <a:rPr lang="en-US" altLang="zh-CN"/>
              <a:t> tbb </a:t>
            </a:r>
            <a:r>
              <a:rPr lang="zh-CN" altLang="en-US"/>
              <a:t>这个库</a:t>
            </a:r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1877060"/>
            <a:ext cx="5236845" cy="85979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25800" y="3180715"/>
            <a:ext cx="5359400" cy="21310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8705" y="3515360"/>
            <a:ext cx="1379855" cy="1461770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直接链接</a:t>
            </a:r>
            <a:r>
              <a:rPr lang="en-US" altLang="zh-CN"/>
              <a:t> tbb </a:t>
            </a:r>
            <a:r>
              <a:rPr lang="zh-CN"/>
              <a:t>的缺点</a:t>
            </a:r>
            <a:endParaRPr 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57400" y="3369310"/>
            <a:ext cx="7696200" cy="1263650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2008505" y="1584325"/>
            <a:ext cx="80010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如果这样直接指定</a:t>
            </a:r>
            <a:r>
              <a:rPr lang="en-US" altLang="zh-CN"/>
              <a:t> tbb</a:t>
            </a:r>
            <a:r>
              <a:rPr lang="zh-CN" altLang="en-US"/>
              <a:t>，</a:t>
            </a:r>
            <a:r>
              <a:rPr lang="en-US" altLang="zh-CN"/>
              <a:t>CMake </a:t>
            </a:r>
            <a:r>
              <a:rPr lang="zh-CN" altLang="en-US"/>
              <a:t>会让链接器在系统的库目录里查找</a:t>
            </a:r>
            <a:r>
              <a:rPr lang="en-US" altLang="zh-CN"/>
              <a:t> tbb</a:t>
            </a:r>
            <a:r>
              <a:rPr lang="zh-CN" altLang="en-US"/>
              <a:t>，他会找到</a:t>
            </a:r>
            <a:r>
              <a:rPr lang="en-US" altLang="zh-CN"/>
              <a:t> </a:t>
            </a:r>
            <a:r>
              <a:rPr lang="en-US" altLang="zh-CN">
                <a:sym typeface="+mn-ea"/>
              </a:rPr>
              <a:t>/usr/lib/libtbb.so </a:t>
            </a:r>
            <a:r>
              <a:rPr lang="zh-CN" altLang="en-US">
                <a:sym typeface="+mn-ea"/>
              </a:rPr>
              <a:t>这个系统自带的，但这对于没有一个固定库安装位置的</a:t>
            </a:r>
            <a:r>
              <a:rPr lang="en-US" altLang="zh-CN">
                <a:sym typeface="+mn-ea"/>
              </a:rPr>
              <a:t> Windows </a:t>
            </a:r>
            <a:r>
              <a:rPr lang="zh-CN" altLang="en-US">
                <a:sym typeface="+mn-ea"/>
              </a:rPr>
              <a:t>系统并不适用。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此外，他还要求</a:t>
            </a:r>
            <a:r>
              <a:rPr lang="en-US" altLang="zh-CN">
                <a:sym typeface="+mn-ea"/>
              </a:rPr>
              <a:t> tbb </a:t>
            </a:r>
            <a:r>
              <a:rPr lang="zh-CN" altLang="en-US">
                <a:sym typeface="+mn-ea"/>
              </a:rPr>
              <a:t>的头文件就在</a:t>
            </a:r>
            <a:r>
              <a:rPr lang="en-US" altLang="zh-CN">
                <a:sym typeface="+mn-ea"/>
              </a:rPr>
              <a:t> /usr/include </a:t>
            </a:r>
            <a:r>
              <a:rPr lang="zh-CN" altLang="en-US">
                <a:sym typeface="+mn-ea"/>
              </a:rPr>
              <a:t>这个系统默认的头文件目录，这样才能</a:t>
            </a:r>
            <a:r>
              <a:rPr lang="en-US" altLang="zh-CN">
                <a:sym typeface="+mn-ea"/>
              </a:rPr>
              <a:t> #include &lt;tbb/parallel_for.h&gt; </a:t>
            </a:r>
            <a:r>
              <a:rPr lang="zh-CN" altLang="en-US">
                <a:sym typeface="+mn-ea"/>
              </a:rPr>
              <a:t>不出错，如果</a:t>
            </a:r>
            <a:r>
              <a:rPr lang="en-US" altLang="zh-CN">
                <a:sym typeface="+mn-ea"/>
              </a:rPr>
              <a:t> tbb </a:t>
            </a:r>
            <a:r>
              <a:rPr lang="zh-CN" altLang="en-US">
                <a:sym typeface="+mn-ea"/>
              </a:rPr>
              <a:t>的头文件在其他地方就需要再加一个</a:t>
            </a:r>
            <a:r>
              <a:rPr lang="en-US" altLang="zh-CN">
                <a:sym typeface="+mn-ea"/>
              </a:rPr>
              <a:t> target_include_directories </a:t>
            </a:r>
            <a:r>
              <a:rPr lang="zh-CN" altLang="en-US">
                <a:sym typeface="+mn-ea"/>
              </a:rPr>
              <a:t>设置额外的头文件查找目录。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-G </a:t>
            </a:r>
            <a:r>
              <a:rPr lang="zh-CN" altLang="en-US"/>
              <a:t>选项：指定要用的生成器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253490"/>
            <a:ext cx="11036935" cy="4351655"/>
          </a:xfrm>
        </p:spPr>
        <p:txBody>
          <a:bodyPr/>
          <a:p>
            <a:r>
              <a:rPr lang="zh-CN" altLang="en-US"/>
              <a:t>众所周知，</a:t>
            </a:r>
            <a:r>
              <a:rPr lang="en-US" altLang="zh-CN"/>
              <a:t>CMake </a:t>
            </a:r>
            <a:r>
              <a:rPr lang="zh-CN" altLang="en-US"/>
              <a:t>是一个跨平台的构建系统，可以从</a:t>
            </a:r>
            <a:r>
              <a:rPr lang="en-US" altLang="zh-CN"/>
              <a:t> CMakeLists.txt </a:t>
            </a:r>
            <a:r>
              <a:rPr lang="zh-CN" altLang="en-US"/>
              <a:t>生成不同类型的构建系统（比如</a:t>
            </a:r>
            <a:r>
              <a:rPr lang="en-US" altLang="zh-CN"/>
              <a:t> Linux </a:t>
            </a:r>
            <a:r>
              <a:rPr lang="zh-CN" altLang="en-US"/>
              <a:t>的</a:t>
            </a:r>
            <a:r>
              <a:rPr lang="en-US" altLang="zh-CN"/>
              <a:t> make</a:t>
            </a:r>
            <a:r>
              <a:rPr lang="zh-CN" altLang="en-US"/>
              <a:t>，</a:t>
            </a:r>
            <a:r>
              <a:rPr lang="en-US" altLang="zh-CN"/>
              <a:t>Windows </a:t>
            </a:r>
            <a:r>
              <a:rPr lang="zh-CN" altLang="en-US"/>
              <a:t>的</a:t>
            </a:r>
            <a:r>
              <a:rPr lang="en-US" altLang="zh-CN"/>
              <a:t> MSBuild</a:t>
            </a:r>
            <a:r>
              <a:rPr lang="zh-CN" altLang="en-US"/>
              <a:t>），从而让构建规则可以只写一份，跨平台使用。</a:t>
            </a:r>
            <a:endParaRPr lang="zh-CN" altLang="en-US"/>
          </a:p>
          <a:p>
            <a:r>
              <a:rPr lang="zh-CN" altLang="en-US"/>
              <a:t>过去的软件</a:t>
            </a:r>
            <a:r>
              <a:rPr lang="zh-CN" altLang="en-US">
                <a:sym typeface="+mn-ea"/>
              </a:rPr>
              <a:t>（例如</a:t>
            </a:r>
            <a:r>
              <a:rPr lang="en-US" altLang="zh-CN">
                <a:sym typeface="+mn-ea"/>
              </a:rPr>
              <a:t> TBB</a:t>
            </a:r>
            <a:r>
              <a:rPr lang="zh-CN" altLang="en-US">
                <a:sym typeface="+mn-ea"/>
              </a:rPr>
              <a:t>）</a:t>
            </a:r>
            <a:r>
              <a:rPr lang="zh-CN" altLang="en-US"/>
              <a:t>要跨平台，只好</a:t>
            </a:r>
            <a:r>
              <a:rPr lang="en-US" altLang="zh-CN"/>
              <a:t> Makefile </a:t>
            </a:r>
            <a:r>
              <a:rPr lang="zh-CN" altLang="en-US"/>
              <a:t>的构建规则写一份，</a:t>
            </a:r>
            <a:r>
              <a:rPr lang="en-US" altLang="zh-CN"/>
              <a:t>MSBuild </a:t>
            </a:r>
            <a:r>
              <a:rPr lang="zh-CN" altLang="en-US"/>
              <a:t>也写一份。</a:t>
            </a:r>
            <a:endParaRPr lang="zh-CN" altLang="en-US"/>
          </a:p>
          <a:p>
            <a:r>
              <a:rPr lang="zh-CN" altLang="en-US"/>
              <a:t>现在只需要写一次</a:t>
            </a:r>
            <a:r>
              <a:rPr lang="en-US" altLang="zh-CN"/>
              <a:t> CMakeLists.txt</a:t>
            </a:r>
            <a:r>
              <a:rPr lang="zh-CN" altLang="en-US"/>
              <a:t>，他会视不同的操作系统，生成不同构建系统的规则文件。</a:t>
            </a:r>
            <a:endParaRPr lang="zh-CN" altLang="en-US"/>
          </a:p>
          <a:p>
            <a:r>
              <a:rPr lang="zh-CN" altLang="en-US"/>
              <a:t>那个和操作系统绑定的构建系统（</a:t>
            </a:r>
            <a:r>
              <a:rPr lang="en-US" altLang="zh-CN"/>
              <a:t>make</a:t>
            </a:r>
            <a:r>
              <a:rPr lang="zh-CN" altLang="en-US"/>
              <a:t>、</a:t>
            </a:r>
            <a:r>
              <a:rPr lang="en-US" altLang="zh-CN"/>
              <a:t>MSBuild</a:t>
            </a:r>
            <a:r>
              <a:rPr lang="zh-CN" altLang="en-US"/>
              <a:t>）称为本地构建系统（</a:t>
            </a:r>
            <a:r>
              <a:rPr lang="en-US" altLang="zh-CN"/>
              <a:t>native buildsystem</a:t>
            </a:r>
            <a:r>
              <a:rPr lang="zh-CN" altLang="en-US"/>
              <a:t>）。</a:t>
            </a:r>
            <a:endParaRPr lang="zh-CN" altLang="en-US"/>
          </a:p>
          <a:p>
            <a:r>
              <a:rPr lang="zh-CN" altLang="en-US"/>
              <a:t>负责从</a:t>
            </a:r>
            <a:r>
              <a:rPr lang="en-US" altLang="zh-CN"/>
              <a:t> CMakeLists.txt </a:t>
            </a:r>
            <a:r>
              <a:rPr lang="zh-CN" altLang="en-US"/>
              <a:t>生成本地构建系统构建规则文件的，称为生成器（</a:t>
            </a:r>
            <a:r>
              <a:rPr lang="en-US" altLang="zh-CN"/>
              <a:t>generator</a:t>
            </a:r>
            <a:r>
              <a:rPr lang="zh-CN" altLang="en-US"/>
              <a:t>）。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6165" y="3599815"/>
            <a:ext cx="4979035" cy="3258185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也可以直接写出全部路径，就是太硬核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3879850"/>
            <a:ext cx="12172315" cy="1069975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2407285" y="1492885"/>
            <a:ext cx="737806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也可以直接写出全部路径，这样也可以让没有默认系统路径的</a:t>
            </a:r>
            <a:r>
              <a:rPr lang="en-US" altLang="zh-CN"/>
              <a:t> Windows </a:t>
            </a:r>
            <a:r>
              <a:rPr lang="zh-CN"/>
              <a:t>找到安装在奇怪位置的</a:t>
            </a:r>
            <a:r>
              <a:rPr lang="en-US" altLang="zh-CN"/>
              <a:t> tbb……</a:t>
            </a:r>
            <a:r>
              <a:rPr lang="zh-CN" altLang="en-US"/>
              <a:t>不过这样根本不跨平台，你这样改了别人如果装在不同地方就出错了。</a:t>
            </a:r>
            <a:endParaRPr lang="zh-CN" altLang="en-US"/>
          </a:p>
          <a:p>
            <a:r>
              <a:rPr lang="zh-CN" altLang="en-US">
                <a:sym typeface="+mn-ea"/>
              </a:rPr>
              <a:t>顺便一提，</a:t>
            </a:r>
            <a:r>
              <a:rPr lang="en-US" altLang="zh-CN">
                <a:sym typeface="+mn-ea"/>
              </a:rPr>
              <a:t>CMake </a:t>
            </a:r>
            <a:r>
              <a:rPr lang="zh-CN" altLang="en-US">
                <a:sym typeface="+mn-ea"/>
              </a:rPr>
              <a:t>的路径分割符始终是</a:t>
            </a:r>
            <a:r>
              <a:rPr lang="en-US" altLang="zh-CN">
                <a:sym typeface="+mn-ea"/>
              </a:rPr>
              <a:t> /</a:t>
            </a:r>
            <a:r>
              <a:rPr lang="zh-CN" altLang="en-US">
                <a:sym typeface="+mn-ea"/>
              </a:rPr>
              <a:t>。即使在</a:t>
            </a:r>
            <a:r>
              <a:rPr lang="en-US" altLang="zh-CN">
                <a:sym typeface="+mn-ea"/>
              </a:rPr>
              <a:t> Windows </a:t>
            </a:r>
            <a:r>
              <a:rPr lang="zh-CN" altLang="en-US">
                <a:sym typeface="+mn-ea"/>
              </a:rPr>
              <a:t>上，也要把所有的</a:t>
            </a:r>
            <a:r>
              <a:rPr lang="en-US" altLang="zh-CN">
                <a:sym typeface="+mn-ea"/>
              </a:rPr>
              <a:t> \ </a:t>
            </a:r>
            <a:r>
              <a:rPr lang="zh-CN" altLang="en-US">
                <a:sym typeface="+mn-ea"/>
              </a:rPr>
              <a:t>改成</a:t>
            </a:r>
            <a:r>
              <a:rPr lang="en-US" altLang="zh-CN">
                <a:sym typeface="+mn-ea"/>
              </a:rPr>
              <a:t> /</a:t>
            </a:r>
            <a:r>
              <a:rPr lang="zh-CN" altLang="en-US">
                <a:sym typeface="+mn-ea"/>
              </a:rPr>
              <a:t>，这是出于跨平台的考虑。请放心，</a:t>
            </a:r>
            <a:r>
              <a:rPr lang="en-US" altLang="zh-CN">
                <a:sym typeface="+mn-ea"/>
              </a:rPr>
              <a:t>CMake </a:t>
            </a:r>
            <a:r>
              <a:rPr lang="zh-CN" altLang="en-US">
                <a:sym typeface="+mn-ea"/>
              </a:rPr>
              <a:t>会自动在调用</a:t>
            </a:r>
            <a:r>
              <a:rPr lang="en-US" altLang="zh-CN">
                <a:sym typeface="+mn-ea"/>
              </a:rPr>
              <a:t> MSVC </a:t>
            </a:r>
            <a:r>
              <a:rPr lang="zh-CN" altLang="en-US">
                <a:sym typeface="+mn-ea"/>
              </a:rPr>
              <a:t>的时候转换成</a:t>
            </a:r>
            <a:r>
              <a:rPr lang="en-US" altLang="zh-CN">
                <a:sym typeface="+mn-ea"/>
              </a:rPr>
              <a:t> \</a:t>
            </a:r>
            <a:r>
              <a:rPr lang="zh-CN" altLang="en-US">
                <a:sym typeface="+mn-ea"/>
              </a:rPr>
              <a:t>，你可以放心的用</a:t>
            </a:r>
            <a:r>
              <a:rPr lang="en-US" altLang="zh-CN">
                <a:sym typeface="+mn-ea"/>
              </a:rPr>
              <a:t> ${x}/bin </a:t>
            </a:r>
            <a:r>
              <a:rPr lang="zh-CN" altLang="en-US">
                <a:sym typeface="+mn-ea"/>
              </a:rPr>
              <a:t>来实现和</a:t>
            </a:r>
            <a:r>
              <a:rPr lang="en-US" altLang="zh-CN">
                <a:sym typeface="+mn-ea"/>
              </a:rPr>
              <a:t> Python </a:t>
            </a:r>
            <a:r>
              <a:rPr lang="zh-CN" altLang="en-US">
                <a:sym typeface="+mn-ea"/>
              </a:rPr>
              <a:t>的</a:t>
            </a:r>
            <a:r>
              <a:rPr lang="en-US" altLang="zh-CN">
                <a:sym typeface="+mn-ea"/>
              </a:rPr>
              <a:t> os.path.join(x, ‘bin’) </a:t>
            </a:r>
            <a:r>
              <a:rPr lang="zh-CN" altLang="en-US">
                <a:sym typeface="+mn-ea"/>
              </a:rPr>
              <a:t>一样的效果。</a:t>
            </a:r>
            <a:endParaRPr lang="zh-CN" altLang="en-US">
              <a:solidFill>
                <a:schemeClr val="bg1">
                  <a:lumMod val="85000"/>
                </a:schemeClr>
              </a:solidFill>
              <a:sym typeface="+mn-ea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2465705" y="5421630"/>
            <a:ext cx="71647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毕竟大多数操作系统都是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Unix-like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嘛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……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就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Windows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喜欢搞特殊。</a:t>
            </a:r>
            <a:endParaRPr lang="zh-CN" altLang="en-US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cd /d C:\\Program\ Files\ \(x86\)\\Microsoft\ Visual\ Studio\\2019\\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怎么路径里动不动夹杂几个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转移符、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空格、特殊符号？这谁顶得住啊。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高情商：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Windows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是最适合练习你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C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语言转移符使用水平的地方。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更通用的方式：</a:t>
            </a:r>
            <a:r>
              <a:rPr lang="en-US" altLang="zh-CN"/>
              <a:t>find_package</a:t>
            </a:r>
            <a:endParaRPr lang="en-US" altLang="zh-CN"/>
          </a:p>
        </p:txBody>
      </p:sp>
      <p:sp>
        <p:nvSpPr>
          <p:cNvPr id="5" name="Text Box 4"/>
          <p:cNvSpPr txBox="1"/>
          <p:nvPr/>
        </p:nvSpPr>
        <p:spPr>
          <a:xfrm>
            <a:off x="1121410" y="1878330"/>
            <a:ext cx="95681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更好的做法是用</a:t>
            </a:r>
            <a:r>
              <a:rPr lang="en-US" altLang="zh-CN"/>
              <a:t> CMake </a:t>
            </a:r>
            <a:r>
              <a:rPr lang="zh-CN" altLang="en-US"/>
              <a:t>的</a:t>
            </a:r>
            <a:r>
              <a:rPr lang="en-US" altLang="zh-CN"/>
              <a:t> find_package </a:t>
            </a:r>
            <a:r>
              <a:rPr lang="zh-CN" altLang="en-US"/>
              <a:t>命令。</a:t>
            </a:r>
            <a:endParaRPr lang="zh-CN" altLang="en-US"/>
          </a:p>
          <a:p>
            <a:r>
              <a:rPr lang="en-US" altLang="zh-CN">
                <a:sym typeface="+mn-ea"/>
              </a:rPr>
              <a:t>find_package(TBB REQUIRED) </a:t>
            </a:r>
            <a:r>
              <a:rPr lang="zh-CN" altLang="en-US">
                <a:sym typeface="+mn-ea"/>
              </a:rPr>
              <a:t>会查找</a:t>
            </a:r>
            <a:r>
              <a:rPr lang="en-US" altLang="zh-CN">
                <a:sym typeface="+mn-ea"/>
              </a:rPr>
              <a:t> /usr/lib/cmake/TBB/TBBConfig.cmake </a:t>
            </a:r>
            <a:r>
              <a:rPr lang="zh-CN" altLang="en-US">
                <a:sym typeface="+mn-ea"/>
              </a:rPr>
              <a:t>这个配置文件，并根据里面的配置信息创建</a:t>
            </a:r>
            <a:r>
              <a:rPr lang="en-US" altLang="zh-CN">
                <a:sym typeface="+mn-ea"/>
              </a:rPr>
              <a:t> TBB::tbb </a:t>
            </a:r>
            <a:r>
              <a:rPr lang="zh-CN" altLang="en-US">
                <a:sym typeface="+mn-ea"/>
              </a:rPr>
              <a:t>这个伪对象（他实际指向真正的</a:t>
            </a:r>
            <a:r>
              <a:rPr lang="en-US" altLang="zh-CN">
                <a:sym typeface="+mn-ea"/>
              </a:rPr>
              <a:t> tbb </a:t>
            </a:r>
            <a:r>
              <a:rPr lang="zh-CN" altLang="en-US">
                <a:sym typeface="+mn-ea"/>
              </a:rPr>
              <a:t>库文件路径</a:t>
            </a:r>
            <a:r>
              <a:rPr lang="en-US" altLang="zh-CN">
                <a:sym typeface="+mn-ea"/>
              </a:rPr>
              <a:t> /usr/lib/libtbb.so</a:t>
            </a:r>
            <a:r>
              <a:rPr lang="zh-CN" altLang="en-US">
                <a:sym typeface="+mn-ea"/>
              </a:rPr>
              <a:t>），之后通过</a:t>
            </a:r>
            <a:r>
              <a:rPr lang="en-US" altLang="zh-CN">
                <a:sym typeface="+mn-ea"/>
              </a:rPr>
              <a:t> target_link_libraries </a:t>
            </a:r>
            <a:r>
              <a:rPr lang="zh-CN" altLang="en-US">
                <a:sym typeface="+mn-ea"/>
              </a:rPr>
              <a:t>链接</a:t>
            </a:r>
            <a:r>
              <a:rPr lang="en-US" altLang="zh-CN">
                <a:sym typeface="+mn-ea"/>
              </a:rPr>
              <a:t> TBB::tbb </a:t>
            </a:r>
            <a:r>
              <a:rPr lang="zh-CN" altLang="en-US">
                <a:sym typeface="+mn-ea"/>
              </a:rPr>
              <a:t>就可以正常工作了。</a:t>
            </a:r>
            <a:endParaRPr lang="zh-CN" altLang="en-US">
              <a:sym typeface="+mn-ea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59685" y="3371215"/>
            <a:ext cx="6691630" cy="16471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TBB::tbb </a:t>
            </a:r>
            <a:r>
              <a:rPr lang="zh-CN" altLang="en-US"/>
              <a:t>的秘密：自带了一些</a:t>
            </a:r>
            <a:r>
              <a:rPr lang="en-US" altLang="zh-CN"/>
              <a:t> PUBLIC </a:t>
            </a:r>
            <a:r>
              <a:rPr lang="zh-CN" altLang="en-US"/>
              <a:t>属性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59685" y="1654810"/>
            <a:ext cx="6691630" cy="164719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495300" y="3876675"/>
            <a:ext cx="1082040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TBB::tbb </a:t>
            </a:r>
            <a:r>
              <a:rPr lang="zh-CN" altLang="en-US"/>
              <a:t>是一个伪对象</a:t>
            </a:r>
            <a:r>
              <a:rPr lang="en-US" altLang="zh-CN"/>
              <a:t>(imported)</a:t>
            </a:r>
            <a:r>
              <a:rPr lang="zh-CN" altLang="en-US"/>
              <a:t>，除了他会指向</a:t>
            </a:r>
            <a:r>
              <a:rPr lang="en-US" altLang="zh-CN"/>
              <a:t> /usr/lib/libtbb.so </a:t>
            </a:r>
            <a:r>
              <a:rPr lang="zh-CN" altLang="en-US"/>
              <a:t>之外，</a:t>
            </a:r>
            <a:r>
              <a:rPr lang="en-US" altLang="zh-CN"/>
              <a:t>TBBConfig.cmake </a:t>
            </a:r>
            <a:r>
              <a:rPr lang="zh-CN" altLang="en-US"/>
              <a:t>还会给</a:t>
            </a:r>
            <a:r>
              <a:rPr lang="en-US" altLang="zh-CN"/>
              <a:t> TBB::tbb </a:t>
            </a:r>
            <a:r>
              <a:rPr lang="zh-CN" altLang="en-US"/>
              <a:t>添加一些</a:t>
            </a:r>
            <a:r>
              <a:rPr lang="en-US" altLang="zh-CN"/>
              <a:t> PUBLIC </a:t>
            </a:r>
            <a:r>
              <a:rPr lang="zh-CN" altLang="en-US"/>
              <a:t>属性，用于让链接了他的对象带上一些</a:t>
            </a:r>
            <a:r>
              <a:rPr lang="en-US" altLang="zh-CN"/>
              <a:t> flag </a:t>
            </a:r>
            <a:r>
              <a:rPr lang="zh-CN" altLang="en-US"/>
              <a:t>之类的。</a:t>
            </a:r>
            <a:endParaRPr lang="zh-CN" altLang="en-US"/>
          </a:p>
          <a:p>
            <a:r>
              <a:rPr lang="zh-CN" altLang="en-US"/>
              <a:t>比如，</a:t>
            </a:r>
            <a:r>
              <a:rPr lang="en-US" altLang="zh-CN"/>
              <a:t>TBB </a:t>
            </a:r>
            <a:r>
              <a:rPr lang="zh-CN" altLang="en-US"/>
              <a:t>安装在</a:t>
            </a:r>
            <a:r>
              <a:rPr lang="en-US" altLang="zh-CN"/>
              <a:t> /opt/tbb </a:t>
            </a:r>
            <a:r>
              <a:rPr lang="zh-CN" altLang="en-US"/>
              <a:t>目录下，头文件在</a:t>
            </a:r>
            <a:r>
              <a:rPr lang="en-US" altLang="zh-CN"/>
              <a:t> /opt/tbb/include </a:t>
            </a:r>
            <a:r>
              <a:rPr lang="zh-CN" altLang="en-US"/>
              <a:t>里，那么这时</a:t>
            </a:r>
            <a:r>
              <a:rPr lang="en-US" altLang="zh-CN"/>
              <a:t> TBBConfig.cmake </a:t>
            </a:r>
            <a:r>
              <a:rPr lang="zh-CN" altLang="en-US"/>
              <a:t>里就会有：</a:t>
            </a:r>
            <a:endParaRPr lang="zh-CN" altLang="en-US"/>
          </a:p>
          <a:p>
            <a:r>
              <a:rPr lang="en-US" altLang="zh-CN"/>
              <a:t>target_include_directories(TBB::tbb PUBLIC /opt/tbb/include)</a:t>
            </a:r>
            <a:endParaRPr lang="en-US" altLang="zh-CN"/>
          </a:p>
          <a:p>
            <a:r>
              <a:rPr lang="zh-CN" altLang="en-US"/>
              <a:t>这样</a:t>
            </a:r>
            <a:r>
              <a:rPr lang="en-US" altLang="zh-CN"/>
              <a:t> main </a:t>
            </a:r>
            <a:r>
              <a:rPr lang="zh-CN" altLang="en-US"/>
              <a:t>在链接了</a:t>
            </a:r>
            <a:r>
              <a:rPr lang="en-US" altLang="zh-CN"/>
              <a:t> TBB::tbb </a:t>
            </a:r>
            <a:r>
              <a:rPr lang="zh-CN" altLang="en-US"/>
              <a:t>的时候</a:t>
            </a:r>
            <a:r>
              <a:rPr lang="zh-CN" altLang="en-US"/>
              <a:t>也会被“传染”上</a:t>
            </a:r>
            <a:r>
              <a:rPr lang="en-US" altLang="zh-CN"/>
              <a:t> /opt/tbb/include </a:t>
            </a:r>
            <a:r>
              <a:rPr lang="zh-CN" altLang="en-US"/>
              <a:t>这个目录，不用调用者手动添加了。</a:t>
            </a:r>
            <a:endParaRPr lang="en-US" altLang="zh-CN"/>
          </a:p>
          <a:p>
            <a:r>
              <a:rPr lang="zh-CN" altLang="en-US"/>
              <a:t>再比如，</a:t>
            </a:r>
            <a:r>
              <a:rPr lang="en-US" altLang="zh-CN"/>
              <a:t>TBB::tbb </a:t>
            </a:r>
            <a:r>
              <a:rPr lang="zh-CN" altLang="en-US"/>
              <a:t>链接了另一个库</a:t>
            </a:r>
            <a:r>
              <a:rPr lang="en-US" altLang="zh-CN"/>
              <a:t> Blosc::blosc</a:t>
            </a:r>
            <a:r>
              <a:rPr lang="zh-CN" altLang="en-US"/>
              <a:t>，那这个库也会</a:t>
            </a:r>
            <a:r>
              <a:rPr lang="zh-CN"/>
              <a:t>自动</a:t>
            </a:r>
            <a:r>
              <a:rPr lang="zh-CN" altLang="en-US"/>
              <a:t>链接到</a:t>
            </a:r>
            <a:r>
              <a:rPr lang="en-US" altLang="zh-CN"/>
              <a:t> main </a:t>
            </a:r>
            <a:r>
              <a:rPr lang="zh-CN" altLang="en-US"/>
              <a:t>上，无需调用者手动添加。</a:t>
            </a:r>
            <a:endParaRPr lang="zh-CN" altLang="en-US"/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比如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spdlog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的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spdlog-config.cmake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就会定义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SPDLOG_NOT_HEADER_ONLY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这个宏为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PUBLIC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。从而实现直接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#include &lt;spdlog/spdlog.h&gt;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时候是纯头文件，而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find_package(spdlog REQUIRED)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时却变成预编译链接库的版本。（嗯，其实不是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PUBLIC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而是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INTERFACE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，因为伪对象没有实体）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和古代</a:t>
            </a:r>
            <a:r>
              <a:rPr lang="en-US" altLang="zh-CN"/>
              <a:t> CMake </a:t>
            </a:r>
            <a:r>
              <a:rPr lang="zh-CN"/>
              <a:t>做对比：为什么</a:t>
            </a:r>
            <a:r>
              <a:rPr lang="en-US" altLang="zh-CN"/>
              <a:t> PUBLIC </a:t>
            </a:r>
            <a:r>
              <a:rPr lang="zh-CN" altLang="en-US"/>
              <a:t>属性的传播机制如此便利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1658620" y="4874895"/>
            <a:ext cx="7032625" cy="2014220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83820" y="5697855"/>
            <a:ext cx="1574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现代</a:t>
            </a:r>
            <a:r>
              <a:rPr lang="en-US" altLang="zh-CN"/>
              <a:t> CMake</a:t>
            </a:r>
            <a:r>
              <a:rPr lang="zh-CN" altLang="en-US"/>
              <a:t>：</a:t>
            </a:r>
            <a:endParaRPr lang="zh-CN" altLang="en-US"/>
          </a:p>
        </p:txBody>
      </p:sp>
      <p:sp>
        <p:nvSpPr>
          <p:cNvPr id="9" name="Text Box 8"/>
          <p:cNvSpPr txBox="1"/>
          <p:nvPr/>
        </p:nvSpPr>
        <p:spPr>
          <a:xfrm>
            <a:off x="83820" y="2755265"/>
            <a:ext cx="1574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古代</a:t>
            </a:r>
            <a:r>
              <a:rPr lang="en-US" altLang="zh-CN"/>
              <a:t> CMake</a:t>
            </a:r>
            <a:r>
              <a:rPr lang="zh-CN" altLang="en-US"/>
              <a:t>：</a:t>
            </a:r>
            <a:endParaRPr lang="zh-CN" altLang="en-US"/>
          </a:p>
        </p:txBody>
      </p:sp>
      <p:pic>
        <p:nvPicPr>
          <p:cNvPr id="15" name="Content Placeholder 14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58620" y="1124585"/>
            <a:ext cx="6868160" cy="3630295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和</a:t>
            </a:r>
            <a:r>
              <a:rPr lang="en-US" altLang="zh-CN"/>
              <a:t> find_package(TBB CONFIG REQUIRED) </a:t>
            </a:r>
            <a:r>
              <a:rPr lang="zh-CN" altLang="en-US"/>
              <a:t>有什么区别？</a:t>
            </a:r>
            <a:endParaRPr lang="zh-CN" altLang="en-US"/>
          </a:p>
        </p:txBody>
      </p:sp>
      <p:sp>
        <p:nvSpPr>
          <p:cNvPr id="5" name="Text Box 4"/>
          <p:cNvSpPr txBox="1"/>
          <p:nvPr/>
        </p:nvSpPr>
        <p:spPr>
          <a:xfrm>
            <a:off x="1121410" y="1892935"/>
            <a:ext cx="95681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其实更好的是通过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ym typeface="+mn-ea"/>
              </a:rPr>
              <a:t>find_package(TBB CONFIG REQUIRED)</a:t>
            </a:r>
            <a:r>
              <a:rPr lang="zh-CN" altLang="en-US">
                <a:sym typeface="+mn-ea"/>
              </a:rPr>
              <a:t>，添加了一个</a:t>
            </a:r>
            <a:r>
              <a:rPr lang="en-US" altLang="zh-CN">
                <a:sym typeface="+mn-ea"/>
              </a:rPr>
              <a:t> CONFIG </a:t>
            </a:r>
            <a:r>
              <a:rPr lang="zh-CN" altLang="en-US">
                <a:sym typeface="+mn-ea"/>
              </a:rPr>
              <a:t>选项。这样他会优先查找</a:t>
            </a:r>
            <a:r>
              <a:rPr lang="en-US" altLang="zh-CN">
                <a:sym typeface="+mn-ea"/>
              </a:rPr>
              <a:t> TBBConfig.cmake</a:t>
            </a:r>
            <a:r>
              <a:rPr lang="zh-CN" altLang="en-US">
                <a:sym typeface="+mn-ea"/>
              </a:rPr>
              <a:t>（系统自带的）而不是</a:t>
            </a:r>
            <a:r>
              <a:rPr lang="en-US" altLang="zh-CN">
                <a:sym typeface="+mn-ea"/>
              </a:rPr>
              <a:t> FindTBB.cmake</a:t>
            </a:r>
            <a:r>
              <a:rPr lang="zh-CN" altLang="en-US">
                <a:sym typeface="+mn-ea"/>
              </a:rPr>
              <a:t>（项目作者常把他塞在</a:t>
            </a:r>
            <a:r>
              <a:rPr lang="en-US" altLang="zh-CN">
                <a:sym typeface="+mn-ea"/>
              </a:rPr>
              <a:t> cmake/ </a:t>
            </a:r>
            <a:r>
              <a:rPr lang="zh-CN" altLang="en-US">
                <a:sym typeface="+mn-ea"/>
              </a:rPr>
              <a:t>目录里并添加到</a:t>
            </a:r>
            <a:r>
              <a:rPr lang="en-US" altLang="zh-CN">
                <a:sym typeface="+mn-ea"/>
              </a:rPr>
              <a:t> CMAKE_MODULE_PATH</a:t>
            </a:r>
            <a:r>
              <a:rPr lang="zh-CN" altLang="en-US">
                <a:sym typeface="+mn-ea"/>
              </a:rPr>
              <a:t>）。这样能保证寻找包的这个</a:t>
            </a:r>
            <a:r>
              <a:rPr lang="en-US" altLang="zh-CN">
                <a:sym typeface="+mn-ea"/>
              </a:rPr>
              <a:t> .cmake </a:t>
            </a:r>
            <a:r>
              <a:rPr lang="zh-CN" altLang="en-US">
                <a:sym typeface="+mn-ea"/>
              </a:rPr>
              <a:t>脚本是和系统自带的</a:t>
            </a:r>
            <a:r>
              <a:rPr lang="en-US" altLang="zh-CN">
                <a:sym typeface="+mn-ea"/>
              </a:rPr>
              <a:t> tbb </a:t>
            </a:r>
            <a:r>
              <a:rPr lang="zh-CN" altLang="en-US">
                <a:sym typeface="+mn-ea"/>
              </a:rPr>
              <a:t>版本是适配的，而不是项目作者当年下载的那个版本的</a:t>
            </a:r>
            <a:r>
              <a:rPr lang="en-US" altLang="zh-CN">
                <a:sym typeface="+mn-ea"/>
              </a:rPr>
              <a:t> .cmake </a:t>
            </a:r>
            <a:r>
              <a:rPr lang="zh-CN" altLang="en-US">
                <a:sym typeface="+mn-ea"/>
              </a:rPr>
              <a:t>脚本。</a:t>
            </a:r>
            <a:endParaRPr lang="en-US" altLang="zh-CN">
              <a:sym typeface="+mn-ea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14295" y="3206750"/>
            <a:ext cx="6581775" cy="158877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1378585" y="5232400"/>
            <a:ext cx="9034780" cy="1476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当然，如果你坚持要用</a:t>
            </a:r>
            <a:r>
              <a:rPr lang="en-US" altLang="zh-CN"/>
              <a:t> find_package(TBB REQUIRED) </a:t>
            </a:r>
            <a:r>
              <a:rPr lang="zh-CN" altLang="en-US"/>
              <a:t>也是可以的。</a:t>
            </a:r>
            <a:endParaRPr lang="zh-CN" altLang="en-US"/>
          </a:p>
          <a:p>
            <a:pPr algn="l"/>
            <a:r>
              <a:rPr lang="zh-CN" altLang="en-US"/>
              <a:t>没有</a:t>
            </a:r>
            <a:r>
              <a:rPr lang="en-US" altLang="zh-CN"/>
              <a:t> CONFIG </a:t>
            </a:r>
            <a:r>
              <a:rPr lang="zh-CN" altLang="en-US"/>
              <a:t>选项：先找</a:t>
            </a:r>
            <a:r>
              <a:rPr lang="en-US" altLang="zh-CN"/>
              <a:t> FindTBB.cmake</a:t>
            </a:r>
            <a:r>
              <a:rPr lang="zh-CN" altLang="en-US"/>
              <a:t>，再找</a:t>
            </a:r>
            <a:r>
              <a:rPr lang="en-US" altLang="zh-CN"/>
              <a:t> TBBConfig.cmake</a:t>
            </a:r>
            <a:r>
              <a:rPr lang="zh-CN" altLang="en-US"/>
              <a:t>，找不到则报错</a:t>
            </a:r>
            <a:endParaRPr lang="en-US" altLang="zh-CN"/>
          </a:p>
          <a:p>
            <a:pPr algn="l"/>
            <a:r>
              <a:rPr lang="zh-CN" altLang="en-US">
                <a:sym typeface="+mn-ea"/>
              </a:rPr>
              <a:t>有</a:t>
            </a:r>
            <a:r>
              <a:rPr lang="en-US" altLang="zh-CN">
                <a:sym typeface="+mn-ea"/>
              </a:rPr>
              <a:t> CONFIG </a:t>
            </a:r>
            <a:r>
              <a:rPr lang="zh-CN" altLang="en-US">
                <a:sym typeface="+mn-ea"/>
              </a:rPr>
              <a:t>选项：只会找</a:t>
            </a:r>
            <a:r>
              <a:rPr lang="en-US" altLang="zh-CN">
                <a:sym typeface="+mn-ea"/>
              </a:rPr>
              <a:t> TBBConfig.cmake</a:t>
            </a:r>
            <a:r>
              <a:rPr lang="zh-CN" altLang="en-US">
                <a:sym typeface="+mn-ea"/>
              </a:rPr>
              <a:t>，找不到则报错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/>
              <a:t>此外，一些老年项目（例如</a:t>
            </a:r>
            <a:r>
              <a:rPr lang="en-US" altLang="zh-CN"/>
              <a:t> OpenVDB</a:t>
            </a:r>
            <a:r>
              <a:rPr lang="zh-CN" altLang="en-US"/>
              <a:t>）只提供</a:t>
            </a:r>
            <a:r>
              <a:rPr lang="en-US" altLang="zh-CN"/>
              <a:t> Find </a:t>
            </a:r>
            <a:r>
              <a:rPr lang="zh-CN" altLang="en-US"/>
              <a:t>而没有</a:t>
            </a:r>
            <a:r>
              <a:rPr lang="en-US" altLang="zh-CN"/>
              <a:t> Config </a:t>
            </a:r>
            <a:r>
              <a:rPr lang="zh-CN" altLang="en-US"/>
              <a:t>文件，这时候就必须</a:t>
            </a:r>
            <a:endParaRPr lang="zh-CN" altLang="en-US"/>
          </a:p>
          <a:p>
            <a:pPr algn="l"/>
            <a:r>
              <a:rPr lang="zh-CN" altLang="en-US"/>
              <a:t>用</a:t>
            </a:r>
            <a:r>
              <a:rPr lang="en-US" altLang="zh-CN"/>
              <a:t> find_package(OpenVDB REQUIRED) </a:t>
            </a:r>
            <a:r>
              <a:rPr lang="zh-CN" altLang="en-US"/>
              <a:t>而不能带</a:t>
            </a:r>
            <a:r>
              <a:rPr lang="en-US" altLang="zh-CN"/>
              <a:t> CONFIG </a:t>
            </a:r>
            <a:r>
              <a:rPr lang="zh-CN" altLang="en-US"/>
              <a:t>选项。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/usr/lib/cmake/TBB/TBBConfig.cmake </a:t>
            </a:r>
            <a:r>
              <a:rPr lang="zh-CN" altLang="en-US"/>
              <a:t>长啥样？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26105" y="2407920"/>
            <a:ext cx="5558790" cy="4351655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2616200" y="1209040"/>
            <a:ext cx="657923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不论是</a:t>
            </a:r>
            <a:r>
              <a:rPr lang="en-US" altLang="zh-CN"/>
              <a:t> TBBConfig.cmake </a:t>
            </a:r>
            <a:r>
              <a:rPr lang="zh-CN" altLang="en-US"/>
              <a:t>还是</a:t>
            </a:r>
            <a:r>
              <a:rPr lang="en-US" altLang="zh-CN"/>
              <a:t> FindTBB.cmake</a:t>
            </a:r>
            <a:r>
              <a:rPr lang="zh-CN" altLang="en-US"/>
              <a:t>，这个文件通常</a:t>
            </a:r>
            <a:endParaRPr lang="zh-CN" altLang="en-US"/>
          </a:p>
          <a:p>
            <a:r>
              <a:rPr lang="zh-CN" altLang="en-US"/>
              <a:t>由库的作者提供，在</a:t>
            </a:r>
            <a:r>
              <a:rPr lang="en-US" altLang="zh-CN"/>
              <a:t> Linux </a:t>
            </a:r>
            <a:r>
              <a:rPr lang="zh-CN" altLang="en-US"/>
              <a:t>的包管理器安装</a:t>
            </a:r>
            <a:r>
              <a:rPr lang="en-US" altLang="zh-CN"/>
              <a:t> tbb </a:t>
            </a:r>
            <a:r>
              <a:rPr lang="zh-CN" altLang="en-US"/>
              <a:t>后也会自动安装</a:t>
            </a:r>
            <a:endParaRPr lang="zh-CN" altLang="en-US"/>
          </a:p>
          <a:p>
            <a:r>
              <a:rPr lang="zh-CN" altLang="en-US"/>
              <a:t>这个文件。少部分对</a:t>
            </a:r>
            <a:r>
              <a:rPr lang="en-US" altLang="zh-CN"/>
              <a:t> CMake </a:t>
            </a:r>
            <a:r>
              <a:rPr lang="zh-CN" altLang="en-US"/>
              <a:t>不友好的第三方库，需要自己写</a:t>
            </a:r>
            <a:endParaRPr lang="zh-CN" altLang="en-US"/>
          </a:p>
          <a:p>
            <a:r>
              <a:rPr lang="en-US" altLang="zh-CN"/>
              <a:t>FindXXX.cmake </a:t>
            </a:r>
            <a:r>
              <a:rPr lang="zh-CN" altLang="en-US"/>
              <a:t>才能使用。</a:t>
            </a:r>
            <a:endParaRPr lang="zh-CN" altLang="en-US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老年项目案例：</a:t>
            </a:r>
            <a:r>
              <a:rPr lang="en-US" altLang="zh-CN"/>
              <a:t>OpenVDB</a:t>
            </a:r>
            <a:r>
              <a:rPr lang="zh-CN" altLang="en-US"/>
              <a:t>（反面教材）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3345180"/>
            <a:ext cx="12192635" cy="1318895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1374140" y="2105025"/>
            <a:ext cx="9063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>
                <a:sym typeface="+mn-ea"/>
              </a:rPr>
              <a:t>一些老年项目作者喜欢在项目里自己塞几个</a:t>
            </a:r>
            <a:r>
              <a:rPr lang="en-US" altLang="zh-CN">
                <a:sym typeface="+mn-ea"/>
              </a:rPr>
              <a:t> FindXXX.cmake</a:t>
            </a:r>
            <a:r>
              <a:rPr lang="zh-CN" altLang="en-US">
                <a:sym typeface="+mn-ea"/>
              </a:rPr>
              <a:t>，然而版本可能和系统里的不一样，比如用</a:t>
            </a:r>
            <a:r>
              <a:rPr lang="en-US" altLang="zh-CN">
                <a:sym typeface="+mn-ea"/>
              </a:rPr>
              <a:t> 3.0 </a:t>
            </a:r>
            <a:r>
              <a:rPr lang="zh-CN" altLang="en-US">
                <a:sym typeface="+mn-ea"/>
              </a:rPr>
              <a:t>的</a:t>
            </a:r>
            <a:r>
              <a:rPr lang="en-US" altLang="zh-CN">
                <a:sym typeface="+mn-ea"/>
              </a:rPr>
              <a:t> finder </a:t>
            </a:r>
            <a:r>
              <a:rPr lang="zh-CN" altLang="en-US">
                <a:sym typeface="+mn-ea"/>
              </a:rPr>
              <a:t>去找</a:t>
            </a:r>
            <a:r>
              <a:rPr lang="en-US" altLang="zh-CN">
                <a:sym typeface="+mn-ea"/>
              </a:rPr>
              <a:t> 2.0 </a:t>
            </a:r>
            <a:r>
              <a:rPr lang="zh-CN" altLang="en-US">
                <a:sym typeface="+mn-ea"/>
              </a:rPr>
              <a:t>的包，容易出现一些奇奇怪怪的错误。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不建议大家这样用自己创建一个</a:t>
            </a:r>
            <a:r>
              <a:rPr lang="en-US" altLang="zh-CN">
                <a:sym typeface="+mn-ea"/>
              </a:rPr>
              <a:t> cmake/ </a:t>
            </a:r>
            <a:r>
              <a:rPr lang="zh-CN" altLang="en-US">
                <a:sym typeface="+mn-ea"/>
              </a:rPr>
              <a:t>目录来存用到的所有库的</a:t>
            </a:r>
            <a:r>
              <a:rPr lang="en-US" altLang="zh-CN">
                <a:sym typeface="+mn-ea"/>
              </a:rPr>
              <a:t> finder</a:t>
            </a:r>
            <a:r>
              <a:rPr lang="zh-CN" altLang="en-US">
                <a:sym typeface="+mn-ea"/>
              </a:rPr>
              <a:t>，尽量用系统自带的，可以保证用的是系统自带库的那个配置。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find_package(Qt5 REQUIRED) </a:t>
            </a:r>
            <a:r>
              <a:rPr lang="zh-CN" altLang="en-US"/>
              <a:t>出错了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79245" y="2506345"/>
            <a:ext cx="8653780" cy="8432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lum bright="36000" contrast="78000"/>
          </a:blip>
          <a:stretch>
            <a:fillRect/>
          </a:stretch>
        </p:blipFill>
        <p:spPr>
          <a:xfrm>
            <a:off x="2291080" y="4059555"/>
            <a:ext cx="7610475" cy="215265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原因：</a:t>
            </a:r>
            <a:r>
              <a:rPr lang="en-US" altLang="zh-CN"/>
              <a:t>Qt5 </a:t>
            </a:r>
            <a:r>
              <a:rPr lang="zh-CN" altLang="en-US"/>
              <a:t>具有多个组件，</a:t>
            </a:r>
            <a:r>
              <a:rPr lang="zh-CN"/>
              <a:t>必须指定你需要哪些组件</a:t>
            </a:r>
            <a:endParaRPr lang="zh-CN"/>
          </a:p>
        </p:txBody>
      </p:sp>
      <p:pic>
        <p:nvPicPr>
          <p:cNvPr id="8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56360" y="3558540"/>
            <a:ext cx="9098280" cy="88519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33340"/>
            <a:ext cx="12158345" cy="720090"/>
          </a:xfrm>
          <a:prstGeom prst="rect">
            <a:avLst/>
          </a:prstGeom>
        </p:spPr>
      </p:pic>
      <p:sp>
        <p:nvSpPr>
          <p:cNvPr id="10" name="Text Box 9"/>
          <p:cNvSpPr txBox="1"/>
          <p:nvPr/>
        </p:nvSpPr>
        <p:spPr>
          <a:xfrm>
            <a:off x="1102360" y="2432050"/>
            <a:ext cx="9606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/>
              <a:t>find_package </a:t>
            </a:r>
            <a:r>
              <a:rPr lang="zh-CN" altLang="en-US"/>
              <a:t>生成的伪对象</a:t>
            </a:r>
            <a:r>
              <a:rPr lang="en-US" altLang="zh-CN"/>
              <a:t>(imported target)</a:t>
            </a:r>
            <a:r>
              <a:rPr lang="zh-CN" altLang="en-US"/>
              <a:t>都按照“包名</a:t>
            </a:r>
            <a:r>
              <a:rPr lang="en-US" altLang="zh-CN"/>
              <a:t>::</a:t>
            </a:r>
            <a:r>
              <a:rPr lang="zh-CN" altLang="en-US"/>
              <a:t>组件名</a:t>
            </a:r>
            <a:r>
              <a:rPr lang="zh-CN" altLang="en-US">
                <a:sym typeface="+mn-ea"/>
              </a:rPr>
              <a:t>”的格式命名。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/>
              <a:t>你可以在</a:t>
            </a:r>
            <a:r>
              <a:rPr lang="en-US" altLang="zh-CN"/>
              <a:t> find_package </a:t>
            </a:r>
            <a:r>
              <a:rPr lang="zh-CN" altLang="en-US"/>
              <a:t>中通过</a:t>
            </a:r>
            <a:r>
              <a:rPr lang="en-US" altLang="zh-CN"/>
              <a:t> COMPONENTS </a:t>
            </a:r>
            <a:r>
              <a:rPr lang="zh-CN" altLang="en-US"/>
              <a:t>选项，后面跟随一个列表表示需要用的组件。</a:t>
            </a:r>
            <a:endParaRPr lang="zh-CN" altLang="en-US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测试一下能否找到</a:t>
            </a:r>
            <a:r>
              <a:rPr lang="en-US" altLang="zh-CN"/>
              <a:t> Qt </a:t>
            </a:r>
            <a:r>
              <a:rPr lang="zh-CN" altLang="en-US"/>
              <a:t>的头文件并编译通过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780790" y="2938780"/>
            <a:ext cx="4248150" cy="21240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0770" y="5570220"/>
            <a:ext cx="2029460" cy="3384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-G </a:t>
            </a:r>
            <a:r>
              <a:rPr lang="zh-CN" altLang="en-US">
                <a:sym typeface="+mn-ea"/>
              </a:rPr>
              <a:t>选项：指定要用的生成器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Linux </a:t>
            </a:r>
            <a:r>
              <a:rPr lang="zh-CN" altLang="en-US"/>
              <a:t>系统上的</a:t>
            </a:r>
            <a:r>
              <a:rPr lang="en-US" altLang="zh-CN"/>
              <a:t> CMake </a:t>
            </a:r>
            <a:r>
              <a:rPr lang="zh-CN" altLang="en-US"/>
              <a:t>默认用是</a:t>
            </a:r>
            <a:r>
              <a:rPr lang="en-US" altLang="zh-CN"/>
              <a:t> Unix Makefiles </a:t>
            </a:r>
            <a:r>
              <a:rPr lang="zh-CN" altLang="en-US"/>
              <a:t>生成器；</a:t>
            </a:r>
            <a:r>
              <a:rPr lang="en-US" altLang="zh-CN"/>
              <a:t>Windows </a:t>
            </a:r>
            <a:r>
              <a:rPr lang="zh-CN" altLang="en-US"/>
              <a:t>系统默认是</a:t>
            </a:r>
            <a:r>
              <a:rPr lang="en-US" altLang="zh-CN"/>
              <a:t> Visual Studio 2019 </a:t>
            </a:r>
            <a:r>
              <a:rPr lang="zh-CN" altLang="en-US"/>
              <a:t>生成器；</a:t>
            </a:r>
            <a:r>
              <a:rPr lang="en-US" altLang="zh-CN"/>
              <a:t>MacOS </a:t>
            </a:r>
            <a:r>
              <a:rPr lang="zh-CN" altLang="en-US"/>
              <a:t>系统默认是</a:t>
            </a:r>
            <a:r>
              <a:rPr lang="en-US" altLang="zh-CN"/>
              <a:t> Xcode </a:t>
            </a:r>
            <a:r>
              <a:rPr lang="zh-CN" altLang="en-US"/>
              <a:t>生成器。</a:t>
            </a:r>
            <a:endParaRPr lang="zh-CN" altLang="en-US"/>
          </a:p>
          <a:p>
            <a:r>
              <a:rPr lang="zh-CN" altLang="en-US"/>
              <a:t>可以用</a:t>
            </a:r>
            <a:r>
              <a:rPr lang="en-US" altLang="zh-CN"/>
              <a:t> -G </a:t>
            </a:r>
            <a:r>
              <a:rPr lang="zh-CN" altLang="en-US"/>
              <a:t>参数改用别的生成器，例如</a:t>
            </a:r>
            <a:r>
              <a:rPr lang="en-US" altLang="zh-CN"/>
              <a:t> cmake -GNinja </a:t>
            </a:r>
            <a:r>
              <a:rPr lang="zh-CN" altLang="en-US"/>
              <a:t>会生成</a:t>
            </a:r>
            <a:r>
              <a:rPr lang="en-US" altLang="zh-CN"/>
              <a:t> Ninja </a:t>
            </a:r>
            <a:r>
              <a:rPr lang="zh-CN" altLang="en-US"/>
              <a:t>这个构建系统的构建规则。</a:t>
            </a:r>
            <a:r>
              <a:rPr lang="en-US" altLang="zh-CN"/>
              <a:t>Ninja </a:t>
            </a:r>
            <a:r>
              <a:rPr lang="zh-CN" altLang="en-US"/>
              <a:t>是一个高性能，跨平台的构建系统，</a:t>
            </a:r>
            <a:r>
              <a:rPr lang="en-US" altLang="zh-CN"/>
              <a:t>Linux</a:t>
            </a:r>
            <a:r>
              <a:rPr lang="zh-CN" altLang="en-US"/>
              <a:t>、</a:t>
            </a:r>
            <a:r>
              <a:rPr lang="en-US" altLang="zh-CN"/>
              <a:t>Windows</a:t>
            </a:r>
            <a:r>
              <a:rPr lang="zh-CN" altLang="en-US"/>
              <a:t>、</a:t>
            </a:r>
            <a:r>
              <a:rPr lang="en-US" altLang="zh-CN"/>
              <a:t>MacOS </a:t>
            </a:r>
            <a:r>
              <a:rPr lang="zh-CN" altLang="en-US"/>
              <a:t>上都可以用。</a:t>
            </a:r>
            <a:endParaRPr lang="zh-CN" altLang="en-US"/>
          </a:p>
          <a:p>
            <a:r>
              <a:rPr lang="en-US" altLang="zh-CN"/>
              <a:t>Ninja </a:t>
            </a:r>
            <a:r>
              <a:rPr lang="zh-CN" altLang="en-US"/>
              <a:t>可以从包管理器里安装，没有包管理器的</a:t>
            </a:r>
            <a:r>
              <a:rPr lang="en-US" altLang="zh-CN"/>
              <a:t> Windows </a:t>
            </a:r>
            <a:r>
              <a:rPr lang="zh-CN" altLang="en-US"/>
              <a:t>可以用</a:t>
            </a:r>
            <a:r>
              <a:rPr lang="en-US" altLang="zh-CN"/>
              <a:t> Python </a:t>
            </a:r>
            <a:r>
              <a:rPr lang="zh-CN" altLang="en-US"/>
              <a:t>的包管理器安装：</a:t>
            </a:r>
            <a:endParaRPr lang="zh-CN" altLang="en-US"/>
          </a:p>
          <a:p>
            <a:r>
              <a:rPr lang="en-US" altLang="zh-CN"/>
              <a:t>pip install ninja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</a:rPr>
              <a:t>（有趣的事实：</a:t>
            </a:r>
            <a:r>
              <a:rPr lang="en-US" altLang="zh-CN">
                <a:solidFill>
                  <a:schemeClr val="bg1">
                    <a:lumMod val="85000"/>
                  </a:schemeClr>
                </a:solidFill>
              </a:rPr>
              <a:t>CMake 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</a:rPr>
              <a:t>也可以通过</a:t>
            </a:r>
            <a:r>
              <a:rPr lang="en-US" altLang="zh-CN">
                <a:solidFill>
                  <a:schemeClr val="bg1">
                    <a:lumMod val="85000"/>
                  </a:schemeClr>
                </a:solidFill>
              </a:rPr>
              <a:t> pip install cmake 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</a:rPr>
              <a:t>安装</a:t>
            </a:r>
            <a:r>
              <a:rPr lang="en-US" altLang="zh-CN">
                <a:solidFill>
                  <a:schemeClr val="bg1">
                    <a:lumMod val="85000"/>
                  </a:schemeClr>
                </a:solidFill>
              </a:rPr>
              <a:t>……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</a:rPr>
              <a:t>）</a:t>
            </a:r>
            <a:endParaRPr lang="en-US" altLang="zh-CN"/>
          </a:p>
          <a:p>
            <a:r>
              <a:rPr lang="zh-CN" altLang="en-US"/>
              <a:t>事实上，</a:t>
            </a:r>
            <a:r>
              <a:rPr lang="en-US" altLang="zh-CN"/>
              <a:t>MSBuild </a:t>
            </a:r>
            <a:r>
              <a:rPr lang="zh-CN" altLang="en-US"/>
              <a:t>是单核心的构建系统，</a:t>
            </a:r>
            <a:r>
              <a:rPr lang="en-US" altLang="zh-CN"/>
              <a:t>Makefile </a:t>
            </a:r>
            <a:r>
              <a:rPr lang="zh-CN" altLang="en-US"/>
              <a:t>虽然多核心但因历史兼容原因效率一般。</a:t>
            </a:r>
            <a:endParaRPr lang="zh-CN" altLang="en-US"/>
          </a:p>
          <a:p>
            <a:r>
              <a:rPr lang="zh-CN" altLang="en-US"/>
              <a:t>而</a:t>
            </a:r>
            <a:r>
              <a:rPr lang="en-US" altLang="zh-CN"/>
              <a:t> Ninja </a:t>
            </a:r>
            <a:r>
              <a:rPr lang="zh-CN" altLang="en-US"/>
              <a:t>则是专为性能优化的构建系统，他和</a:t>
            </a:r>
            <a:r>
              <a:rPr lang="en-US" altLang="zh-CN"/>
              <a:t> CMake </a:t>
            </a:r>
            <a:r>
              <a:rPr lang="zh-CN" altLang="en-US"/>
              <a:t>结合都是行业标准了。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2450" y="5145405"/>
            <a:ext cx="3086100" cy="4095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680" y="5777865"/>
            <a:ext cx="753427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常见问题：小彭老师，</a:t>
            </a:r>
            <a:r>
              <a:rPr lang="en-US"/>
              <a:t>Windows</a:t>
            </a:r>
            <a:r>
              <a:rPr lang="en-US" altLang="zh-CN"/>
              <a:t> </a:t>
            </a:r>
            <a:r>
              <a:rPr lang="zh-CN" altLang="en-US"/>
              <a:t>上</a:t>
            </a:r>
            <a:r>
              <a:rPr lang="zh-CN"/>
              <a:t>找不到</a:t>
            </a:r>
            <a:r>
              <a:rPr lang="en-US" altLang="zh-CN"/>
              <a:t> Qt5 </a:t>
            </a:r>
            <a:r>
              <a:rPr lang="zh-CN" altLang="en-US"/>
              <a:t>包怎么办？我明明安装了！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>
            <a:lum bright="30000" contrast="66000"/>
          </a:blip>
          <a:stretch>
            <a:fillRect/>
          </a:stretch>
        </p:blipFill>
        <p:spPr>
          <a:xfrm>
            <a:off x="1909445" y="2810510"/>
            <a:ext cx="7991475" cy="238125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1534160" y="1788160"/>
            <a:ext cx="9123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你是</a:t>
            </a:r>
            <a:r>
              <a:rPr lang="en-US" altLang="zh-CN"/>
              <a:t> Windows </a:t>
            </a:r>
            <a:r>
              <a:rPr lang="zh-CN" altLang="en-US"/>
              <a:t>系统，可能你安装了</a:t>
            </a:r>
            <a:r>
              <a:rPr lang="en-US" altLang="zh-CN"/>
              <a:t> Qt5</a:t>
            </a:r>
            <a:r>
              <a:rPr lang="zh-CN" altLang="en-US"/>
              <a:t>，但是因为</a:t>
            </a:r>
            <a:r>
              <a:rPr lang="en-US" altLang="zh-CN"/>
              <a:t> Windows </a:t>
            </a:r>
            <a:r>
              <a:rPr lang="zh-CN" altLang="en-US"/>
              <a:t>系统的安装路径非常混乱，</a:t>
            </a:r>
            <a:endParaRPr lang="zh-CN" altLang="en-US"/>
          </a:p>
          <a:p>
            <a:r>
              <a:rPr lang="zh-CN" altLang="en-US"/>
              <a:t>没有固定的</a:t>
            </a:r>
            <a:r>
              <a:rPr lang="en-US" altLang="zh-CN"/>
              <a:t> /usr/lib </a:t>
            </a:r>
            <a:r>
              <a:rPr lang="zh-CN" altLang="en-US"/>
              <a:t>之类的默认路径可以搜索，所以出错了。</a:t>
            </a:r>
            <a:endParaRPr lang="zh-CN" altLang="en-US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常见问题：小彭老师，</a:t>
            </a:r>
            <a:r>
              <a:rPr lang="en-US"/>
              <a:t>Windows</a:t>
            </a:r>
            <a:r>
              <a:rPr lang="en-US" altLang="zh-CN"/>
              <a:t> </a:t>
            </a:r>
            <a:r>
              <a:rPr lang="zh-CN" altLang="en-US"/>
              <a:t>上</a:t>
            </a:r>
            <a:r>
              <a:rPr lang="zh-CN"/>
              <a:t>找不到</a:t>
            </a:r>
            <a:r>
              <a:rPr lang="en-US" altLang="zh-CN"/>
              <a:t> Qt5 </a:t>
            </a:r>
            <a:r>
              <a:rPr lang="zh-CN" altLang="en-US"/>
              <a:t>包怎么办？我明明安装了！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假设你的</a:t>
            </a:r>
            <a:r>
              <a:rPr lang="en-US" altLang="zh-CN"/>
              <a:t> Qt5 </a:t>
            </a:r>
            <a:r>
              <a:rPr lang="zh-CN" altLang="en-US"/>
              <a:t>安装在</a:t>
            </a:r>
            <a:r>
              <a:rPr lang="en-US" altLang="zh-CN"/>
              <a:t> C:\Qt\Qt5.14.2</a:t>
            </a:r>
            <a:r>
              <a:rPr lang="zh-CN" altLang="en-US"/>
              <a:t>，则你去找找这个目录：</a:t>
            </a:r>
            <a:endParaRPr lang="zh-CN" altLang="en-US"/>
          </a:p>
          <a:p>
            <a:r>
              <a:rPr lang="en-US" altLang="zh-CN"/>
              <a:t>C:\Qt\Qt5.14.2\msvc2019_64\lib\cmake\</a:t>
            </a:r>
            <a:endParaRPr lang="en-US" altLang="zh-CN"/>
          </a:p>
          <a:p>
            <a:r>
              <a:rPr lang="zh-CN" altLang="en-US"/>
              <a:t>你会看到他里面有个</a:t>
            </a:r>
            <a:r>
              <a:rPr lang="en-US" altLang="zh-CN"/>
              <a:t> Qt5Config.cmake </a:t>
            </a:r>
            <a:r>
              <a:rPr lang="zh-CN" altLang="en-US"/>
              <a:t>对吧。现在，有四种方法让</a:t>
            </a:r>
            <a:r>
              <a:rPr lang="en-US" altLang="zh-CN"/>
              <a:t> CMake </a:t>
            </a:r>
            <a:r>
              <a:rPr lang="zh-CN" altLang="en-US"/>
              <a:t>找得到他。</a:t>
            </a:r>
            <a:endParaRPr lang="zh-CN" altLang="en-US"/>
          </a:p>
          <a:p>
            <a:r>
              <a:rPr lang="zh-CN" altLang="en-US"/>
              <a:t>第一种是设置</a:t>
            </a:r>
            <a:r>
              <a:rPr lang="en-US" altLang="zh-CN"/>
              <a:t> CMAKE_MODULE_PATH </a:t>
            </a:r>
            <a:r>
              <a:rPr lang="zh-CN" altLang="en-US"/>
              <a:t>变量，添加一下包含</a:t>
            </a:r>
            <a:r>
              <a:rPr lang="en-US" altLang="zh-CN"/>
              <a:t> Qt5Config.cmake </a:t>
            </a:r>
            <a:r>
              <a:rPr lang="zh-CN" altLang="en-US"/>
              <a:t>这个文件的目录路径</a:t>
            </a:r>
            <a:r>
              <a:rPr lang="en-US" altLang="zh-CN"/>
              <a:t> </a:t>
            </a:r>
            <a:r>
              <a:rPr lang="en-US" altLang="zh-CN">
                <a:sym typeface="+mn-ea"/>
              </a:rPr>
              <a:t>C:\Qt\Qt5.14.2\msvc2019_64\lib\cmake</a:t>
            </a:r>
            <a:r>
              <a:rPr lang="zh-CN" altLang="en-US">
                <a:sym typeface="+mn-ea"/>
              </a:rPr>
              <a:t>，当然刚刚说了尽管你是</a:t>
            </a:r>
            <a:r>
              <a:rPr lang="en-US" altLang="zh-CN">
                <a:sym typeface="+mn-ea"/>
              </a:rPr>
              <a:t> Windows </a:t>
            </a:r>
            <a:r>
              <a:rPr lang="zh-CN" altLang="en-US">
                <a:sym typeface="+mn-ea"/>
              </a:rPr>
              <a:t>还是要把</a:t>
            </a:r>
            <a:r>
              <a:rPr lang="en-US" altLang="zh-CN">
                <a:sym typeface="+mn-ea"/>
              </a:rPr>
              <a:t> \ </a:t>
            </a:r>
            <a:r>
              <a:rPr lang="zh-CN" altLang="en-US">
                <a:sym typeface="+mn-ea"/>
              </a:rPr>
              <a:t>全部换成</a:t>
            </a:r>
            <a:r>
              <a:rPr lang="en-US" altLang="zh-CN">
                <a:sym typeface="+mn-ea"/>
              </a:rPr>
              <a:t> /</a:t>
            </a:r>
            <a:r>
              <a:rPr lang="zh-CN" altLang="en-US">
                <a:sym typeface="+mn-ea"/>
              </a:rPr>
              <a:t>，因为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是“亲</a:t>
            </a:r>
            <a:r>
              <a:rPr lang="en-US" altLang="zh-CN">
                <a:sym typeface="+mn-ea"/>
              </a:rPr>
              <a:t> Unix</a:t>
            </a:r>
            <a:r>
              <a:rPr lang="zh-CN" altLang="en-US">
                <a:sym typeface="+mn-ea"/>
              </a:rPr>
              <a:t>”</a:t>
            </a:r>
            <a:r>
              <a:rPr lang="zh-CN" altLang="en-US">
                <a:sym typeface="+mn-ea"/>
              </a:rPr>
              <a:t>的构建系统。</a:t>
            </a:r>
            <a:endParaRPr lang="zh-CN" altLang="en-US">
              <a:sym typeface="+mn-ea"/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是的，学个编程跟隔壁史地政一样，有地缘因素在里边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……</a:t>
            </a:r>
            <a:endParaRPr lang="en-US" altLang="zh-CN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9180" y="4556760"/>
            <a:ext cx="10074275" cy="1240790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更好的方法：设置</a:t>
            </a:r>
            <a:r>
              <a:rPr lang="en-US" altLang="zh-CN"/>
              <a:t> &lt;</a:t>
            </a:r>
            <a:r>
              <a:rPr lang="zh-CN" altLang="en-US"/>
              <a:t>包名</a:t>
            </a:r>
            <a:r>
              <a:rPr lang="en-US" altLang="zh-CN"/>
              <a:t>&gt;_DIR </a:t>
            </a:r>
            <a:r>
              <a:rPr lang="zh-CN" altLang="en-US"/>
              <a:t>变量指向</a:t>
            </a:r>
            <a:r>
              <a:rPr lang="en-US" altLang="zh-CN"/>
              <a:t> &lt;</a:t>
            </a:r>
            <a:r>
              <a:rPr lang="zh-CN" altLang="en-US">
                <a:sym typeface="+mn-ea"/>
              </a:rPr>
              <a:t>包名</a:t>
            </a:r>
            <a:r>
              <a:rPr lang="en-US" altLang="zh-CN"/>
              <a:t>&gt;Config.cmake </a:t>
            </a:r>
            <a:r>
              <a:rPr lang="zh-CN" altLang="en-US"/>
              <a:t>所在位置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/>
              <a:t>第二种是设置</a:t>
            </a:r>
            <a:r>
              <a:rPr lang="en-US" altLang="zh-CN"/>
              <a:t> Qt5_DIR </a:t>
            </a:r>
            <a:r>
              <a:rPr lang="zh-CN" altLang="en-US"/>
              <a:t>这个变量为</a:t>
            </a:r>
            <a:r>
              <a:rPr lang="en-US" altLang="zh-CN"/>
              <a:t> </a:t>
            </a:r>
            <a:r>
              <a:rPr lang="en-US" altLang="zh-CN">
                <a:sym typeface="+mn-ea"/>
              </a:rPr>
              <a:t>C:\Qt\Qt5.14.2\msvc2019_64\lib\cmake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这样只有</a:t>
            </a:r>
            <a:r>
              <a:rPr lang="en-US" altLang="zh-CN">
                <a:sym typeface="+mn-ea"/>
              </a:rPr>
              <a:t> Qt5 </a:t>
            </a:r>
            <a:r>
              <a:rPr lang="zh-CN" altLang="en-US">
                <a:sym typeface="+mn-ea"/>
              </a:rPr>
              <a:t>这个包会去这个目录里搜索</a:t>
            </a:r>
            <a:r>
              <a:rPr lang="en-US" altLang="zh-CN">
                <a:sym typeface="+mn-ea"/>
              </a:rPr>
              <a:t> Qt5Config.cmake</a:t>
            </a:r>
            <a:r>
              <a:rPr lang="zh-CN" altLang="en-US">
                <a:sym typeface="+mn-ea"/>
              </a:rPr>
              <a:t>，更有针对性。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第三种</a:t>
            </a:r>
            <a:r>
              <a:rPr lang="en-US" altLang="zh-CN">
                <a:sym typeface="+mn-ea"/>
              </a:rPr>
              <a:t>(</a:t>
            </a:r>
            <a:r>
              <a:rPr lang="zh-CN" altLang="en-US">
                <a:sym typeface="+mn-ea"/>
              </a:rPr>
              <a:t>推荐</a:t>
            </a:r>
            <a:r>
              <a:rPr lang="en-US" altLang="zh-CN">
                <a:sym typeface="+mn-ea"/>
              </a:rPr>
              <a:t>)</a:t>
            </a:r>
            <a:r>
              <a:rPr lang="zh-CN" altLang="en-US">
                <a:sym typeface="+mn-ea"/>
              </a:rPr>
              <a:t>，直接在命令行通过</a:t>
            </a:r>
            <a:r>
              <a:rPr lang="en-US" altLang="zh-CN">
                <a:sym typeface="+mn-ea"/>
              </a:rPr>
              <a:t> -DQt5_DIR=”xxx” </a:t>
            </a:r>
            <a:r>
              <a:rPr lang="zh-CN" altLang="en-US">
                <a:sym typeface="+mn-ea"/>
              </a:rPr>
              <a:t>指定，这样不用修改</a:t>
            </a:r>
            <a:r>
              <a:rPr lang="en-US" altLang="zh-CN">
                <a:sym typeface="+mn-ea"/>
              </a:rPr>
              <a:t> CMakeLists.txt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第四种，还可以通过设置环境变量</a:t>
            </a:r>
            <a:r>
              <a:rPr lang="en-US" altLang="zh-CN">
                <a:sym typeface="+mn-ea"/>
              </a:rPr>
              <a:t> Qt5_DIR </a:t>
            </a:r>
            <a:r>
              <a:rPr lang="zh-CN" altLang="en-US">
                <a:sym typeface="+mn-ea"/>
              </a:rPr>
              <a:t>也是可以的，就是对</a:t>
            </a:r>
            <a:r>
              <a:rPr lang="en-US" altLang="zh-CN">
                <a:sym typeface="+mn-ea"/>
              </a:rPr>
              <a:t> Windows </a:t>
            </a:r>
            <a:r>
              <a:rPr lang="zh-CN" altLang="en-US">
                <a:sym typeface="+mn-ea"/>
              </a:rPr>
              <a:t>用户</a:t>
            </a:r>
            <a:r>
              <a:rPr lang="zh-CN" altLang="en-US">
                <a:sym typeface="+mn-ea"/>
              </a:rPr>
              <a:t>比较困难。</a:t>
            </a:r>
            <a:endParaRPr lang="zh-CN" altLang="en-US">
              <a:sym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1000" y="2729865"/>
            <a:ext cx="8890000" cy="14401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585" y="4563745"/>
            <a:ext cx="9525635" cy="4076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3680" y="5404485"/>
            <a:ext cx="6482080" cy="690880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不指定</a:t>
            </a:r>
            <a:r>
              <a:rPr lang="en-US" altLang="zh-CN"/>
              <a:t> REQUIRED</a:t>
            </a:r>
            <a:r>
              <a:rPr lang="zh-CN" altLang="en-US"/>
              <a:t>，找不到时不报错，只会设置</a:t>
            </a:r>
            <a:r>
              <a:rPr lang="en-US" altLang="zh-CN"/>
              <a:t> TBB_FOUND </a:t>
            </a:r>
            <a:r>
              <a:rPr lang="zh-CN" altLang="en-US"/>
              <a:t>为</a:t>
            </a:r>
            <a:r>
              <a:rPr lang="en-US" altLang="zh-CN"/>
              <a:t> FALSE</a:t>
            </a:r>
            <a:endParaRPr lang="en-US" alt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94940" y="1445895"/>
            <a:ext cx="6801485" cy="23698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945" y="4032250"/>
            <a:ext cx="6468745" cy="46990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1607820" y="4864735"/>
            <a:ext cx="955548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如果没有</a:t>
            </a:r>
            <a:r>
              <a:rPr lang="en-US" altLang="zh-CN"/>
              <a:t> REQUIRED </a:t>
            </a:r>
            <a:r>
              <a:rPr lang="zh-CN" altLang="en-US"/>
              <a:t>选项，找不到时将不会报错。</a:t>
            </a:r>
            <a:endParaRPr lang="zh-CN" altLang="en-US"/>
          </a:p>
          <a:p>
            <a:r>
              <a:rPr lang="zh-CN" altLang="en-US"/>
              <a:t>这样可以用于添加一些可选的依赖，如果没有也不要紧的那种，这时我们可以抛出一个警告。</a:t>
            </a:r>
            <a:endParaRPr lang="zh-CN" altLang="en-US"/>
          </a:p>
          <a:p>
            <a:r>
              <a:rPr lang="zh-CN" altLang="en-US"/>
              <a:t>找到了会把</a:t>
            </a:r>
            <a:r>
              <a:rPr lang="en-US" altLang="zh-CN"/>
              <a:t> TBB_FOUND </a:t>
            </a:r>
            <a:r>
              <a:rPr lang="zh-CN" altLang="en-US"/>
              <a:t>设为</a:t>
            </a:r>
            <a:r>
              <a:rPr lang="en-US" altLang="zh-CN"/>
              <a:t> TRUE</a:t>
            </a:r>
            <a:r>
              <a:rPr lang="zh-CN" altLang="en-US"/>
              <a:t>，</a:t>
            </a:r>
            <a:r>
              <a:rPr lang="en-US" altLang="zh-CN"/>
              <a:t>TBB_DIR </a:t>
            </a:r>
            <a:r>
              <a:rPr lang="zh-CN" altLang="en-US"/>
              <a:t>设为</a:t>
            </a:r>
            <a:r>
              <a:rPr lang="en-US" altLang="zh-CN"/>
              <a:t> TBBConfig.cmake </a:t>
            </a:r>
            <a:r>
              <a:rPr lang="zh-CN" altLang="en-US"/>
              <a:t>所在路径。</a:t>
            </a:r>
            <a:endParaRPr lang="zh-CN" altLang="en-US"/>
          </a:p>
          <a:p>
            <a:r>
              <a:rPr lang="zh-CN" altLang="en-US"/>
              <a:t>找不到会把</a:t>
            </a:r>
            <a:r>
              <a:rPr lang="en-US" altLang="zh-CN"/>
              <a:t> TBB_FOUND </a:t>
            </a:r>
            <a:r>
              <a:rPr lang="zh-CN" altLang="en-US"/>
              <a:t>设为</a:t>
            </a:r>
            <a:r>
              <a:rPr lang="en-US" altLang="zh-CN"/>
              <a:t> FALSE</a:t>
            </a:r>
            <a:r>
              <a:rPr lang="zh-CN" altLang="en-US"/>
              <a:t>，</a:t>
            </a:r>
            <a:r>
              <a:rPr lang="en-US" altLang="zh-CN"/>
              <a:t>TBB_DIR </a:t>
            </a:r>
            <a:r>
              <a:rPr lang="zh-CN" altLang="en-US"/>
              <a:t>为空。</a:t>
            </a:r>
            <a:endParaRPr lang="zh-CN" altLang="en-US"/>
          </a:p>
          <a:p>
            <a:r>
              <a:rPr lang="zh-CN" altLang="en-US"/>
              <a:t>这里我们在找到</a:t>
            </a:r>
            <a:r>
              <a:rPr lang="en-US" altLang="zh-CN"/>
              <a:t> TBB </a:t>
            </a:r>
            <a:r>
              <a:rPr lang="zh-CN" altLang="en-US"/>
              <a:t>时定义</a:t>
            </a:r>
            <a:r>
              <a:rPr lang="en-US" altLang="zh-CN"/>
              <a:t> WITH_TBB </a:t>
            </a:r>
            <a:r>
              <a:rPr lang="zh-CN" altLang="en-US"/>
              <a:t>宏，稍后</a:t>
            </a:r>
            <a:r>
              <a:rPr lang="en-US" altLang="zh-CN"/>
              <a:t> .cpp </a:t>
            </a:r>
            <a:r>
              <a:rPr lang="zh-CN" altLang="en-US"/>
              <a:t>里就可以根据这个判断。</a:t>
            </a:r>
            <a:endParaRPr lang="zh-CN" altLang="en-US"/>
          </a:p>
          <a:p>
            <a:r>
              <a:rPr lang="zh-CN" altLang="en-US"/>
              <a:t>如果找不到</a:t>
            </a:r>
            <a:r>
              <a:rPr lang="en-US" altLang="zh-CN"/>
              <a:t> TBB </a:t>
            </a:r>
            <a:r>
              <a:rPr lang="zh-CN" altLang="en-US"/>
              <a:t>可以</a:t>
            </a:r>
            <a:r>
              <a:rPr lang="en-US" altLang="zh-CN"/>
              <a:t> fallback </a:t>
            </a:r>
            <a:r>
              <a:rPr lang="zh-CN" altLang="en-US"/>
              <a:t>到保守的实现。</a:t>
            </a:r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4230370" y="1727200"/>
            <a:ext cx="6026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这样在</a:t>
            </a:r>
            <a:r>
              <a:rPr lang="en-US" altLang="zh-CN"/>
              <a:t> .cpp </a:t>
            </a:r>
            <a:r>
              <a:rPr lang="zh-CN" altLang="en-US"/>
              <a:t>里可以判断</a:t>
            </a:r>
            <a:r>
              <a:rPr lang="en-US" altLang="zh-CN"/>
              <a:t> WITH_TBB </a:t>
            </a:r>
            <a:r>
              <a:rPr lang="zh-CN" altLang="en-US"/>
              <a:t>宏，找不到</a:t>
            </a:r>
            <a:r>
              <a:rPr lang="en-US" altLang="zh-CN"/>
              <a:t> TBB </a:t>
            </a:r>
            <a:r>
              <a:rPr lang="zh-CN" altLang="en-US"/>
              <a:t>时退化到串行</a:t>
            </a:r>
            <a:r>
              <a:rPr lang="en-US" altLang="zh-CN"/>
              <a:t> for </a:t>
            </a:r>
            <a:r>
              <a:rPr lang="zh-CN" altLang="en-US"/>
              <a:t>循环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51885" y="1825625"/>
            <a:ext cx="450596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也可以用</a:t>
            </a:r>
            <a:r>
              <a:rPr lang="en-US" altLang="zh-CN"/>
              <a:t> TARGET </a:t>
            </a:r>
            <a:r>
              <a:rPr lang="zh-CN" altLang="en-US"/>
              <a:t>判断是否存在</a:t>
            </a:r>
            <a:r>
              <a:rPr lang="en-US" altLang="zh-CN"/>
              <a:t> TBB::tbb </a:t>
            </a:r>
            <a:r>
              <a:rPr lang="zh-CN" altLang="en-US"/>
              <a:t>这个伪对象，实现同样效果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37410" y="1995805"/>
            <a:ext cx="7536180" cy="257937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2717165" y="2625725"/>
            <a:ext cx="21259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6"/>
          <p:cNvSpPr txBox="1"/>
          <p:nvPr/>
        </p:nvSpPr>
        <p:spPr>
          <a:xfrm>
            <a:off x="3514090" y="5027930"/>
            <a:ext cx="553212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也可以复合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if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的各种判断语句，例如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NOT TARGET TBB::tbb AND TARGET Eigen3::eigen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表示找得到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TBB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但是找不到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Eigen3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的情况。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6</a:t>
            </a:r>
            <a:r>
              <a:rPr lang="zh-CN" altLang="en-US"/>
              <a:t>章：输出与变量</a:t>
            </a:r>
            <a:endParaRPr lang="zh-CN" altLang="en-US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在运行</a:t>
            </a:r>
            <a:r>
              <a:rPr lang="en-US" altLang="zh-CN"/>
              <a:t> cmake -B build </a:t>
            </a:r>
            <a:r>
              <a:rPr lang="zh-CN" altLang="en-US"/>
              <a:t>时，打印字符串（用于调试）</a:t>
            </a:r>
            <a:endParaRPr lang="en-US" alt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14550" y="2724785"/>
            <a:ext cx="7581900" cy="3819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120" y="2136140"/>
            <a:ext cx="2251710" cy="3378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7520" y="1337945"/>
            <a:ext cx="2962275" cy="54292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2114550" y="5804535"/>
            <a:ext cx="14204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message(STATUS “...”) </a:t>
            </a:r>
            <a:r>
              <a:rPr lang="zh-CN" altLang="en-US"/>
              <a:t>表示信息类型是状态信息，有</a:t>
            </a:r>
            <a:r>
              <a:rPr lang="en-US" altLang="zh-CN"/>
              <a:t> -- </a:t>
            </a:r>
            <a:r>
              <a:rPr lang="zh-CN" altLang="en-US"/>
              <a:t>前缀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11705" y="2755900"/>
            <a:ext cx="7591425" cy="38385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6935" y="1553845"/>
            <a:ext cx="4765675" cy="57912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2211705" y="5866130"/>
            <a:ext cx="16706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message(WARNING “...”) </a:t>
            </a:r>
            <a:r>
              <a:rPr lang="zh-CN" altLang="en-US"/>
              <a:t>表示是警告信息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38400" y="2506345"/>
            <a:ext cx="6934200" cy="435165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2640965" y="5814695"/>
            <a:ext cx="22326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6440" y="1310640"/>
            <a:ext cx="5494655" cy="863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21208</Words>
  <Application>WPS Presentation</Application>
  <PresentationFormat>宽屏</PresentationFormat>
  <Paragraphs>832</Paragraphs>
  <Slides>170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170</vt:i4>
      </vt:variant>
    </vt:vector>
  </HeadingPairs>
  <TitlesOfParts>
    <vt:vector size="181" baseType="lpstr">
      <vt:lpstr>Arial</vt:lpstr>
      <vt:lpstr>SimSun</vt:lpstr>
      <vt:lpstr>Wingdings</vt:lpstr>
      <vt:lpstr>Liberation Sans</vt:lpstr>
      <vt:lpstr>SimSun</vt:lpstr>
      <vt:lpstr>文泉驿微米黑</vt:lpstr>
      <vt:lpstr>Arial Black</vt:lpstr>
      <vt:lpstr>Microsoft YaHei</vt:lpstr>
      <vt:lpstr>Arial Unicode MS</vt:lpstr>
      <vt:lpstr>DroidSansMono Nerd Font</vt:lpstr>
      <vt:lpstr>Office Theme</vt:lpstr>
      <vt:lpstr>现代 CMake 进阶指南</vt:lpstr>
      <vt:lpstr>为什么要学习现代 CMake？</vt:lpstr>
      <vt:lpstr>为什么要学习现代 CMake？</vt:lpstr>
      <vt:lpstr>第0章：命令行小技巧</vt:lpstr>
      <vt:lpstr>传统的 CMake 软件构建/安装方式</vt:lpstr>
      <vt:lpstr>现代 CMake 提供了更方便的 -B 和 --build 指令，不同平台，统一命令！</vt:lpstr>
      <vt:lpstr>-D 选项：指定配置变量（又称缓存变量）</vt:lpstr>
      <vt:lpstr>-G 选项：指定要用的生成器</vt:lpstr>
      <vt:lpstr>-G 选项：指定要用的生成器</vt:lpstr>
      <vt:lpstr>Ninja 和 Makefile 简单的对比</vt:lpstr>
      <vt:lpstr>第1章：添加源文件</vt:lpstr>
      <vt:lpstr>一个 .cpp 源文件用于测试</vt:lpstr>
      <vt:lpstr>CMake 中添加一个可执行文件作为构建目标</vt:lpstr>
      <vt:lpstr>另一种方式：先创建目标，稍后再添加源文件</vt:lpstr>
      <vt:lpstr>如果有多个源文件呢？</vt:lpstr>
      <vt:lpstr>逐个添加即可</vt:lpstr>
      <vt:lpstr>使用变量来存储</vt:lpstr>
      <vt:lpstr>建议把头文件也加上，这样在 VS 里可以出现在“Header Files”一栏</vt:lpstr>
      <vt:lpstr>使用 GLOB 自动查找当前目录下指定扩展名的文件，实现批量添加源文件</vt:lpstr>
      <vt:lpstr>启用 CONFIGURE_DEPENDS 选项，当添加新文件时，自动更新变量</vt:lpstr>
      <vt:lpstr>如果源码放在子文件夹里怎么办？</vt:lpstr>
      <vt:lpstr>必须把路径名和后缀名的排列组合全部写出来吗？感觉好麻烦</vt:lpstr>
      <vt:lpstr>大可不必！用 aux_source_directory，自动搜集需要的文件后缀名</vt:lpstr>
      <vt:lpstr>进一步：GLOB_RECURSE 了解一下！能自动包含所有子文件夹下的文件</vt:lpstr>
      <vt:lpstr>GLOB_RECURSE 的问题：会把 build 目录里生成的临时 .cpp 文件也加进来</vt:lpstr>
      <vt:lpstr>第2章：项目配置变量</vt:lpstr>
      <vt:lpstr>CMAKE_BUILD_TYPE 构建的类型，调试模式还是发布模式</vt:lpstr>
      <vt:lpstr>各种构建模式在编译器选项上的区别</vt:lpstr>
      <vt:lpstr>小技巧：设定一个变量的默认值</vt:lpstr>
      <vt:lpstr>project：初始化项目信息，并把当前 CMakeLists.txt 所在位置作为根目录</vt:lpstr>
      <vt:lpstr>project：初始化项目信息，并把当前 CMakeLists.txt 所在位置作为根目录</vt:lpstr>
      <vt:lpstr>和子模块的关系：PROJECT_x_DIR 和 CMAKE_CURRENT_x_DIR 的区别</vt:lpstr>
      <vt:lpstr>其他相关变量</vt:lpstr>
      <vt:lpstr>子模块里也可以用 project 命令，将当前目录作为一个独立的子项目</vt:lpstr>
      <vt:lpstr>project 的初始化：LANGUAGES 字段</vt:lpstr>
      <vt:lpstr>常见问题：LANGUAGES 中没有启用 C 语言，但是却用到了 C 语言</vt:lpstr>
      <vt:lpstr>解决：改成 project(项目名 LANGUAGES C CXX) 即可</vt:lpstr>
      <vt:lpstr>也可以先设置 LANGUAGES NONE，之后再调用 enable_language(CXX)</vt:lpstr>
      <vt:lpstr>设置 C++ 标准：CMAKE_CXX_STANDARD 变量</vt:lpstr>
      <vt:lpstr>设置 C++ 标准：CMAKE_CXX_STANDARD 变量</vt:lpstr>
      <vt:lpstr>常见误区：小彭老师，我手动添加 -std=c++17 行不行？</vt:lpstr>
      <vt:lpstr>project 的初始化：VERSION 字段</vt:lpstr>
      <vt:lpstr>一些没什么用，但 CMake 官方不知为何就是提供了的项目字段……</vt:lpstr>
      <vt:lpstr>项目名的另一大作用：会设置另外 &lt;项目名&gt;_SOURCE_DIR 等变量</vt:lpstr>
      <vt:lpstr>小技巧：CMake 的 ${} 表达式可以嵌套</vt:lpstr>
      <vt:lpstr>cmake_minimum_required 指定最低所需的 CMake 版本</vt:lpstr>
      <vt:lpstr>假设我现在构建一个需要版本 3.99 的 CMake 项目</vt:lpstr>
      <vt:lpstr>可以通过 cmake --version 查看当前版本</vt:lpstr>
      <vt:lpstr>注意：cmake_minimum_required 不仅是“最小所需版本”</vt:lpstr>
      <vt:lpstr>https://blog.csdn.net/fuyajun01/article/details/8891749</vt:lpstr>
      <vt:lpstr>一个标准的 CMakeLists.txt 模板</vt:lpstr>
      <vt:lpstr>第3章：链接库文件</vt:lpstr>
      <vt:lpstr>main.cpp 调用 mylib.cpp 里的 say_hello 函数</vt:lpstr>
      <vt:lpstr>改进：mylib 作为一个静态库</vt:lpstr>
      <vt:lpstr>改进：mylib 作为一个动态库</vt:lpstr>
      <vt:lpstr>改进：mylib 作为一个对象库</vt:lpstr>
      <vt:lpstr>改进：mylib 作为一个对象库</vt:lpstr>
      <vt:lpstr>静态库的麻烦：GCC 编译器自作聪明，会自动剔除没有引用符号的那些对象</vt:lpstr>
      <vt:lpstr>对象库可以绕开编译器的不统一：保证不会自动剔除没引用到的对象文件</vt:lpstr>
      <vt:lpstr>虽然动态库也可以避免剔除没引用的对象文件，但引入了运行时链接的麻烦</vt:lpstr>
      <vt:lpstr>add_library 无参数时，是静态库还是动态库?</vt:lpstr>
      <vt:lpstr>小技巧：设定一个变量的默认值</vt:lpstr>
      <vt:lpstr>常见坑点：动态库无法链接静态库</vt:lpstr>
      <vt:lpstr>解决：让静态库编译时也生成位置无关的代码(PIC)，这样才能装在动态库里</vt:lpstr>
      <vt:lpstr>也可以只针对一个库，只对他启用位置无关的代码(PIC)</vt:lpstr>
      <vt:lpstr>第4章：对象的属性</vt:lpstr>
      <vt:lpstr>除了 POSITION_INDEPENDENT_CODE 还有哪些这样的属性？</vt:lpstr>
      <vt:lpstr>另一种方式：set_target_properties 批量设置多个属性</vt:lpstr>
      <vt:lpstr>另一种方式：通过全局的变量，让之后创建的所有对象都享有同样的属性</vt:lpstr>
      <vt:lpstr>如果你从百度学的 CMake，你可能会犯如下的错误</vt:lpstr>
      <vt:lpstr>假如你一定要用动态链接库（Windows 对动态链接很不友好）</vt:lpstr>
      <vt:lpstr>假如你一定要用动态链接库（Windows 对动态链接很不友好）</vt:lpstr>
      <vt:lpstr>常见问题：老师，我链接了自己的 dll，但是为什么运行时会找不到？</vt:lpstr>
      <vt:lpstr>手动拷贝 dll 好麻烦，能不能让 CMake 把 dll 自动生成在 exe 同一目录？</vt:lpstr>
      <vt:lpstr>解决1：设置 mylib 对象的 xx_OUTPUT_DIRECTORY 系列属性</vt:lpstr>
      <vt:lpstr>不懂就问，为什么说 Linux 系统是永远滴神？</vt:lpstr>
      <vt:lpstr>第5章：链接第三方库</vt:lpstr>
      <vt:lpstr>案例：需要使用 tbb 这个库</vt:lpstr>
      <vt:lpstr>直接链接 tbb 的缺点</vt:lpstr>
      <vt:lpstr>也可以直接写出全部路径，就是太硬核</vt:lpstr>
      <vt:lpstr>更通用的方式：find_package</vt:lpstr>
      <vt:lpstr>TBB::tbb 的秘密：自带了一些 PUBLIC 属性</vt:lpstr>
      <vt:lpstr>和古代 CMake 做对比：为什么 PUBLIC 属性的传播机制如此便利</vt:lpstr>
      <vt:lpstr>和 find_package(TBB CONFIG REQUIRED) 有什么区别？</vt:lpstr>
      <vt:lpstr>/usr/lib/cmake/TBB/TBBConfig.cmake 长啥样？</vt:lpstr>
      <vt:lpstr>老年项目案例：OpenVDB（反面教材）</vt:lpstr>
      <vt:lpstr>find_package(Qt5 REQUIRED) 出错了</vt:lpstr>
      <vt:lpstr>原因：Qt5 具有多个组件，必须指定你需要哪些组件</vt:lpstr>
      <vt:lpstr>测试一下能否找到 Qt 的头文件并编译通过</vt:lpstr>
      <vt:lpstr>常见问题：小彭老师，Windows 上找不到 Qt5 包怎么办？我明明安装了！</vt:lpstr>
      <vt:lpstr>常见问题：小彭老师，Windows 上找不到 Qt5 包怎么办？我明明安装了！</vt:lpstr>
      <vt:lpstr>更好的方法：设置 &lt;包名&gt;_DIR 变量指向 &lt;包名&gt;Config.cmake 所在位置</vt:lpstr>
      <vt:lpstr>不指定 REQUIRED，找不到时不报错，只会设置 TBB_FOUND 为 FALSE</vt:lpstr>
      <vt:lpstr>这样在 .cpp 里可以判断 WITH_TBB 宏，找不到 TBB 时退化到串行 for 循环</vt:lpstr>
      <vt:lpstr>也可以用 TARGET 判断是否存在 TBB::tbb 这个伪对象，实现同样效果</vt:lpstr>
      <vt:lpstr>第6章：输出与变量</vt:lpstr>
      <vt:lpstr>在运行 cmake -B build 时，打印字符串（用于调试）</vt:lpstr>
      <vt:lpstr>message(STATUS “...”) 表示信息类型是状态信息，有 -- 前缀</vt:lpstr>
      <vt:lpstr>message(WARNING “...”) 表示是警告信息</vt:lpstr>
      <vt:lpstr>message(AUTHOR_WARNING “...”) 表示是仅仅给项目作者看的警告信息</vt:lpstr>
      <vt:lpstr>AUTHOR_WARNING 的不同之处：可以通过 -Wno-dev 关闭</vt:lpstr>
      <vt:lpstr>message(FATAL_ERROR “...”) 表示是错误信息，会终止 CMake 的运行</vt:lpstr>
      <vt:lpstr>message(SEND_ERROR “...”) 表示是错误信息，但之后的语句仍继续执行</vt:lpstr>
      <vt:lpstr>message 可以用于打印变量</vt:lpstr>
      <vt:lpstr>如果 set 没加引号会怎样？会变成分号分割的列表</vt:lpstr>
      <vt:lpstr>如果 message 没加引号会怎样？会把列表里的字符串当成他的关键字</vt:lpstr>
      <vt:lpstr>第7章：变量与缓存</vt:lpstr>
      <vt:lpstr>重复执行 cmake -B build 会有什么区别？</vt:lpstr>
      <vt:lpstr>如何清除缓存？删 build 大法了解一下</vt:lpstr>
      <vt:lpstr>清除缓存，其实只需删除 build/CMakeCache.txt 就可以了</vt:lpstr>
      <vt:lpstr>build/CMakeCache.txt 的内容</vt:lpstr>
      <vt:lpstr>find_package 就用到了缓存机制</vt:lpstr>
      <vt:lpstr>设置缓存变量</vt:lpstr>
      <vt:lpstr>缓存的 myvar 会出现在 build/CMakeCache.txt 里</vt:lpstr>
      <vt:lpstr>常见问题：我修改了 CMakeLists.txt 里 set 的值，却没有更新？</vt:lpstr>
      <vt:lpstr>缓存变量到底该如何更新？标准解法：通过命令行 -D 参数</vt:lpstr>
      <vt:lpstr>命令行 -D 参数太硬核了，有没有图形化的缓存编辑器？</vt:lpstr>
      <vt:lpstr>缓存变量到底该如何更新？暴力解决：删 build 大法</vt:lpstr>
      <vt:lpstr>也可以通过指定 FORCE 来强制 set 更新缓存</vt:lpstr>
      <vt:lpstr>缓存变量除了 STRING 还有哪些类型？</vt:lpstr>
      <vt:lpstr>案例：添加一个 BOOL 类型的缓存变量，用于控制要不要启用某特性</vt:lpstr>
      <vt:lpstr>CMake 对 BOOL 类型缓存的 set 指令提供了一个简写：option</vt:lpstr>
      <vt:lpstr>经典问题：小彭老师，我option设为OFF了为什么他还是ON呀？</vt:lpstr>
      <vt:lpstr>因为在CMakeLists.txt里直接改option是错的，官方解法是通过-D参数来改</vt:lpstr>
      <vt:lpstr>或者不要option了，直接用set加个FORCE即可始终强制更新缓存</vt:lpstr>
      <vt:lpstr>绕开缓存的方法：使用普通变量，但仅当没有定义时设定为默认值</vt:lpstr>
      <vt:lpstr>第8章：跨平台与编译器</vt:lpstr>
      <vt:lpstr>在 CMake 中给 .cpp 定义一个宏</vt:lpstr>
      <vt:lpstr>根据不同的操作系统，把宏定义成不同的值</vt:lpstr>
      <vt:lpstr>CMake 还提供了一些简写变量：WIN32, APPLE, UNIX, ANDROID, IOS 等</vt:lpstr>
      <vt:lpstr>使用生成器表达式，简化成一条指令</vt:lpstr>
      <vt:lpstr>生成器表达式：如需多个平台可以用逗号分割</vt:lpstr>
      <vt:lpstr>判断当前用的是哪一款 C++ 编译器</vt:lpstr>
      <vt:lpstr>也可以用生成器表达式判断编译器</vt:lpstr>
      <vt:lpstr>生成器表达式也可以做复杂的逻辑判断</vt:lpstr>
      <vt:lpstr>CMake 还提供了一些简写变量：MSVC, CMAKE_COMPILER_IS_GNUCC</vt:lpstr>
      <vt:lpstr>CMAKE_CXX_COMPILER_ID 直接作为字符串变量</vt:lpstr>
      <vt:lpstr>从命令行参数指定编译器</vt:lpstr>
      <vt:lpstr>也可以通过环境变量 CXX 指定</vt:lpstr>
      <vt:lpstr>CMAKE_GENERATOR 也可以了解一下</vt:lpstr>
      <vt:lpstr>顺便一提，小彭老师使用的 vimrc 分享</vt:lpstr>
      <vt:lpstr>第9章：分支与判断</vt:lpstr>
      <vt:lpstr>BOOL 类型的值</vt:lpstr>
      <vt:lpstr>if 的特点：不需要加 ${}，会自动尝试作为变量名求值</vt:lpstr>
      <vt:lpstr>如果我加了 ${} 会怎么样呢？</vt:lpstr>
      <vt:lpstr>万一好巧不巧，正好定义了 Hello 这个变量呢？</vt:lpstr>
      <vt:lpstr>解决：用引号包裹起来，防止被当做变量名</vt:lpstr>
      <vt:lpstr>第10章：变量与作用域</vt:lpstr>
      <vt:lpstr>变量的传播规则：父会传给子</vt:lpstr>
      <vt:lpstr>变量的传播规则：子不传给父</vt:lpstr>
      <vt:lpstr>变量的传播规则：子不传给父</vt:lpstr>
      <vt:lpstr>如果子模块需要向父模块里传变量怎么办？</vt:lpstr>
      <vt:lpstr>如果子模块需要向父模块里传变量怎么办？</vt:lpstr>
      <vt:lpstr>除了父子模块之外还有哪些是带独立作用域的</vt:lpstr>
      <vt:lpstr>环境变量的访问方式：$ENV{xx}</vt:lpstr>
      <vt:lpstr>缓存变量的访问方式：$CACHE{xx}</vt:lpstr>
      <vt:lpstr>${xx} 找不到局部变量时，会自动去找缓存变量</vt:lpstr>
      <vt:lpstr>if (DEFINED xx) 判断某变量是否存在</vt:lpstr>
      <vt:lpstr>if (DEFINED xx) 判断某变量是否存在</vt:lpstr>
      <vt:lpstr>if (xx) 就可以判断某变量是否存在且不为空字符串</vt:lpstr>
      <vt:lpstr>if (DEFINED ENV{xx}) 判断某环境变量是否存在</vt:lpstr>
      <vt:lpstr>从 bash 设置环境变量试试看</vt:lpstr>
      <vt:lpstr>第11章：其他小建议</vt:lpstr>
      <vt:lpstr>CCache：编译加速缓存</vt:lpstr>
      <vt:lpstr>添加一个 run 伪目标，用于启动主程序（可执行文件）</vt:lpstr>
      <vt:lpstr>再加一个 configure 伪目标，用于可视化地修改缓存变量</vt:lpstr>
      <vt:lpstr>第12章：深入理解列表</vt:lpstr>
      <vt:lpstr>第13章：库的传播规则</vt:lpstr>
      <vt:lpstr>第14章：我推荐的目录组织格式</vt:lpstr>
      <vt:lpstr>第15章：配置头文件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bate</dc:creator>
  <cp:lastModifiedBy>bate</cp:lastModifiedBy>
  <cp:revision>790</cp:revision>
  <dcterms:created xsi:type="dcterms:W3CDTF">2022-03-28T07:24:29Z</dcterms:created>
  <dcterms:modified xsi:type="dcterms:W3CDTF">2022-03-28T07:24:29Z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