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22"/>
  </p:handoutMasterIdLst>
  <p:sldIdLst>
    <p:sldId id="260" r:id="rId3"/>
    <p:sldId id="261" r:id="rId5"/>
    <p:sldId id="262" r:id="rId6"/>
    <p:sldId id="257" r:id="rId7"/>
    <p:sldId id="258" r:id="rId8"/>
    <p:sldId id="259" r:id="rId9"/>
    <p:sldId id="264" r:id="rId10"/>
    <p:sldId id="265" r:id="rId11"/>
    <p:sldId id="266" r:id="rId12"/>
    <p:sldId id="274" r:id="rId13"/>
    <p:sldId id="275" r:id="rId14"/>
    <p:sldId id="263" r:id="rId15"/>
    <p:sldId id="273" r:id="rId16"/>
    <p:sldId id="278" r:id="rId17"/>
    <p:sldId id="276" r:id="rId18"/>
    <p:sldId id="277" r:id="rId19"/>
    <p:sldId id="280" r:id="rId20"/>
    <p:sldId id="279" r:id="rId21"/>
  </p:sldIdLst>
  <p:sldSz cx="12192000" cy="6858000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2B2B2"/>
    <a:srgbClr val="202020"/>
    <a:srgbClr val="323232"/>
    <a:srgbClr val="CC3300"/>
    <a:srgbClr val="CC0000"/>
    <a:srgbClr val="FF3300"/>
    <a:srgbClr val="990000"/>
    <a:srgbClr val="FF8D41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278" autoAdjust="0"/>
    <p:restoredTop sz="94660"/>
  </p:normalViewPr>
  <p:slideViewPr>
    <p:cSldViewPr snapToGrid="0" showGuides="1">
      <p:cViewPr varScale="1">
        <p:scale>
          <a:sx n="75" d="100"/>
          <a:sy n="75" d="100"/>
        </p:scale>
        <p:origin x="90" y="96"/>
      </p:cViewPr>
      <p:guideLst>
        <p:guide orient="horz" pos="2288"/>
        <p:guide pos="3851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0" cy="720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handoutMaster" Target="handoutMasters/handoutMaster1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45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45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C8D182-E4C8-4120-9249-FC9774456FF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2600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1200" y="4926013"/>
            <a:ext cx="5683250" cy="40290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Slide Image Placeholder 1"/>
          <p:cNvSpPr/>
          <p:nvPr>
            <p:ph type="sldImg" idx="2"/>
          </p:nvPr>
        </p:nvSpPr>
        <p:spPr/>
      </p:sp>
      <p:sp>
        <p:nvSpPr>
          <p:cNvPr id="3" name="Text Placeholder 2"/>
          <p:cNvSpPr/>
          <p:nvPr>
            <p:ph type="body" idx="3"/>
          </p:nvPr>
        </p:nvSpPr>
        <p:spPr/>
        <p:txBody>
          <a:bodyPr/>
          <a:p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322962"/>
            <a:ext cx="9144000" cy="2187001"/>
          </a:xfrm>
        </p:spPr>
        <p:txBody>
          <a:bodyPr anchor="b">
            <a:normAutofit/>
          </a:bodyPr>
          <a:lstStyle>
            <a:lvl1pPr algn="ctr">
              <a:lnSpc>
                <a:spcPct val="130000"/>
              </a:lnSpc>
              <a:defRPr sz="6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>
                <a:sym typeface="+mn-ea"/>
              </a:rPr>
              <a:t>Click to edit Master title style</a:t>
            </a:r>
            <a:endParaRPr lang="zh-CN" altLang="en-US"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  <a:ea typeface="+mj-ea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Click to edit Master subtitle style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200" y="551543"/>
            <a:ext cx="10515600" cy="5558971"/>
          </a:xfrm>
        </p:spPr>
        <p:txBody>
          <a:bodyPr/>
          <a:lstStyle/>
          <a:p>
            <a:pPr lvl="0"/>
            <a:r>
              <a:rPr lang="zh-CN" altLang="en-US" dirty="0">
                <a:sym typeface="+mn-ea"/>
              </a:rPr>
              <a:t>Click to edit Master text styles</a:t>
            </a:r>
            <a:endParaRPr lang="zh-CN" altLang="en-US" dirty="0">
              <a:sym typeface="+mn-ea"/>
            </a:endParaRPr>
          </a:p>
          <a:p>
            <a:pPr lvl="1"/>
            <a:r>
              <a:rPr lang="zh-CN" altLang="en-US" dirty="0"/>
              <a:t>Second level</a:t>
            </a:r>
            <a:endParaRPr lang="zh-CN" altLang="en-US" dirty="0"/>
          </a:p>
          <a:p>
            <a:pPr lvl="2"/>
            <a:r>
              <a:rPr lang="zh-CN" altLang="en-US" dirty="0"/>
              <a:t>Third level</a:t>
            </a:r>
            <a:endParaRPr lang="zh-CN" altLang="en-US" dirty="0"/>
          </a:p>
          <a:p>
            <a:pPr lvl="3"/>
            <a:r>
              <a:rPr lang="zh-CN" altLang="en-US" dirty="0"/>
              <a:t>Fourth level</a:t>
            </a:r>
            <a:endParaRPr lang="zh-CN" altLang="en-US" dirty="0"/>
          </a:p>
          <a:p>
            <a:pPr lvl="4"/>
            <a:r>
              <a:rPr lang="zh-CN" altLang="en-US" dirty="0"/>
              <a:t>Fifth level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325563"/>
          </a:xfrm>
        </p:spPr>
        <p:txBody>
          <a:bodyPr anchor="ctr" anchorCtr="0">
            <a:normAutofit/>
          </a:bodyPr>
          <a:lstStyle>
            <a:lvl1pPr>
              <a:defRPr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Click to edit Master title style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47700" y="1825625"/>
            <a:ext cx="10515600" cy="4351338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>
                <a:sym typeface="+mn-ea"/>
              </a:rPr>
              <a:t>Click to edit Master text styles</a:t>
            </a:r>
            <a:endParaRPr lang="zh-CN" altLang="en-US" dirty="0">
              <a:sym typeface="+mn-ea"/>
            </a:endParaRPr>
          </a:p>
          <a:p>
            <a:pPr lvl="1"/>
            <a:r>
              <a:rPr lang="zh-CN" altLang="en-US" dirty="0"/>
              <a:t>Second level</a:t>
            </a:r>
            <a:endParaRPr lang="zh-CN" altLang="en-US" dirty="0"/>
          </a:p>
          <a:p>
            <a:pPr lvl="2"/>
            <a:r>
              <a:rPr lang="zh-CN" altLang="en-US" dirty="0"/>
              <a:t>Third level</a:t>
            </a:r>
            <a:endParaRPr lang="zh-CN" altLang="en-US" dirty="0"/>
          </a:p>
          <a:p>
            <a:pPr lvl="3"/>
            <a:r>
              <a:rPr lang="zh-CN" altLang="en-US" dirty="0"/>
              <a:t>Fourth level</a:t>
            </a:r>
            <a:endParaRPr lang="zh-CN" altLang="en-US" dirty="0"/>
          </a:p>
          <a:p>
            <a:pPr lvl="4"/>
            <a:r>
              <a:rPr lang="zh-CN" altLang="en-US" dirty="0"/>
              <a:t>Fifth level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3750945"/>
            <a:ext cx="9848088" cy="811530"/>
          </a:xfrm>
        </p:spPr>
        <p:txBody>
          <a:bodyPr anchor="b">
            <a:normAutofit/>
          </a:bodyPr>
          <a:lstStyle>
            <a:lvl1pPr>
              <a:defRPr sz="4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Click to edit Master title style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610028"/>
            <a:ext cx="7321550" cy="647555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>
                <a:sym typeface="+mn-ea"/>
              </a:rPr>
              <a:t>Click to edit Master text styles</a:t>
            </a:r>
            <a:endParaRPr lang="zh-CN" altLang="en-US"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325563"/>
          </a:xfrm>
        </p:spPr>
        <p:txBody>
          <a:bodyPr>
            <a:normAutofit/>
          </a:bodyPr>
          <a:lstStyle>
            <a:lvl1pPr>
              <a:defRPr sz="2400" b="1" i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Click to edit Master title style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47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5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>
                <a:sym typeface="+mn-ea"/>
              </a:rPr>
              <a:t>Click to edit Master text styles</a:t>
            </a:r>
            <a:endParaRPr lang="zh-CN" altLang="en-US" dirty="0">
              <a:sym typeface="+mn-ea"/>
            </a:endParaRPr>
          </a:p>
          <a:p>
            <a:pPr lvl="1"/>
            <a:r>
              <a:rPr lang="zh-CN" altLang="en-US" dirty="0"/>
              <a:t>Second level</a:t>
            </a:r>
            <a:endParaRPr lang="zh-CN" altLang="en-US" dirty="0"/>
          </a:p>
          <a:p>
            <a:pPr lvl="2"/>
            <a:r>
              <a:rPr lang="zh-CN" altLang="en-US" dirty="0"/>
              <a:t>Third level</a:t>
            </a:r>
            <a:endParaRPr lang="zh-CN" altLang="en-US" dirty="0"/>
          </a:p>
          <a:p>
            <a:pPr lvl="3"/>
            <a:r>
              <a:rPr lang="zh-CN" altLang="en-US" dirty="0"/>
              <a:t>Fourth level</a:t>
            </a:r>
            <a:endParaRPr lang="zh-CN" altLang="en-US" dirty="0"/>
          </a:p>
          <a:p>
            <a:pPr lvl="4"/>
            <a:r>
              <a:rPr lang="zh-CN" altLang="en-US" dirty="0"/>
              <a:t>Fifth level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981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5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>
                <a:sym typeface="+mn-ea"/>
              </a:rPr>
              <a:t>Click to edit Master text styles</a:t>
            </a:r>
            <a:endParaRPr lang="zh-CN" altLang="en-US" dirty="0">
              <a:sym typeface="+mn-ea"/>
            </a:endParaRPr>
          </a:p>
          <a:p>
            <a:pPr lvl="1"/>
            <a:r>
              <a:rPr lang="zh-CN" altLang="en-US" dirty="0"/>
              <a:t>Second level</a:t>
            </a:r>
            <a:endParaRPr lang="zh-CN" altLang="en-US" dirty="0"/>
          </a:p>
          <a:p>
            <a:pPr lvl="2"/>
            <a:r>
              <a:rPr lang="zh-CN" altLang="en-US" dirty="0"/>
              <a:t>Third level</a:t>
            </a:r>
            <a:endParaRPr lang="zh-CN" altLang="en-US" dirty="0"/>
          </a:p>
          <a:p>
            <a:pPr lvl="3"/>
            <a:r>
              <a:rPr lang="zh-CN" altLang="en-US" dirty="0"/>
              <a:t>Fourth level</a:t>
            </a:r>
            <a:endParaRPr lang="zh-CN" altLang="en-US" dirty="0"/>
          </a:p>
          <a:p>
            <a:pPr lvl="4"/>
            <a:r>
              <a:rPr lang="zh-CN" altLang="en-US" dirty="0"/>
              <a:t>Fifth level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Click to edit Master title style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744961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>
                <a:sym typeface="+mn-ea"/>
              </a:rPr>
              <a:t>Click to edit Master text styles</a:t>
            </a:r>
            <a:endParaRPr lang="zh-CN" altLang="en-US" dirty="0"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615609"/>
            <a:ext cx="5157787" cy="3574054"/>
          </a:xfrm>
        </p:spPr>
        <p:txBody>
          <a:bodyPr/>
          <a:lstStyle/>
          <a:p>
            <a:pPr lvl="0"/>
            <a:r>
              <a:rPr lang="zh-CN" altLang="en-US" dirty="0">
                <a:sym typeface="+mn-ea"/>
              </a:rPr>
              <a:t>Click to edit Master text styles</a:t>
            </a:r>
            <a:endParaRPr lang="zh-CN" altLang="en-US" dirty="0">
              <a:sym typeface="+mn-ea"/>
            </a:endParaRPr>
          </a:p>
          <a:p>
            <a:pPr lvl="1"/>
            <a:r>
              <a:rPr lang="zh-CN" altLang="en-US" dirty="0"/>
              <a:t>Second level</a:t>
            </a:r>
            <a:endParaRPr lang="zh-CN" altLang="en-US" dirty="0"/>
          </a:p>
          <a:p>
            <a:pPr lvl="2"/>
            <a:r>
              <a:rPr lang="zh-CN" altLang="en-US" dirty="0"/>
              <a:t>Third level</a:t>
            </a:r>
            <a:endParaRPr lang="zh-CN" altLang="en-US" dirty="0"/>
          </a:p>
          <a:p>
            <a:pPr lvl="3"/>
            <a:r>
              <a:rPr lang="zh-CN" altLang="en-US" dirty="0"/>
              <a:t>Fourth level</a:t>
            </a:r>
            <a:endParaRPr lang="zh-CN" altLang="en-US" dirty="0"/>
          </a:p>
          <a:p>
            <a:pPr lvl="4"/>
            <a:r>
              <a:rPr lang="zh-CN" altLang="en-US" dirty="0"/>
              <a:t>Fifth level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744961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>
                <a:sym typeface="+mn-ea"/>
              </a:rPr>
              <a:t>Click to edit Master text styles</a:t>
            </a:r>
            <a:endParaRPr lang="zh-CN" altLang="en-US" dirty="0"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615609"/>
            <a:ext cx="5183188" cy="3574054"/>
          </a:xfrm>
        </p:spPr>
        <p:txBody>
          <a:bodyPr/>
          <a:lstStyle/>
          <a:p>
            <a:pPr lvl="0"/>
            <a:r>
              <a:rPr lang="zh-CN" altLang="en-US" dirty="0">
                <a:sym typeface="+mn-ea"/>
              </a:rPr>
              <a:t>Click to edit Master text styles</a:t>
            </a:r>
            <a:endParaRPr lang="zh-CN" altLang="en-US" dirty="0">
              <a:sym typeface="+mn-ea"/>
            </a:endParaRPr>
          </a:p>
          <a:p>
            <a:pPr lvl="1"/>
            <a:r>
              <a:rPr lang="zh-CN" altLang="en-US" dirty="0"/>
              <a:t>Second level</a:t>
            </a:r>
            <a:endParaRPr lang="zh-CN" altLang="en-US" dirty="0"/>
          </a:p>
          <a:p>
            <a:pPr lvl="2"/>
            <a:r>
              <a:rPr lang="zh-CN" altLang="en-US" dirty="0"/>
              <a:t>Third level</a:t>
            </a:r>
            <a:endParaRPr lang="zh-CN" altLang="en-US" dirty="0"/>
          </a:p>
          <a:p>
            <a:pPr lvl="3"/>
            <a:r>
              <a:rPr lang="zh-CN" altLang="en-US" dirty="0"/>
              <a:t>Fourth level</a:t>
            </a:r>
            <a:endParaRPr lang="zh-CN" altLang="en-US" dirty="0"/>
          </a:p>
          <a:p>
            <a:pPr lvl="4"/>
            <a:r>
              <a:rPr lang="zh-CN" altLang="en-US" dirty="0"/>
              <a:t>Fifth level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2766219"/>
            <a:ext cx="10515600" cy="1325563"/>
          </a:xfrm>
        </p:spPr>
        <p:txBody>
          <a:bodyPr>
            <a:normAutofit/>
          </a:bodyPr>
          <a:lstStyle>
            <a:lvl1pPr algn="ctr">
              <a:defRPr sz="4800" b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Click to edit Master title style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6747" y="127000"/>
            <a:ext cx="4165200" cy="1600200"/>
          </a:xfrm>
        </p:spPr>
        <p:txBody>
          <a:bodyPr anchor="ctr" anchorCtr="0">
            <a:normAutofit/>
          </a:bodyPr>
          <a:lstStyle>
            <a:lvl1pPr>
              <a:defRPr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>
                <a:sym typeface="+mn-ea"/>
              </a:rPr>
              <a:t>Click to edit Master title style</a:t>
            </a:r>
            <a:endParaRPr lang="zh-CN" altLang="en-US" dirty="0">
              <a:sym typeface="+mn-ea"/>
            </a:endParaRPr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5184000" y="766354"/>
            <a:ext cx="5817375" cy="509444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51827" y="2057400"/>
            <a:ext cx="4165200" cy="3811588"/>
          </a:xfrm>
        </p:spPr>
        <p:txBody>
          <a:bodyPr>
            <a:normAutofit/>
          </a:bodyPr>
          <a:lstStyle>
            <a:lvl1pPr marL="0" indent="0">
              <a:lnSpc>
                <a:spcPct val="150000"/>
              </a:lnSpc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/>
              <a:t>Click to edit Master text styles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cxnSp>
        <p:nvCxnSpPr>
          <p:cNvPr id="8" name="直接连接符 7" hidden="1"/>
          <p:cNvCxnSpPr/>
          <p:nvPr userDrawn="1"/>
        </p:nvCxnSpPr>
        <p:spPr>
          <a:xfrm>
            <a:off x="742950" y="434340"/>
            <a:ext cx="0" cy="139128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9824484" y="365125"/>
            <a:ext cx="1529316" cy="5811838"/>
          </a:xfrm>
        </p:spPr>
        <p:txBody>
          <a:bodyPr vert="eaVert">
            <a:normAutofit/>
          </a:bodyPr>
          <a:lstStyle>
            <a:lvl1pPr>
              <a:defRPr sz="3600"/>
            </a:lvl1pPr>
          </a:lstStyle>
          <a:p>
            <a:r>
              <a:rPr lang="zh-CN" altLang="en-US"/>
              <a:t>Click to edit Master title style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8879958" cy="5811838"/>
          </a:xfrm>
        </p:spPr>
        <p:txBody>
          <a:bodyPr vert="eaVert"/>
          <a:lstStyle/>
          <a:p>
            <a:pPr lvl="0"/>
            <a:r>
              <a:rPr lang="zh-CN" altLang="en-US" dirty="0">
                <a:sym typeface="+mn-ea"/>
              </a:rPr>
              <a:t>Click to edit Master text styles</a:t>
            </a:r>
            <a:endParaRPr lang="zh-CN" altLang="en-US" dirty="0">
              <a:sym typeface="+mn-ea"/>
            </a:endParaRPr>
          </a:p>
          <a:p>
            <a:pPr lvl="1"/>
            <a:r>
              <a:rPr lang="zh-CN" altLang="en-US" dirty="0"/>
              <a:t>Second level</a:t>
            </a:r>
            <a:endParaRPr lang="zh-CN" altLang="en-US" dirty="0"/>
          </a:p>
          <a:p>
            <a:pPr lvl="2"/>
            <a:r>
              <a:rPr lang="zh-CN" altLang="en-US" dirty="0"/>
              <a:t>Third level</a:t>
            </a:r>
            <a:endParaRPr lang="zh-CN" altLang="en-US" dirty="0"/>
          </a:p>
          <a:p>
            <a:pPr lvl="3"/>
            <a:r>
              <a:rPr lang="zh-CN" altLang="en-US" dirty="0"/>
              <a:t>Fourth level</a:t>
            </a:r>
            <a:endParaRPr lang="zh-CN" altLang="en-US" dirty="0"/>
          </a:p>
          <a:p>
            <a:pPr lvl="4"/>
            <a:r>
              <a:rPr lang="zh-CN" altLang="en-US" dirty="0"/>
              <a:t>Fifth level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Click to edit Master title style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>
                <a:sym typeface="+mn-ea"/>
              </a:rPr>
              <a:t>Click to edit Master text styles</a:t>
            </a:r>
            <a:endParaRPr lang="zh-CN" altLang="en-US" dirty="0">
              <a:sym typeface="+mn-ea"/>
            </a:endParaRPr>
          </a:p>
          <a:p>
            <a:pPr lvl="1"/>
            <a:r>
              <a:rPr lang="zh-CN" altLang="en-US" dirty="0"/>
              <a:t>Second level</a:t>
            </a:r>
            <a:endParaRPr lang="zh-CN" altLang="en-US" dirty="0"/>
          </a:p>
          <a:p>
            <a:pPr lvl="2"/>
            <a:r>
              <a:rPr lang="zh-CN" altLang="en-US" dirty="0"/>
              <a:t>Third level</a:t>
            </a:r>
            <a:endParaRPr lang="zh-CN" altLang="en-US" dirty="0"/>
          </a:p>
          <a:p>
            <a:pPr lvl="3"/>
            <a:r>
              <a:rPr lang="zh-CN" altLang="en-US" dirty="0"/>
              <a:t>Fourth level</a:t>
            </a:r>
            <a:endParaRPr lang="zh-CN" altLang="en-US" dirty="0"/>
          </a:p>
          <a:p>
            <a:pPr lvl="4"/>
            <a:r>
              <a:rPr lang="zh-CN" altLang="en-US" dirty="0"/>
              <a:t>Fifth level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8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8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8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8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8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8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8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8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8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Rectangles 3"/>
          <p:cNvSpPr/>
          <p:nvPr/>
        </p:nvSpPr>
        <p:spPr>
          <a:xfrm>
            <a:off x="1722755" y="2539365"/>
            <a:ext cx="8365490" cy="648335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x-none" sz="3600"/>
              <a:t>连</a:t>
            </a:r>
            <a:r>
              <a:rPr lang="en-US" altLang="zh-CN" sz="3600"/>
              <a:t> </a:t>
            </a:r>
            <a:r>
              <a:rPr lang="zh-CN" altLang="x-none" sz="3600"/>
              <a:t>续</a:t>
            </a:r>
            <a:r>
              <a:rPr lang="en-US" altLang="zh-CN" sz="3600"/>
              <a:t> </a:t>
            </a:r>
            <a:r>
              <a:rPr lang="zh-CN" altLang="x-none" sz="3600"/>
              <a:t>内</a:t>
            </a:r>
            <a:r>
              <a:rPr lang="en-US" altLang="zh-CN" sz="3600"/>
              <a:t> </a:t>
            </a:r>
            <a:r>
              <a:rPr lang="zh-CN" altLang="x-none" sz="3600"/>
              <a:t>存</a:t>
            </a:r>
            <a:endParaRPr lang="zh-CN" altLang="x-none" sz="3600"/>
          </a:p>
        </p:txBody>
      </p:sp>
      <p:sp>
        <p:nvSpPr>
          <p:cNvPr id="20" name="Text Box 19"/>
          <p:cNvSpPr txBox="1"/>
          <p:nvPr/>
        </p:nvSpPr>
        <p:spPr>
          <a:xfrm>
            <a:off x="4925060" y="1200785"/>
            <a:ext cx="234188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x-none">
                <a:sym typeface="+mn-ea"/>
              </a:rPr>
              <a:t>虚假的</a:t>
            </a:r>
            <a:r>
              <a:rPr lang="en-US" altLang="zh-CN">
                <a:sym typeface="+mn-ea"/>
              </a:rPr>
              <a:t> </a:t>
            </a:r>
            <a:r>
              <a:rPr lang="x-none" altLang="en-US">
                <a:sym typeface="+mn-ea"/>
              </a:rPr>
              <a:t>C++ </a:t>
            </a:r>
            <a:r>
              <a:rPr lang="zh-CN" altLang="x-none">
                <a:sym typeface="+mn-ea"/>
              </a:rPr>
              <a:t>内存模型</a:t>
            </a:r>
            <a:endParaRPr lang="zh-CN" altLang="x-none">
              <a:sym typeface="+mn-ea"/>
            </a:endParaRPr>
          </a:p>
        </p:txBody>
      </p:sp>
      <p:sp>
        <p:nvSpPr>
          <p:cNvPr id="6" name="Text Box 5"/>
          <p:cNvSpPr txBox="1"/>
          <p:nvPr/>
        </p:nvSpPr>
        <p:spPr>
          <a:xfrm>
            <a:off x="1439545" y="3187700"/>
            <a:ext cx="55118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x-none" altLang="zh-CN">
                <a:sym typeface="+mn-ea"/>
              </a:rPr>
              <a:t>0x0</a:t>
            </a:r>
            <a:endParaRPr lang="x-none" altLang="zh-CN">
              <a:sym typeface="+mn-ea"/>
            </a:endParaRPr>
          </a:p>
        </p:txBody>
      </p:sp>
      <p:sp>
        <p:nvSpPr>
          <p:cNvPr id="7" name="Text Box 6"/>
          <p:cNvSpPr txBox="1"/>
          <p:nvPr/>
        </p:nvSpPr>
        <p:spPr>
          <a:xfrm>
            <a:off x="9641205" y="3187700"/>
            <a:ext cx="93218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x-none" altLang="zh-CN">
                <a:sym typeface="+mn-ea"/>
              </a:rPr>
              <a:t>0xffffffff</a:t>
            </a:r>
            <a:endParaRPr lang="x-none" altLang="zh-CN">
              <a:sym typeface="+mn-ea"/>
            </a:endParaRPr>
          </a:p>
        </p:txBody>
      </p:sp>
      <p:sp>
        <p:nvSpPr>
          <p:cNvPr id="3" name="Text Box 2"/>
          <p:cNvSpPr txBox="1"/>
          <p:nvPr/>
        </p:nvSpPr>
        <p:spPr>
          <a:xfrm>
            <a:off x="8049895" y="3556000"/>
            <a:ext cx="5511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x-none"/>
              <a:t>esp</a:t>
            </a:r>
            <a:endParaRPr lang="en-US" altLang="x-none"/>
          </a:p>
        </p:txBody>
      </p:sp>
      <p:cxnSp>
        <p:nvCxnSpPr>
          <p:cNvPr id="5" name="Straight Arrow Connector 4"/>
          <p:cNvCxnSpPr/>
          <p:nvPr/>
        </p:nvCxnSpPr>
        <p:spPr>
          <a:xfrm flipV="1">
            <a:off x="8325485" y="3166745"/>
            <a:ext cx="0" cy="410210"/>
          </a:xfrm>
          <a:prstGeom prst="straightConnector1">
            <a:avLst/>
          </a:prstGeom>
          <a:ln>
            <a:tailEnd type="arrow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7" name="Rectangles 16"/>
          <p:cNvSpPr/>
          <p:nvPr/>
        </p:nvSpPr>
        <p:spPr>
          <a:xfrm>
            <a:off x="8325485" y="2539365"/>
            <a:ext cx="786130" cy="648335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x-none"/>
              <a:t>栈</a:t>
            </a:r>
            <a:endParaRPr lang="x-none" altLang="en-US"/>
          </a:p>
        </p:txBody>
      </p:sp>
      <p:sp>
        <p:nvSpPr>
          <p:cNvPr id="19" name="Rectangles 18"/>
          <p:cNvSpPr/>
          <p:nvPr/>
        </p:nvSpPr>
        <p:spPr>
          <a:xfrm>
            <a:off x="6148070" y="2539365"/>
            <a:ext cx="1517015" cy="64833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x-none"/>
              <a:t>堆</a:t>
            </a:r>
            <a:endParaRPr lang="x-none" altLang="en-US"/>
          </a:p>
        </p:txBody>
      </p:sp>
      <p:sp>
        <p:nvSpPr>
          <p:cNvPr id="21" name="Rectangles 20"/>
          <p:cNvSpPr/>
          <p:nvPr/>
        </p:nvSpPr>
        <p:spPr>
          <a:xfrm>
            <a:off x="2186940" y="2539365"/>
            <a:ext cx="763270" cy="648335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x-none" altLang="en-US"/>
              <a:t>.text</a:t>
            </a:r>
            <a:endParaRPr lang="x-none" altLang="en-US"/>
          </a:p>
        </p:txBody>
      </p:sp>
      <p:sp>
        <p:nvSpPr>
          <p:cNvPr id="22" name="Rectangles 21"/>
          <p:cNvSpPr/>
          <p:nvPr/>
        </p:nvSpPr>
        <p:spPr>
          <a:xfrm>
            <a:off x="2950210" y="2539365"/>
            <a:ext cx="1013460" cy="64833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x-none" altLang="en-US"/>
              <a:t>.rodata</a:t>
            </a:r>
            <a:endParaRPr lang="x-none" altLang="en-US"/>
          </a:p>
        </p:txBody>
      </p:sp>
      <p:sp>
        <p:nvSpPr>
          <p:cNvPr id="23" name="Rectangles 22"/>
          <p:cNvSpPr/>
          <p:nvPr/>
        </p:nvSpPr>
        <p:spPr>
          <a:xfrm>
            <a:off x="3963670" y="2539365"/>
            <a:ext cx="699135" cy="648335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x-none" altLang="en-US"/>
              <a:t>.data</a:t>
            </a:r>
            <a:endParaRPr lang="x-none" altLang="en-US"/>
          </a:p>
        </p:txBody>
      </p:sp>
      <p:sp>
        <p:nvSpPr>
          <p:cNvPr id="24" name="Rectangles 23"/>
          <p:cNvSpPr/>
          <p:nvPr/>
        </p:nvSpPr>
        <p:spPr>
          <a:xfrm>
            <a:off x="4662805" y="2539365"/>
            <a:ext cx="699135" cy="648335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x-none" altLang="en-US"/>
              <a:t>.bss</a:t>
            </a:r>
            <a:endParaRPr lang="x-none" altLang="en-US"/>
          </a:p>
        </p:txBody>
      </p:sp>
      <p:sp>
        <p:nvSpPr>
          <p:cNvPr id="2" name="Text Box 1"/>
          <p:cNvSpPr txBox="1"/>
          <p:nvPr/>
        </p:nvSpPr>
        <p:spPr>
          <a:xfrm>
            <a:off x="1508125" y="5565775"/>
            <a:ext cx="9352280" cy="92202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/>
              <a:t>这不是</a:t>
            </a:r>
            <a:r>
              <a:rPr lang="en-US" altLang="zh-CN"/>
              <a:t> </a:t>
            </a:r>
            <a:r>
              <a:rPr lang="x-none" altLang="en-US"/>
              <a:t>C++ </a:t>
            </a:r>
            <a:r>
              <a:rPr lang="zh-CN" altLang="x-none"/>
              <a:t>的内存模型！这是</a:t>
            </a:r>
            <a:r>
              <a:rPr lang="en-US" altLang="zh-CN"/>
              <a:t> x86</a:t>
            </a:r>
            <a:r>
              <a:rPr lang="x-none" altLang="en-US"/>
              <a:t>_64</a:t>
            </a:r>
            <a:r>
              <a:rPr lang="en-US"/>
              <a:t>-linux</a:t>
            </a:r>
            <a:r>
              <a:rPr lang="x-none" altLang="en-US"/>
              <a:t>-gnu</a:t>
            </a:r>
            <a:r>
              <a:rPr lang="en-US"/>
              <a:t> </a:t>
            </a:r>
            <a:r>
              <a:rPr lang="zh-CN" altLang="en-US"/>
              <a:t>的内存模型！对指导</a:t>
            </a:r>
            <a:r>
              <a:rPr lang="en-US" altLang="zh-CN"/>
              <a:t> </a:t>
            </a:r>
            <a:r>
              <a:rPr lang="x-none" altLang="en-US"/>
              <a:t>C++ </a:t>
            </a:r>
            <a:r>
              <a:rPr lang="zh-CN" altLang="x-none"/>
              <a:t>编程毫无益处！</a:t>
            </a:r>
            <a:endParaRPr lang="zh-CN" altLang="x-none"/>
          </a:p>
          <a:p>
            <a:pPr algn="l"/>
            <a:r>
              <a:rPr lang="zh-CN" altLang="x-none">
                <a:sym typeface="+mn-ea"/>
              </a:rPr>
              <a:t>了解编译器如何翻译</a:t>
            </a:r>
            <a:r>
              <a:rPr lang="en-US" altLang="zh-CN">
                <a:sym typeface="+mn-ea"/>
              </a:rPr>
              <a:t> </a:t>
            </a:r>
            <a:r>
              <a:rPr lang="x-none" altLang="en-US">
                <a:sym typeface="+mn-ea"/>
              </a:rPr>
              <a:t>C++</a:t>
            </a:r>
            <a:r>
              <a:rPr lang="en-US" altLang="x-none">
                <a:sym typeface="+mn-ea"/>
              </a:rPr>
              <a:t> </a:t>
            </a:r>
            <a:r>
              <a:rPr lang="zh-CN" altLang="en-US">
                <a:sym typeface="+mn-ea"/>
              </a:rPr>
              <a:t>的底层实现细节</a:t>
            </a:r>
            <a:r>
              <a:rPr lang="zh-CN" altLang="x-none">
                <a:sym typeface="+mn-ea"/>
              </a:rPr>
              <a:t>，对学习</a:t>
            </a:r>
            <a:r>
              <a:rPr lang="en-US" altLang="zh-CN">
                <a:sym typeface="+mn-ea"/>
              </a:rPr>
              <a:t> </a:t>
            </a:r>
            <a:r>
              <a:rPr lang="x-none" altLang="en-US">
                <a:sym typeface="+mn-ea"/>
              </a:rPr>
              <a:t>C++ </a:t>
            </a:r>
            <a:r>
              <a:rPr lang="zh-CN" altLang="x-none">
                <a:sym typeface="+mn-ea"/>
              </a:rPr>
              <a:t>毫无帮助！只会让你混淆。</a:t>
            </a:r>
            <a:endParaRPr lang="zh-CN" altLang="x-none">
              <a:sym typeface="+mn-ea"/>
            </a:endParaRPr>
          </a:p>
          <a:p>
            <a:pPr algn="l"/>
            <a:r>
              <a:rPr lang="zh-CN" altLang="x-none"/>
              <a:t>除非你学的是《逆向工程》，正经编写</a:t>
            </a:r>
            <a:r>
              <a:rPr lang="en-US" altLang="zh-CN"/>
              <a:t> </a:t>
            </a:r>
            <a:r>
              <a:rPr lang="x-none" altLang="en-US"/>
              <a:t>C++ </a:t>
            </a:r>
            <a:r>
              <a:rPr lang="zh-CN" altLang="x-none"/>
              <a:t>代码，用的都是</a:t>
            </a:r>
            <a:r>
              <a:rPr lang="en-US" altLang="zh-CN"/>
              <a:t> </a:t>
            </a:r>
            <a:r>
              <a:rPr lang="x-none" altLang="en-US"/>
              <a:t>C++ </a:t>
            </a:r>
            <a:r>
              <a:rPr lang="zh-CN" altLang="x-none"/>
              <a:t>标准规范的抽象模型。</a:t>
            </a:r>
            <a:endParaRPr lang="en-US" altLang="zh-CN"/>
          </a:p>
        </p:txBody>
      </p:sp>
      <p:sp>
        <p:nvSpPr>
          <p:cNvPr id="33" name="Text Box 32"/>
          <p:cNvSpPr txBox="1"/>
          <p:nvPr/>
        </p:nvSpPr>
        <p:spPr>
          <a:xfrm>
            <a:off x="2592070" y="2171065"/>
            <a:ext cx="8686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>
                <a:solidFill>
                  <a:schemeClr val="bg1">
                    <a:lumMod val="65000"/>
                  </a:schemeClr>
                </a:solidFill>
              </a:rPr>
              <a:t>只读区</a:t>
            </a:r>
            <a:endParaRPr lang="zh-CN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4" name="Text Box 33"/>
          <p:cNvSpPr txBox="1"/>
          <p:nvPr/>
        </p:nvSpPr>
        <p:spPr>
          <a:xfrm>
            <a:off x="4096385" y="2171065"/>
            <a:ext cx="10972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>
                <a:solidFill>
                  <a:schemeClr val="bg1">
                    <a:lumMod val="65000"/>
                  </a:schemeClr>
                </a:solidFill>
              </a:rPr>
              <a:t>可读写区</a:t>
            </a:r>
            <a:endParaRPr lang="zh-CN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5" name="Text Box 34"/>
          <p:cNvSpPr txBox="1"/>
          <p:nvPr/>
        </p:nvSpPr>
        <p:spPr>
          <a:xfrm>
            <a:off x="7747635" y="2171065"/>
            <a:ext cx="13639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x-none" altLang="zh-CN">
                <a:solidFill>
                  <a:schemeClr val="bg1">
                    <a:lumMod val="65000"/>
                  </a:schemeClr>
                </a:solidFill>
              </a:rPr>
              <a:t>&lt;&lt;</a:t>
            </a:r>
            <a:r>
              <a:rPr lang="zh-CN" altLang="x-none">
                <a:solidFill>
                  <a:schemeClr val="bg1">
                    <a:lumMod val="65000"/>
                  </a:schemeClr>
                </a:solidFill>
              </a:rPr>
              <a:t>动态扩张</a:t>
            </a:r>
            <a:endParaRPr lang="zh-CN" altLang="x-none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26" name="Multiply 25"/>
          <p:cNvSpPr/>
          <p:nvPr/>
        </p:nvSpPr>
        <p:spPr>
          <a:xfrm>
            <a:off x="3221355" y="169545"/>
            <a:ext cx="5618480" cy="5618480"/>
          </a:xfrm>
          <a:prstGeom prst="mathMultiply">
            <a:avLst>
              <a:gd name="adj1" fmla="val 5958"/>
            </a:avLst>
          </a:prstGeom>
          <a:solidFill>
            <a:srgbClr val="FF0000"/>
          </a:solidFill>
          <a:ln w="571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/>
          </a:p>
        </p:txBody>
      </p:sp>
      <p:sp>
        <p:nvSpPr>
          <p:cNvPr id="31" name="Text Box 30"/>
          <p:cNvSpPr txBox="1"/>
          <p:nvPr/>
        </p:nvSpPr>
        <p:spPr>
          <a:xfrm>
            <a:off x="2324735" y="3576955"/>
            <a:ext cx="4876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x-none"/>
              <a:t>e</a:t>
            </a:r>
            <a:r>
              <a:rPr lang="x-none" altLang="en-US"/>
              <a:t>i</a:t>
            </a:r>
            <a:r>
              <a:rPr lang="en-US" altLang="x-none"/>
              <a:t>p</a:t>
            </a:r>
            <a:endParaRPr lang="en-US" altLang="x-none"/>
          </a:p>
        </p:txBody>
      </p:sp>
      <p:cxnSp>
        <p:nvCxnSpPr>
          <p:cNvPr id="32" name="Straight Arrow Connector 31"/>
          <p:cNvCxnSpPr/>
          <p:nvPr/>
        </p:nvCxnSpPr>
        <p:spPr>
          <a:xfrm flipV="1">
            <a:off x="2568575" y="3187700"/>
            <a:ext cx="0" cy="410210"/>
          </a:xfrm>
          <a:prstGeom prst="straightConnector1">
            <a:avLst/>
          </a:prstGeom>
          <a:ln>
            <a:tailEnd type="arrow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Text Box 2"/>
          <p:cNvSpPr txBox="1"/>
          <p:nvPr/>
        </p:nvSpPr>
        <p:spPr>
          <a:xfrm>
            <a:off x="2336165" y="640715"/>
            <a:ext cx="9707880" cy="203009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l"/>
            <a:r>
              <a:rPr lang="zh-CN">
                <a:sym typeface="+mn-ea"/>
              </a:rPr>
              <a:t>严格别名</a:t>
            </a:r>
            <a:r>
              <a:rPr lang="zh-CN" altLang="x-none">
                <a:sym typeface="+mn-ea"/>
              </a:rPr>
              <a:t>规则：</a:t>
            </a:r>
            <a:r>
              <a:rPr lang="zh-CN" altLang="x-none">
                <a:sym typeface="+mn-ea"/>
              </a:rPr>
              <a:t>访问用的</a:t>
            </a:r>
            <a:r>
              <a:rPr lang="en-US" altLang="zh-CN">
                <a:sym typeface="+mn-ea"/>
              </a:rPr>
              <a:t> </a:t>
            </a:r>
            <a:r>
              <a:rPr lang="zh-CN" altLang="x-none" b="1">
                <a:solidFill>
                  <a:schemeClr val="accent2"/>
                </a:solidFill>
                <a:sym typeface="+mn-ea"/>
              </a:rPr>
              <a:t>指针类型</a:t>
            </a:r>
            <a:r>
              <a:rPr lang="en-US" altLang="zh-CN">
                <a:sym typeface="+mn-ea"/>
              </a:rPr>
              <a:t> </a:t>
            </a:r>
            <a:r>
              <a:rPr lang="zh-CN" altLang="x-none">
                <a:sym typeface="+mn-ea"/>
              </a:rPr>
              <a:t>必须和</a:t>
            </a:r>
            <a:r>
              <a:rPr lang="en-US" altLang="zh-CN">
                <a:sym typeface="+mn-ea"/>
              </a:rPr>
              <a:t> </a:t>
            </a:r>
            <a:r>
              <a:rPr lang="zh-CN" altLang="x-none" b="1">
                <a:solidFill>
                  <a:schemeClr val="accent6"/>
                </a:solidFill>
                <a:sym typeface="+mn-ea"/>
              </a:rPr>
              <a:t>实际变量类型</a:t>
            </a:r>
            <a:r>
              <a:rPr lang="en-US" altLang="zh-CN">
                <a:sym typeface="+mn-ea"/>
              </a:rPr>
              <a:t> </a:t>
            </a:r>
            <a:r>
              <a:rPr lang="zh-CN" altLang="x-none">
                <a:sym typeface="+mn-ea"/>
              </a:rPr>
              <a:t>相符。</a:t>
            </a:r>
            <a:endParaRPr lang="zh-CN" altLang="x-none">
              <a:sym typeface="+mn-ea"/>
            </a:endParaRPr>
          </a:p>
          <a:p>
            <a:pPr algn="l"/>
            <a:r>
              <a:rPr lang="zh-CN" altLang="x-none">
                <a:sym typeface="+mn-ea"/>
              </a:rPr>
              <a:t>但有几个特例，不受此限制：</a:t>
            </a:r>
            <a:endParaRPr lang="zh-CN" altLang="x-none">
              <a:sym typeface="+mn-ea"/>
            </a:endParaRPr>
          </a:p>
          <a:p>
            <a:pPr algn="l"/>
            <a:endParaRPr lang="zh-CN" altLang="x-none">
              <a:sym typeface="+mn-ea"/>
            </a:endParaRPr>
          </a:p>
          <a:p>
            <a:pPr algn="l"/>
            <a:r>
              <a:rPr lang="x-none" altLang="en-US">
                <a:sym typeface="+mn-ea"/>
              </a:rPr>
              <a:t>1. </a:t>
            </a:r>
            <a:r>
              <a:rPr lang="en-US" altLang="x-none" b="1">
                <a:solidFill>
                  <a:schemeClr val="accent2"/>
                </a:solidFill>
                <a:sym typeface="+mn-ea"/>
              </a:rPr>
              <a:t>char </a:t>
            </a:r>
            <a:r>
              <a:rPr lang="x-none" altLang="en-US" b="1">
                <a:solidFill>
                  <a:schemeClr val="accent2"/>
                </a:solidFill>
                <a:sym typeface="+mn-ea"/>
              </a:rPr>
              <a:t>*</a:t>
            </a:r>
            <a:r>
              <a:rPr lang="x-none" altLang="en-US">
                <a:sym typeface="+mn-ea"/>
              </a:rPr>
              <a:t> </a:t>
            </a:r>
            <a:r>
              <a:rPr lang="zh-CN" altLang="en-US">
                <a:sym typeface="+mn-ea"/>
              </a:rPr>
              <a:t>可以访问</a:t>
            </a:r>
            <a:r>
              <a:rPr lang="en-US" altLang="zh-CN">
                <a:sym typeface="+mn-ea"/>
              </a:rPr>
              <a:t> </a:t>
            </a:r>
            <a:r>
              <a:rPr lang="zh-CN" altLang="en-US" b="1">
                <a:solidFill>
                  <a:schemeClr val="accent6"/>
                </a:solidFill>
                <a:sym typeface="+mn-ea"/>
              </a:rPr>
              <a:t>任何类型</a:t>
            </a:r>
            <a:r>
              <a:rPr lang="en-US" altLang="zh-CN">
                <a:sym typeface="+mn-ea"/>
              </a:rPr>
              <a:t> </a:t>
            </a:r>
            <a:r>
              <a:rPr lang="zh-CN" altLang="en-US">
                <a:sym typeface="+mn-ea"/>
              </a:rPr>
              <a:t>的变量</a:t>
            </a:r>
            <a:r>
              <a:rPr lang="zh-CN" altLang="en-US">
                <a:solidFill>
                  <a:schemeClr val="bg1">
                    <a:lumMod val="65000"/>
                  </a:schemeClr>
                </a:solidFill>
                <a:sym typeface="+mn-ea"/>
              </a:rPr>
              <a:t>（方便做</a:t>
            </a:r>
            <a:r>
              <a:rPr lang="en-US" altLang="zh-CN">
                <a:solidFill>
                  <a:schemeClr val="bg1">
                    <a:lumMod val="65000"/>
                  </a:schemeClr>
                </a:solidFill>
                <a:sym typeface="+mn-ea"/>
              </a:rPr>
              <a:t> </a:t>
            </a:r>
            <a:r>
              <a:rPr lang="x-none">
                <a:solidFill>
                  <a:schemeClr val="bg1">
                    <a:lumMod val="65000"/>
                  </a:schemeClr>
                </a:solidFill>
                <a:sym typeface="+mn-ea"/>
              </a:rPr>
              <a:t>memcpy</a:t>
            </a:r>
            <a:r>
              <a:rPr lang="zh-CN" altLang="x-none">
                <a:solidFill>
                  <a:schemeClr val="bg1">
                    <a:lumMod val="65000"/>
                  </a:schemeClr>
                </a:solidFill>
                <a:sym typeface="+mn-ea"/>
              </a:rPr>
              <a:t>）</a:t>
            </a:r>
            <a:endParaRPr lang="zh-CN" altLang="en-US">
              <a:sym typeface="+mn-ea"/>
            </a:endParaRPr>
          </a:p>
          <a:p>
            <a:pPr algn="l"/>
            <a:r>
              <a:rPr lang="x-none" altLang="zh-CN">
                <a:sym typeface="+mn-ea"/>
              </a:rPr>
              <a:t>2. </a:t>
            </a:r>
            <a:r>
              <a:rPr lang="x-none" altLang="zh-CN" b="1">
                <a:solidFill>
                  <a:schemeClr val="accent2"/>
                </a:solidFill>
                <a:sym typeface="+mn-ea"/>
              </a:rPr>
              <a:t>unsigned int *</a:t>
            </a:r>
            <a:r>
              <a:rPr lang="x-none" altLang="zh-CN">
                <a:sym typeface="+mn-ea"/>
              </a:rPr>
              <a:t> </a:t>
            </a:r>
            <a:r>
              <a:rPr lang="zh-CN" altLang="x-none">
                <a:sym typeface="+mn-ea"/>
              </a:rPr>
              <a:t>可以访问</a:t>
            </a:r>
            <a:r>
              <a:rPr lang="en-US" altLang="zh-CN">
                <a:sym typeface="+mn-ea"/>
              </a:rPr>
              <a:t> </a:t>
            </a:r>
            <a:r>
              <a:rPr lang="en-US" altLang="zh-CN" b="1">
                <a:solidFill>
                  <a:schemeClr val="accent6"/>
                </a:solidFill>
                <a:sym typeface="+mn-ea"/>
              </a:rPr>
              <a:t>int</a:t>
            </a:r>
            <a:r>
              <a:rPr lang="en-US" altLang="zh-CN">
                <a:sym typeface="+mn-ea"/>
              </a:rPr>
              <a:t> </a:t>
            </a:r>
            <a:r>
              <a:rPr lang="zh-CN" altLang="en-US">
                <a:sym typeface="+mn-ea"/>
              </a:rPr>
              <a:t>变量</a:t>
            </a:r>
            <a:r>
              <a:rPr lang="zh-CN" altLang="en-US">
                <a:solidFill>
                  <a:schemeClr val="bg1">
                    <a:lumMod val="65000"/>
                  </a:schemeClr>
                </a:solidFill>
                <a:sym typeface="+mn-ea"/>
              </a:rPr>
              <a:t>（带有</a:t>
            </a:r>
            <a:r>
              <a:rPr lang="en-US" altLang="zh-CN">
                <a:solidFill>
                  <a:schemeClr val="bg1">
                    <a:lumMod val="65000"/>
                  </a:schemeClr>
                </a:solidFill>
                <a:sym typeface="+mn-ea"/>
              </a:rPr>
              <a:t> </a:t>
            </a:r>
            <a:r>
              <a:rPr lang="x-none" altLang="en-US">
                <a:solidFill>
                  <a:schemeClr val="bg1">
                    <a:lumMod val="65000"/>
                  </a:schemeClr>
                </a:solidFill>
                <a:sym typeface="+mn-ea"/>
              </a:rPr>
              <a:t>unsigned</a:t>
            </a:r>
            <a:r>
              <a:rPr lang="en-US" altLang="x-none">
                <a:solidFill>
                  <a:schemeClr val="bg1">
                    <a:lumMod val="65000"/>
                  </a:schemeClr>
                </a:solidFill>
                <a:sym typeface="+mn-ea"/>
              </a:rPr>
              <a:t> </a:t>
            </a:r>
            <a:r>
              <a:rPr lang="zh-CN" altLang="en-US">
                <a:solidFill>
                  <a:schemeClr val="bg1">
                    <a:lumMod val="65000"/>
                  </a:schemeClr>
                </a:solidFill>
                <a:sym typeface="+mn-ea"/>
              </a:rPr>
              <a:t>修饰不影响</a:t>
            </a:r>
            <a:r>
              <a:rPr lang="zh-CN" altLang="x-none">
                <a:solidFill>
                  <a:schemeClr val="bg1">
                    <a:lumMod val="65000"/>
                  </a:schemeClr>
                </a:solidFill>
                <a:sym typeface="+mn-ea"/>
              </a:rPr>
              <a:t>）</a:t>
            </a:r>
            <a:endParaRPr lang="zh-CN" altLang="en-US">
              <a:sym typeface="+mn-ea"/>
            </a:endParaRPr>
          </a:p>
          <a:p>
            <a:pPr algn="l"/>
            <a:r>
              <a:rPr lang="x-none" altLang="zh-CN">
                <a:sym typeface="+mn-ea"/>
              </a:rPr>
              <a:t>3. </a:t>
            </a:r>
            <a:r>
              <a:rPr lang="x-none" altLang="zh-CN" b="1">
                <a:solidFill>
                  <a:schemeClr val="accent2"/>
                </a:solidFill>
                <a:sym typeface="+mn-ea"/>
              </a:rPr>
              <a:t>const i</a:t>
            </a:r>
            <a:r>
              <a:rPr lang="x-none" altLang="zh-CN" b="1">
                <a:solidFill>
                  <a:schemeClr val="accent2"/>
                </a:solidFill>
                <a:sym typeface="+mn-ea"/>
              </a:rPr>
              <a:t>nt **</a:t>
            </a:r>
            <a:r>
              <a:rPr lang="x-none" altLang="zh-CN">
                <a:sym typeface="+mn-ea"/>
              </a:rPr>
              <a:t> </a:t>
            </a:r>
            <a:r>
              <a:rPr lang="zh-CN" altLang="x-none">
                <a:sym typeface="+mn-ea"/>
              </a:rPr>
              <a:t>可以访问</a:t>
            </a:r>
            <a:r>
              <a:rPr lang="en-US" altLang="zh-CN">
                <a:sym typeface="+mn-ea"/>
              </a:rPr>
              <a:t> </a:t>
            </a:r>
            <a:r>
              <a:rPr lang="x-none" altLang="en-US" b="1">
                <a:solidFill>
                  <a:schemeClr val="accent6"/>
                </a:solidFill>
                <a:sym typeface="+mn-ea"/>
              </a:rPr>
              <a:t>int *</a:t>
            </a:r>
            <a:r>
              <a:rPr lang="x-none" altLang="en-US">
                <a:sym typeface="+mn-ea"/>
              </a:rPr>
              <a:t> </a:t>
            </a:r>
            <a:r>
              <a:rPr lang="zh-CN" altLang="x-none">
                <a:sym typeface="+mn-ea"/>
              </a:rPr>
              <a:t>变量</a:t>
            </a:r>
            <a:r>
              <a:rPr lang="zh-CN" altLang="x-none">
                <a:solidFill>
                  <a:schemeClr val="bg1">
                    <a:lumMod val="65000"/>
                  </a:schemeClr>
                </a:solidFill>
                <a:sym typeface="+mn-ea"/>
              </a:rPr>
              <a:t>（二级指针带有</a:t>
            </a:r>
            <a:r>
              <a:rPr lang="en-US" altLang="zh-CN">
                <a:solidFill>
                  <a:schemeClr val="bg1">
                    <a:lumMod val="65000"/>
                  </a:schemeClr>
                </a:solidFill>
                <a:sym typeface="+mn-ea"/>
              </a:rPr>
              <a:t> const </a:t>
            </a:r>
            <a:r>
              <a:rPr lang="zh-CN" altLang="en-US">
                <a:solidFill>
                  <a:schemeClr val="bg1">
                    <a:lumMod val="65000"/>
                  </a:schemeClr>
                </a:solidFill>
                <a:sym typeface="+mn-ea"/>
              </a:rPr>
              <a:t>修饰不影响）</a:t>
            </a:r>
            <a:endParaRPr lang="zh-CN" altLang="en-US">
              <a:sym typeface="+mn-ea"/>
            </a:endParaRPr>
          </a:p>
          <a:p>
            <a:pPr algn="l"/>
            <a:r>
              <a:rPr lang="x-none" altLang="zh-CN">
                <a:sym typeface="+mn-ea"/>
              </a:rPr>
              <a:t>4. </a:t>
            </a:r>
            <a:r>
              <a:rPr lang="zh-CN" altLang="x-none">
                <a:sym typeface="+mn-ea"/>
              </a:rPr>
              <a:t>结构体</a:t>
            </a:r>
            <a:r>
              <a:rPr lang="en-US" altLang="zh-CN">
                <a:sym typeface="+mn-ea"/>
              </a:rPr>
              <a:t> A </a:t>
            </a:r>
            <a:r>
              <a:rPr lang="zh-CN" altLang="en-US">
                <a:sym typeface="+mn-ea"/>
              </a:rPr>
              <a:t>如果含有</a:t>
            </a:r>
            <a:r>
              <a:rPr lang="en-US" altLang="zh-CN">
                <a:sym typeface="+mn-ea"/>
              </a:rPr>
              <a:t> int </a:t>
            </a:r>
            <a:r>
              <a:rPr lang="zh-CN" altLang="en-US">
                <a:sym typeface="+mn-ea"/>
              </a:rPr>
              <a:t>成员，那么可以用</a:t>
            </a:r>
            <a:r>
              <a:rPr lang="en-US" altLang="zh-CN">
                <a:sym typeface="+mn-ea"/>
              </a:rPr>
              <a:t> </a:t>
            </a:r>
            <a:r>
              <a:rPr lang="x-none" altLang="en-US" b="1">
                <a:solidFill>
                  <a:schemeClr val="accent2"/>
                </a:solidFill>
                <a:sym typeface="+mn-ea"/>
              </a:rPr>
              <a:t>A *</a:t>
            </a:r>
            <a:r>
              <a:rPr lang="x-none" altLang="en-US">
                <a:sym typeface="+mn-ea"/>
              </a:rPr>
              <a:t> </a:t>
            </a:r>
            <a:r>
              <a:rPr lang="zh-CN" altLang="x-none">
                <a:sym typeface="+mn-ea"/>
              </a:rPr>
              <a:t>访问</a:t>
            </a:r>
            <a:r>
              <a:rPr lang="en-US" altLang="zh-CN">
                <a:sym typeface="+mn-ea"/>
              </a:rPr>
              <a:t> </a:t>
            </a:r>
            <a:r>
              <a:rPr lang="en-US" altLang="zh-CN" b="1">
                <a:solidFill>
                  <a:schemeClr val="accent6"/>
                </a:solidFill>
                <a:sym typeface="+mn-ea"/>
              </a:rPr>
              <a:t>int</a:t>
            </a:r>
            <a:r>
              <a:rPr lang="en-US" altLang="zh-CN">
                <a:sym typeface="+mn-ea"/>
              </a:rPr>
              <a:t> </a:t>
            </a:r>
            <a:r>
              <a:rPr lang="zh-CN" altLang="en-US">
                <a:sym typeface="+mn-ea"/>
              </a:rPr>
              <a:t>变量</a:t>
            </a:r>
            <a:r>
              <a:rPr lang="zh-CN" altLang="x-none">
                <a:solidFill>
                  <a:schemeClr val="bg1">
                    <a:lumMod val="65000"/>
                  </a:schemeClr>
                </a:solidFill>
                <a:sym typeface="+mn-ea"/>
              </a:rPr>
              <a:t>（允许通过结构体指针访问成员</a:t>
            </a:r>
            <a:r>
              <a:rPr lang="zh-CN" altLang="en-US">
                <a:solidFill>
                  <a:schemeClr val="bg1">
                    <a:lumMod val="65000"/>
                  </a:schemeClr>
                </a:solidFill>
                <a:sym typeface="+mn-ea"/>
              </a:rPr>
              <a:t>）</a:t>
            </a:r>
            <a:endParaRPr lang="zh-CN" altLang="en-US">
              <a:sym typeface="+mn-ea"/>
            </a:endParaRPr>
          </a:p>
        </p:txBody>
      </p:sp>
      <p:grpSp>
        <p:nvGrpSpPr>
          <p:cNvPr id="12" name="Group 11"/>
          <p:cNvGrpSpPr/>
          <p:nvPr/>
        </p:nvGrpSpPr>
        <p:grpSpPr>
          <a:xfrm>
            <a:off x="1336040" y="3179445"/>
            <a:ext cx="4154170" cy="1696720"/>
            <a:chOff x="7788" y="3740"/>
            <a:chExt cx="6542" cy="2672"/>
          </a:xfrm>
        </p:grpSpPr>
        <p:sp>
          <p:nvSpPr>
            <p:cNvPr id="4" name="Rectangles 3"/>
            <p:cNvSpPr/>
            <p:nvPr/>
          </p:nvSpPr>
          <p:spPr>
            <a:xfrm>
              <a:off x="7788" y="4685"/>
              <a:ext cx="6543" cy="782"/>
            </a:xfrm>
            <a:prstGeom prst="rect">
              <a:avLst/>
            </a:prstGeom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r>
                <a:rPr lang="x-none" altLang="en-US" sz="3600"/>
                <a:t>a</a:t>
              </a:r>
              <a:endParaRPr lang="x-none" altLang="en-US" sz="3600"/>
            </a:p>
          </p:txBody>
        </p:sp>
        <p:sp>
          <p:nvSpPr>
            <p:cNvPr id="5" name="Text Box 4"/>
            <p:cNvSpPr txBox="1"/>
            <p:nvPr/>
          </p:nvSpPr>
          <p:spPr>
            <a:xfrm>
              <a:off x="10606" y="3740"/>
              <a:ext cx="908" cy="58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p>
              <a:pPr algn="l"/>
              <a:r>
                <a:rPr lang="x-none" altLang="en-US">
                  <a:solidFill>
                    <a:schemeClr val="accent6"/>
                  </a:solidFill>
                  <a:sym typeface="+mn-ea"/>
                </a:rPr>
                <a:t>int *</a:t>
              </a:r>
              <a:endParaRPr lang="x-none" altLang="en-US">
                <a:solidFill>
                  <a:schemeClr val="accent6"/>
                </a:solidFill>
                <a:sym typeface="+mn-ea"/>
              </a:endParaRPr>
            </a:p>
          </p:txBody>
        </p:sp>
        <p:sp>
          <p:nvSpPr>
            <p:cNvPr id="8" name="Text Box 7"/>
            <p:cNvSpPr txBox="1"/>
            <p:nvPr/>
          </p:nvSpPr>
          <p:spPr>
            <a:xfrm>
              <a:off x="8814" y="5832"/>
              <a:ext cx="1328" cy="58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p>
              <a:pPr algn="l"/>
              <a:r>
                <a:rPr lang="x-none" altLang="en-US">
                  <a:solidFill>
                    <a:schemeClr val="accent2"/>
                  </a:solidFill>
                  <a:sym typeface="+mn-ea"/>
                </a:rPr>
                <a:t>short *</a:t>
              </a:r>
              <a:endParaRPr lang="x-none" altLang="en-US">
                <a:solidFill>
                  <a:schemeClr val="accent2"/>
                </a:solidFill>
                <a:sym typeface="+mn-ea"/>
              </a:endParaRPr>
            </a:p>
          </p:txBody>
        </p:sp>
        <p:sp>
          <p:nvSpPr>
            <p:cNvPr id="10" name="Left Brace 9"/>
            <p:cNvSpPr/>
            <p:nvPr/>
          </p:nvSpPr>
          <p:spPr>
            <a:xfrm rot="16200000">
              <a:off x="9209" y="4046"/>
              <a:ext cx="365" cy="3207"/>
            </a:xfrm>
            <a:prstGeom prst="leftBrace">
              <a:avLst/>
            </a:prstGeom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  <p:txBody>
            <a:bodyPr rtlCol="0" anchor="ctr"/>
            <a:p>
              <a:pPr algn="ctr"/>
              <a:endParaRPr lang="en-US"/>
            </a:p>
          </p:txBody>
        </p:sp>
        <p:sp>
          <p:nvSpPr>
            <p:cNvPr id="11" name="Left Brace 10"/>
            <p:cNvSpPr/>
            <p:nvPr/>
          </p:nvSpPr>
          <p:spPr>
            <a:xfrm rot="5400000">
              <a:off x="10877" y="1231"/>
              <a:ext cx="365" cy="6543"/>
            </a:xfrm>
            <a:prstGeom prst="leftBrace">
              <a:avLst/>
            </a:prstGeom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  <p:txBody>
            <a:bodyPr rtlCol="0" anchor="ctr"/>
            <a:p>
              <a:pPr algn="ctr"/>
              <a:endParaRPr lang="en-US">
                <a:solidFill>
                  <a:schemeClr val="accent6"/>
                </a:solidFill>
              </a:endParaRPr>
            </a:p>
          </p:txBody>
        </p:sp>
      </p:grpSp>
      <p:sp>
        <p:nvSpPr>
          <p:cNvPr id="26" name="Multiply 25"/>
          <p:cNvSpPr/>
          <p:nvPr/>
        </p:nvSpPr>
        <p:spPr>
          <a:xfrm>
            <a:off x="2721610" y="4439285"/>
            <a:ext cx="506095" cy="506095"/>
          </a:xfrm>
          <a:prstGeom prst="mathMultiply">
            <a:avLst>
              <a:gd name="adj1" fmla="val 15624"/>
            </a:avLst>
          </a:prstGeom>
          <a:solidFill>
            <a:srgbClr val="FF0000"/>
          </a:solidFill>
          <a:ln w="127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/>
          </a:p>
        </p:txBody>
      </p:sp>
      <p:grpSp>
        <p:nvGrpSpPr>
          <p:cNvPr id="14" name="Group 13"/>
          <p:cNvGrpSpPr/>
          <p:nvPr/>
        </p:nvGrpSpPr>
        <p:grpSpPr>
          <a:xfrm>
            <a:off x="6797675" y="3179445"/>
            <a:ext cx="4154805" cy="1696720"/>
            <a:chOff x="7788" y="3740"/>
            <a:chExt cx="6543" cy="2672"/>
          </a:xfrm>
        </p:grpSpPr>
        <p:sp>
          <p:nvSpPr>
            <p:cNvPr id="15" name="Rectangles 14"/>
            <p:cNvSpPr/>
            <p:nvPr/>
          </p:nvSpPr>
          <p:spPr>
            <a:xfrm>
              <a:off x="7788" y="4685"/>
              <a:ext cx="3206" cy="782"/>
            </a:xfrm>
            <a:prstGeom prst="rect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r>
                <a:rPr lang="x-none" altLang="en-US" sz="3600"/>
                <a:t>b</a:t>
              </a:r>
              <a:endParaRPr lang="x-none" altLang="en-US" sz="3600"/>
            </a:p>
          </p:txBody>
        </p:sp>
        <p:sp>
          <p:nvSpPr>
            <p:cNvPr id="16" name="Text Box 15"/>
            <p:cNvSpPr txBox="1"/>
            <p:nvPr/>
          </p:nvSpPr>
          <p:spPr>
            <a:xfrm>
              <a:off x="10606" y="3740"/>
              <a:ext cx="908" cy="58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p>
              <a:pPr algn="l"/>
              <a:r>
                <a:rPr lang="x-none" altLang="en-US">
                  <a:solidFill>
                    <a:schemeClr val="accent6"/>
                  </a:solidFill>
                  <a:sym typeface="+mn-ea"/>
                </a:rPr>
                <a:t>int *</a:t>
              </a:r>
              <a:endParaRPr lang="x-none" altLang="en-US">
                <a:solidFill>
                  <a:schemeClr val="accent6"/>
                </a:solidFill>
                <a:sym typeface="+mn-ea"/>
              </a:endParaRPr>
            </a:p>
          </p:txBody>
        </p:sp>
        <p:sp>
          <p:nvSpPr>
            <p:cNvPr id="17" name="Text Box 16"/>
            <p:cNvSpPr txBox="1"/>
            <p:nvPr/>
          </p:nvSpPr>
          <p:spPr>
            <a:xfrm>
              <a:off x="8814" y="5832"/>
              <a:ext cx="1328" cy="58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p>
              <a:pPr algn="l"/>
              <a:r>
                <a:rPr lang="x-none" altLang="en-US">
                  <a:solidFill>
                    <a:schemeClr val="accent2"/>
                  </a:solidFill>
                  <a:sym typeface="+mn-ea"/>
                </a:rPr>
                <a:t>short *</a:t>
              </a:r>
              <a:endParaRPr lang="x-none" altLang="en-US">
                <a:solidFill>
                  <a:schemeClr val="accent2"/>
                </a:solidFill>
                <a:sym typeface="+mn-ea"/>
              </a:endParaRPr>
            </a:p>
          </p:txBody>
        </p:sp>
        <p:sp>
          <p:nvSpPr>
            <p:cNvPr id="18" name="Left Brace 17"/>
            <p:cNvSpPr/>
            <p:nvPr/>
          </p:nvSpPr>
          <p:spPr>
            <a:xfrm rot="16200000">
              <a:off x="9209" y="4046"/>
              <a:ext cx="365" cy="3207"/>
            </a:xfrm>
            <a:prstGeom prst="leftBrace">
              <a:avLst/>
            </a:prstGeom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  <p:txBody>
            <a:bodyPr rtlCol="0" anchor="ctr"/>
            <a:p>
              <a:pPr algn="ctr"/>
              <a:endParaRPr lang="en-US"/>
            </a:p>
          </p:txBody>
        </p:sp>
        <p:sp>
          <p:nvSpPr>
            <p:cNvPr id="19" name="Left Brace 18"/>
            <p:cNvSpPr/>
            <p:nvPr/>
          </p:nvSpPr>
          <p:spPr>
            <a:xfrm rot="5400000">
              <a:off x="10877" y="1231"/>
              <a:ext cx="365" cy="6543"/>
            </a:xfrm>
            <a:prstGeom prst="leftBrace">
              <a:avLst/>
            </a:prstGeom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  <p:txBody>
            <a:bodyPr rtlCol="0" anchor="ctr"/>
            <a:p>
              <a:pPr algn="ctr"/>
              <a:endParaRPr lang="en-US">
                <a:solidFill>
                  <a:schemeClr val="accent6"/>
                </a:solidFill>
              </a:endParaRPr>
            </a:p>
          </p:txBody>
        </p:sp>
      </p:grpSp>
      <p:sp>
        <p:nvSpPr>
          <p:cNvPr id="20" name="Multiply 19"/>
          <p:cNvSpPr/>
          <p:nvPr/>
        </p:nvSpPr>
        <p:spPr>
          <a:xfrm>
            <a:off x="9017000" y="3110230"/>
            <a:ext cx="506095" cy="506095"/>
          </a:xfrm>
          <a:prstGeom prst="mathMultiply">
            <a:avLst>
              <a:gd name="adj1" fmla="val 15624"/>
            </a:avLst>
          </a:prstGeom>
          <a:solidFill>
            <a:srgbClr val="FF0000"/>
          </a:solidFill>
          <a:ln w="127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/>
          </a:p>
        </p:txBody>
      </p:sp>
      <p:sp>
        <p:nvSpPr>
          <p:cNvPr id="21" name="Text Box 20"/>
          <p:cNvSpPr txBox="1"/>
          <p:nvPr/>
        </p:nvSpPr>
        <p:spPr>
          <a:xfrm>
            <a:off x="5957570" y="3843655"/>
            <a:ext cx="37338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x-none" altLang="zh-CN">
                <a:solidFill>
                  <a:schemeClr val="bg1">
                    <a:lumMod val="75000"/>
                  </a:schemeClr>
                </a:solidFill>
                <a:sym typeface="+mn-ea"/>
              </a:rPr>
              <a:t>...</a:t>
            </a:r>
            <a:endParaRPr lang="x-none" altLang="zh-CN">
              <a:solidFill>
                <a:schemeClr val="bg1">
                  <a:lumMod val="75000"/>
                </a:schemeClr>
              </a:solidFill>
              <a:sym typeface="+mn-ea"/>
            </a:endParaRPr>
          </a:p>
        </p:txBody>
      </p:sp>
      <p:sp>
        <p:nvSpPr>
          <p:cNvPr id="6" name="Left Brace 5"/>
          <p:cNvSpPr/>
          <p:nvPr/>
        </p:nvSpPr>
        <p:spPr>
          <a:xfrm rot="16200000">
            <a:off x="1720215" y="4620260"/>
            <a:ext cx="231775" cy="1000125"/>
          </a:xfrm>
          <a:prstGeom prst="leftBrac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en-US"/>
          </a:p>
        </p:txBody>
      </p:sp>
      <p:sp>
        <p:nvSpPr>
          <p:cNvPr id="7" name="Text Box 6"/>
          <p:cNvSpPr txBox="1"/>
          <p:nvPr/>
        </p:nvSpPr>
        <p:spPr>
          <a:xfrm>
            <a:off x="1414780" y="5287010"/>
            <a:ext cx="7797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x-none" altLang="en-US">
                <a:solidFill>
                  <a:schemeClr val="accent1"/>
                </a:solidFill>
                <a:sym typeface="+mn-ea"/>
              </a:rPr>
              <a:t>char *</a:t>
            </a:r>
            <a:endParaRPr lang="x-none" altLang="en-US">
              <a:solidFill>
                <a:schemeClr val="accent1"/>
              </a:solidFill>
              <a:sym typeface="+mn-ea"/>
            </a:endParaRPr>
          </a:p>
        </p:txBody>
      </p:sp>
      <p:sp>
        <p:nvSpPr>
          <p:cNvPr id="9" name="Left Brace 8"/>
          <p:cNvSpPr/>
          <p:nvPr/>
        </p:nvSpPr>
        <p:spPr>
          <a:xfrm rot="16200000">
            <a:off x="7181850" y="4620260"/>
            <a:ext cx="231775" cy="1000125"/>
          </a:xfrm>
          <a:prstGeom prst="leftBrac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en-US"/>
          </a:p>
        </p:txBody>
      </p:sp>
      <p:sp>
        <p:nvSpPr>
          <p:cNvPr id="13" name="Text Box 12"/>
          <p:cNvSpPr txBox="1"/>
          <p:nvPr/>
        </p:nvSpPr>
        <p:spPr>
          <a:xfrm>
            <a:off x="6876415" y="5287010"/>
            <a:ext cx="7797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x-none" altLang="en-US">
                <a:solidFill>
                  <a:schemeClr val="accent1"/>
                </a:solidFill>
                <a:sym typeface="+mn-ea"/>
              </a:rPr>
              <a:t>char *</a:t>
            </a:r>
            <a:endParaRPr lang="x-none" altLang="en-US">
              <a:solidFill>
                <a:schemeClr val="accent1"/>
              </a:solidFill>
              <a:sym typeface="+mn-ea"/>
            </a:endParaRPr>
          </a:p>
        </p:txBody>
      </p:sp>
      <p:sp>
        <p:nvSpPr>
          <p:cNvPr id="24" name="Text Box 23"/>
          <p:cNvSpPr txBox="1"/>
          <p:nvPr/>
        </p:nvSpPr>
        <p:spPr>
          <a:xfrm>
            <a:off x="3469005" y="6113145"/>
            <a:ext cx="532638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>
                <a:solidFill>
                  <a:schemeClr val="bg1">
                    <a:lumMod val="65000"/>
                  </a:schemeClr>
                </a:solidFill>
                <a:sym typeface="+mn-ea"/>
              </a:rPr>
              <a:t>如果你记不住特例，那就不要用</a:t>
            </a:r>
            <a:r>
              <a:rPr lang="en-US" altLang="zh-CN">
                <a:solidFill>
                  <a:schemeClr val="bg1">
                    <a:lumMod val="65000"/>
                  </a:schemeClr>
                </a:solidFill>
                <a:sym typeface="+mn-ea"/>
              </a:rPr>
              <a:t> </a:t>
            </a:r>
            <a:r>
              <a:rPr lang="x-none" altLang="en-US">
                <a:solidFill>
                  <a:schemeClr val="bg1">
                    <a:lumMod val="65000"/>
                  </a:schemeClr>
                </a:solidFill>
                <a:sym typeface="+mn-ea"/>
              </a:rPr>
              <a:t>reinterpret_cast </a:t>
            </a:r>
            <a:r>
              <a:rPr lang="zh-CN" altLang="x-none">
                <a:solidFill>
                  <a:schemeClr val="bg1">
                    <a:lumMod val="65000"/>
                  </a:schemeClr>
                </a:solidFill>
                <a:sym typeface="+mn-ea"/>
              </a:rPr>
              <a:t>了</a:t>
            </a:r>
            <a:endParaRPr lang="zh-CN" altLang="x-none">
              <a:solidFill>
                <a:schemeClr val="bg1">
                  <a:lumMod val="65000"/>
                </a:schemeClr>
              </a:solidFill>
              <a:sym typeface="+mn-ea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ext Box 1"/>
          <p:cNvSpPr txBox="1"/>
          <p:nvPr/>
        </p:nvSpPr>
        <p:spPr>
          <a:xfrm>
            <a:off x="2962275" y="663575"/>
            <a:ext cx="1617980" cy="175323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x-none" altLang="en-US"/>
              <a:t>struct A {</a:t>
            </a:r>
            <a:endParaRPr lang="x-none" altLang="en-US"/>
          </a:p>
          <a:p>
            <a:r>
              <a:rPr lang="x-none" altLang="en-US"/>
              <a:t>  int i;</a:t>
            </a:r>
            <a:endParaRPr lang="x-none" altLang="en-US"/>
          </a:p>
          <a:p>
            <a:r>
              <a:rPr lang="x-none" altLang="en-US"/>
              <a:t>};</a:t>
            </a:r>
            <a:endParaRPr lang="x-none" altLang="en-US"/>
          </a:p>
          <a:p>
            <a:endParaRPr lang="x-none" altLang="en-US"/>
          </a:p>
          <a:p>
            <a:r>
              <a:rPr lang="x-none" altLang="en-US"/>
              <a:t>int i;</a:t>
            </a:r>
            <a:endParaRPr lang="x-none" altLang="en-US"/>
          </a:p>
          <a:p>
            <a:r>
              <a:rPr lang="x-none" altLang="en-US"/>
              <a:t>(A *)&amp;i; // </a:t>
            </a:r>
            <a:r>
              <a:rPr lang="zh-CN" altLang="x-none"/>
              <a:t>合法</a:t>
            </a:r>
            <a:endParaRPr lang="zh-CN" altLang="x-none"/>
          </a:p>
        </p:txBody>
      </p:sp>
      <p:sp>
        <p:nvSpPr>
          <p:cNvPr id="3" name="Text Box 2"/>
          <p:cNvSpPr txBox="1"/>
          <p:nvPr/>
        </p:nvSpPr>
        <p:spPr>
          <a:xfrm>
            <a:off x="7122160" y="619760"/>
            <a:ext cx="1846580" cy="203009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x-none" altLang="en-US"/>
              <a:t>struct A {</a:t>
            </a:r>
            <a:endParaRPr lang="x-none" altLang="en-US"/>
          </a:p>
          <a:p>
            <a:r>
              <a:rPr lang="x-none" altLang="en-US"/>
              <a:t>  short s1;</a:t>
            </a:r>
            <a:endParaRPr lang="x-none" altLang="en-US"/>
          </a:p>
          <a:p>
            <a:r>
              <a:rPr lang="x-none" altLang="en-US"/>
              <a:t>  short s2;</a:t>
            </a:r>
            <a:endParaRPr lang="x-none" altLang="en-US"/>
          </a:p>
          <a:p>
            <a:r>
              <a:rPr lang="x-none" altLang="en-US"/>
              <a:t>};</a:t>
            </a:r>
            <a:endParaRPr lang="x-none" altLang="en-US"/>
          </a:p>
          <a:p>
            <a:endParaRPr lang="x-none" altLang="en-US"/>
          </a:p>
          <a:p>
            <a:r>
              <a:rPr lang="x-none" altLang="en-US"/>
              <a:t>int i;</a:t>
            </a:r>
            <a:endParaRPr lang="x-none" altLang="en-US"/>
          </a:p>
          <a:p>
            <a:r>
              <a:rPr lang="x-none" altLang="en-US"/>
              <a:t>(A *)&amp;i; // </a:t>
            </a:r>
            <a:r>
              <a:rPr lang="zh-CN" altLang="x-none"/>
              <a:t>不合法</a:t>
            </a:r>
            <a:endParaRPr lang="zh-CN" altLang="x-none"/>
          </a:p>
        </p:txBody>
      </p:sp>
      <p:sp>
        <p:nvSpPr>
          <p:cNvPr id="7" name="Text Box 6"/>
          <p:cNvSpPr txBox="1"/>
          <p:nvPr/>
        </p:nvSpPr>
        <p:spPr>
          <a:xfrm>
            <a:off x="2534285" y="3625215"/>
            <a:ext cx="2697480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x-none" altLang="en-US"/>
              <a:t>int i;</a:t>
            </a:r>
            <a:endParaRPr lang="x-none" altLang="en-US"/>
          </a:p>
          <a:p>
            <a:r>
              <a:rPr lang="x-none" altLang="en-US"/>
              <a:t>(unsigned int *)&amp;i; // </a:t>
            </a:r>
            <a:r>
              <a:rPr lang="zh-CN" altLang="x-none"/>
              <a:t>合法</a:t>
            </a:r>
            <a:endParaRPr lang="zh-CN" altLang="x-none"/>
          </a:p>
        </p:txBody>
      </p:sp>
      <p:sp>
        <p:nvSpPr>
          <p:cNvPr id="8" name="Text Box 7"/>
          <p:cNvSpPr txBox="1"/>
          <p:nvPr/>
        </p:nvSpPr>
        <p:spPr>
          <a:xfrm>
            <a:off x="2534285" y="4458335"/>
            <a:ext cx="1783080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x-none"/>
              <a:t>unsigned int u;</a:t>
            </a:r>
            <a:endParaRPr lang="x-none"/>
          </a:p>
          <a:p>
            <a:r>
              <a:rPr lang="x-none"/>
              <a:t>(int *)&amp;u; // </a:t>
            </a:r>
            <a:r>
              <a:rPr lang="zh-CN" altLang="x-none"/>
              <a:t>合法</a:t>
            </a:r>
            <a:endParaRPr lang="zh-CN" altLang="x-none"/>
          </a:p>
        </p:txBody>
      </p:sp>
      <p:sp>
        <p:nvSpPr>
          <p:cNvPr id="9" name="Text Box 8"/>
          <p:cNvSpPr txBox="1"/>
          <p:nvPr/>
        </p:nvSpPr>
        <p:spPr>
          <a:xfrm>
            <a:off x="7122160" y="3625215"/>
            <a:ext cx="1871980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x-none"/>
              <a:t>const int *p;</a:t>
            </a:r>
            <a:endParaRPr lang="x-none"/>
          </a:p>
          <a:p>
            <a:r>
              <a:rPr lang="x-none"/>
              <a:t>(int **)&amp;p; // </a:t>
            </a:r>
            <a:r>
              <a:rPr lang="zh-CN" altLang="x-none"/>
              <a:t>合法</a:t>
            </a:r>
            <a:endParaRPr lang="zh-CN" altLang="x-none"/>
          </a:p>
        </p:txBody>
      </p:sp>
      <p:sp>
        <p:nvSpPr>
          <p:cNvPr id="10" name="Text Box 9"/>
          <p:cNvSpPr txBox="1"/>
          <p:nvPr/>
        </p:nvSpPr>
        <p:spPr>
          <a:xfrm>
            <a:off x="7122160" y="4458335"/>
            <a:ext cx="2481580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x-none"/>
              <a:t>int *p;</a:t>
            </a:r>
            <a:endParaRPr lang="x-none"/>
          </a:p>
          <a:p>
            <a:r>
              <a:rPr lang="x-none"/>
              <a:t>(const int **)&amp;p; // </a:t>
            </a:r>
            <a:r>
              <a:rPr lang="zh-CN" altLang="x-none"/>
              <a:t>合法</a:t>
            </a:r>
            <a:endParaRPr lang="zh-CN" altLang="x-none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Rectangles 3"/>
          <p:cNvSpPr/>
          <p:nvPr/>
        </p:nvSpPr>
        <p:spPr>
          <a:xfrm>
            <a:off x="4952365" y="2475230"/>
            <a:ext cx="849630" cy="49657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x-none" altLang="en-US" sz="3600"/>
              <a:t>a</a:t>
            </a:r>
            <a:endParaRPr lang="x-none" altLang="en-US" sz="3600"/>
          </a:p>
        </p:txBody>
      </p:sp>
      <p:sp>
        <p:nvSpPr>
          <p:cNvPr id="2" name="Text Box 1"/>
          <p:cNvSpPr txBox="1"/>
          <p:nvPr/>
        </p:nvSpPr>
        <p:spPr>
          <a:xfrm>
            <a:off x="4232275" y="3413760"/>
            <a:ext cx="14401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x-none" altLang="en-US">
                <a:sym typeface="+mn-ea"/>
              </a:rPr>
              <a:t>0x88888883</a:t>
            </a:r>
            <a:endParaRPr lang="x-none" altLang="en-US"/>
          </a:p>
        </p:txBody>
      </p:sp>
      <p:cxnSp>
        <p:nvCxnSpPr>
          <p:cNvPr id="7" name="Straight Arrow Connector 6"/>
          <p:cNvCxnSpPr/>
          <p:nvPr/>
        </p:nvCxnSpPr>
        <p:spPr>
          <a:xfrm flipV="1">
            <a:off x="4952365" y="2976880"/>
            <a:ext cx="0" cy="410210"/>
          </a:xfrm>
          <a:prstGeom prst="straightConnector1">
            <a:avLst/>
          </a:prstGeom>
          <a:ln>
            <a:tailEnd type="arrow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3" name="Text Box 2"/>
          <p:cNvSpPr txBox="1"/>
          <p:nvPr/>
        </p:nvSpPr>
        <p:spPr>
          <a:xfrm>
            <a:off x="3170555" y="1215390"/>
            <a:ext cx="331978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x-none">
                <a:sym typeface="+mn-ea"/>
              </a:rPr>
              <a:t>所有</a:t>
            </a:r>
            <a:r>
              <a:rPr lang="en-US" altLang="zh-CN">
                <a:sym typeface="+mn-ea"/>
              </a:rPr>
              <a:t> int </a:t>
            </a:r>
            <a:r>
              <a:rPr lang="zh-CN" altLang="en-US">
                <a:sym typeface="+mn-ea"/>
              </a:rPr>
              <a:t>对象必须对齐到</a:t>
            </a:r>
            <a:r>
              <a:rPr lang="en-US" altLang="zh-CN">
                <a:sym typeface="+mn-ea"/>
              </a:rPr>
              <a:t> 4 </a:t>
            </a:r>
            <a:r>
              <a:rPr lang="zh-CN" altLang="en-US">
                <a:sym typeface="+mn-ea"/>
              </a:rPr>
              <a:t>字节</a:t>
            </a:r>
            <a:endParaRPr lang="zh-CN" altLang="en-US">
              <a:sym typeface="+mn-ea"/>
            </a:endParaRPr>
          </a:p>
        </p:txBody>
      </p:sp>
      <p:sp>
        <p:nvSpPr>
          <p:cNvPr id="20" name="Multiply 19"/>
          <p:cNvSpPr/>
          <p:nvPr/>
        </p:nvSpPr>
        <p:spPr>
          <a:xfrm>
            <a:off x="5545455" y="3344545"/>
            <a:ext cx="506095" cy="506095"/>
          </a:xfrm>
          <a:prstGeom prst="mathMultiply">
            <a:avLst>
              <a:gd name="adj1" fmla="val 15624"/>
            </a:avLst>
          </a:prstGeom>
          <a:solidFill>
            <a:srgbClr val="FF0000"/>
          </a:solidFill>
          <a:ln w="127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/>
          </a:p>
        </p:txBody>
      </p:sp>
      <p:sp>
        <p:nvSpPr>
          <p:cNvPr id="5" name="Text Box 4"/>
          <p:cNvSpPr txBox="1"/>
          <p:nvPr/>
        </p:nvSpPr>
        <p:spPr>
          <a:xfrm>
            <a:off x="4232275" y="3863340"/>
            <a:ext cx="14401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x-none" altLang="en-US">
                <a:sym typeface="+mn-ea"/>
              </a:rPr>
              <a:t>0x88888884</a:t>
            </a:r>
            <a:endParaRPr lang="x-none" altLang="en-US"/>
          </a:p>
        </p:txBody>
      </p:sp>
      <p:sp>
        <p:nvSpPr>
          <p:cNvPr id="6" name="Text Box 5"/>
          <p:cNvSpPr txBox="1"/>
          <p:nvPr/>
        </p:nvSpPr>
        <p:spPr>
          <a:xfrm>
            <a:off x="8740775" y="2971800"/>
            <a:ext cx="156083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l"/>
            <a:r>
              <a:rPr lang="x-none" altLang="en-US">
                <a:sym typeface="+mn-ea"/>
              </a:rPr>
              <a:t>sizeof(int) = 4</a:t>
            </a:r>
            <a:endParaRPr lang="en-US"/>
          </a:p>
        </p:txBody>
      </p:sp>
      <p:sp>
        <p:nvSpPr>
          <p:cNvPr id="8" name="Text Box 7"/>
          <p:cNvSpPr txBox="1"/>
          <p:nvPr/>
        </p:nvSpPr>
        <p:spPr>
          <a:xfrm>
            <a:off x="8740775" y="3555365"/>
            <a:ext cx="163703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l"/>
            <a:r>
              <a:rPr lang="x-none" altLang="en-US">
                <a:sym typeface="+mn-ea"/>
              </a:rPr>
              <a:t>alignof(int) = 4</a:t>
            </a:r>
            <a:endParaRPr lang="en-US"/>
          </a:p>
        </p:txBody>
      </p:sp>
      <p:sp>
        <p:nvSpPr>
          <p:cNvPr id="9" name="Rectangles 8"/>
          <p:cNvSpPr/>
          <p:nvPr/>
        </p:nvSpPr>
        <p:spPr>
          <a:xfrm>
            <a:off x="1557020" y="5125085"/>
            <a:ext cx="849630" cy="49657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x-none" altLang="en-US" sz="3600"/>
              <a:t>a</a:t>
            </a:r>
            <a:endParaRPr lang="x-none" altLang="en-US" sz="3600"/>
          </a:p>
        </p:txBody>
      </p:sp>
      <p:sp>
        <p:nvSpPr>
          <p:cNvPr id="11" name="Rectangles 10"/>
          <p:cNvSpPr/>
          <p:nvPr/>
        </p:nvSpPr>
        <p:spPr>
          <a:xfrm>
            <a:off x="3256280" y="5125085"/>
            <a:ext cx="1690370" cy="49657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x-none" altLang="en-US" sz="3600"/>
              <a:t>d</a:t>
            </a:r>
            <a:endParaRPr lang="x-none" altLang="en-US" sz="3600"/>
          </a:p>
        </p:txBody>
      </p:sp>
      <p:sp>
        <p:nvSpPr>
          <p:cNvPr id="12" name="Rectangles 11"/>
          <p:cNvSpPr/>
          <p:nvPr/>
        </p:nvSpPr>
        <p:spPr>
          <a:xfrm>
            <a:off x="3256280" y="5962015"/>
            <a:ext cx="849630" cy="49657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x-none" altLang="en-US" sz="3600"/>
              <a:t>a</a:t>
            </a:r>
            <a:endParaRPr lang="x-none" altLang="en-US" sz="3600"/>
          </a:p>
        </p:txBody>
      </p:sp>
      <p:sp>
        <p:nvSpPr>
          <p:cNvPr id="13" name="Rectangles 12"/>
          <p:cNvSpPr/>
          <p:nvPr/>
        </p:nvSpPr>
        <p:spPr>
          <a:xfrm>
            <a:off x="4097020" y="5962015"/>
            <a:ext cx="849630" cy="49657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zh-CN" altLang="x-none" sz="2000"/>
              <a:t>空白</a:t>
            </a:r>
            <a:endParaRPr lang="zh-CN" altLang="x-none" sz="2000"/>
          </a:p>
        </p:txBody>
      </p:sp>
      <p:sp>
        <p:nvSpPr>
          <p:cNvPr id="14" name="Rectangles 13"/>
          <p:cNvSpPr/>
          <p:nvPr/>
        </p:nvSpPr>
        <p:spPr>
          <a:xfrm>
            <a:off x="1565910" y="5962015"/>
            <a:ext cx="1690370" cy="49657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x-none" altLang="en-US" sz="3600"/>
              <a:t>d</a:t>
            </a:r>
            <a:endParaRPr lang="x-none" altLang="en-US" sz="3600"/>
          </a:p>
        </p:txBody>
      </p:sp>
      <p:sp>
        <p:nvSpPr>
          <p:cNvPr id="18" name="Rectangles 17"/>
          <p:cNvSpPr/>
          <p:nvPr/>
        </p:nvSpPr>
        <p:spPr>
          <a:xfrm>
            <a:off x="6637020" y="5962015"/>
            <a:ext cx="849630" cy="49657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x-none" altLang="en-US" sz="3600"/>
              <a:t>a</a:t>
            </a:r>
            <a:endParaRPr lang="x-none" altLang="en-US" sz="3600"/>
          </a:p>
        </p:txBody>
      </p:sp>
      <p:sp>
        <p:nvSpPr>
          <p:cNvPr id="19" name="Rectangles 18"/>
          <p:cNvSpPr/>
          <p:nvPr/>
        </p:nvSpPr>
        <p:spPr>
          <a:xfrm>
            <a:off x="7477760" y="5962015"/>
            <a:ext cx="849630" cy="49657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zh-CN" altLang="x-none" sz="2000"/>
              <a:t>空白</a:t>
            </a:r>
            <a:endParaRPr lang="zh-CN" altLang="x-none" sz="2000"/>
          </a:p>
        </p:txBody>
      </p:sp>
      <p:sp>
        <p:nvSpPr>
          <p:cNvPr id="21" name="Rectangles 20"/>
          <p:cNvSpPr/>
          <p:nvPr/>
        </p:nvSpPr>
        <p:spPr>
          <a:xfrm>
            <a:off x="4946650" y="5962015"/>
            <a:ext cx="1690370" cy="49657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x-none" altLang="en-US" sz="3600"/>
              <a:t>d</a:t>
            </a:r>
            <a:endParaRPr lang="x-none" altLang="en-US" sz="3600"/>
          </a:p>
        </p:txBody>
      </p:sp>
      <p:sp>
        <p:nvSpPr>
          <p:cNvPr id="22" name="Rectangles 21"/>
          <p:cNvSpPr/>
          <p:nvPr/>
        </p:nvSpPr>
        <p:spPr>
          <a:xfrm>
            <a:off x="10017760" y="5962015"/>
            <a:ext cx="849630" cy="49657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x-none" altLang="en-US" sz="3600"/>
              <a:t>a</a:t>
            </a:r>
            <a:endParaRPr lang="x-none" altLang="en-US" sz="3600"/>
          </a:p>
        </p:txBody>
      </p:sp>
      <p:sp>
        <p:nvSpPr>
          <p:cNvPr id="23" name="Rectangles 22"/>
          <p:cNvSpPr/>
          <p:nvPr/>
        </p:nvSpPr>
        <p:spPr>
          <a:xfrm>
            <a:off x="10858500" y="5962015"/>
            <a:ext cx="849630" cy="49657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zh-CN" altLang="x-none" sz="2000"/>
              <a:t>空白</a:t>
            </a:r>
            <a:endParaRPr lang="zh-CN" altLang="x-none" sz="2000"/>
          </a:p>
        </p:txBody>
      </p:sp>
      <p:sp>
        <p:nvSpPr>
          <p:cNvPr id="24" name="Rectangles 23"/>
          <p:cNvSpPr/>
          <p:nvPr/>
        </p:nvSpPr>
        <p:spPr>
          <a:xfrm>
            <a:off x="8327390" y="5962015"/>
            <a:ext cx="1690370" cy="49657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x-none" altLang="en-US" sz="3600"/>
              <a:t>d</a:t>
            </a:r>
            <a:endParaRPr lang="x-none" altLang="en-US" sz="3600"/>
          </a:p>
        </p:txBody>
      </p:sp>
      <p:sp>
        <p:nvSpPr>
          <p:cNvPr id="25" name="Rectangles 24"/>
          <p:cNvSpPr/>
          <p:nvPr/>
        </p:nvSpPr>
        <p:spPr>
          <a:xfrm>
            <a:off x="2406650" y="5125085"/>
            <a:ext cx="849630" cy="49657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x-none" altLang="en-US" sz="3600"/>
              <a:t>b</a:t>
            </a:r>
            <a:endParaRPr lang="x-none" altLang="en-US" sz="360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ext Box 1"/>
          <p:cNvSpPr txBox="1"/>
          <p:nvPr/>
        </p:nvSpPr>
        <p:spPr>
          <a:xfrm>
            <a:off x="3977640" y="2374900"/>
            <a:ext cx="406908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en-US" altLang="zh-CN">
                <a:sym typeface="+mn-ea"/>
              </a:rPr>
              <a:t>int </a:t>
            </a:r>
            <a:r>
              <a:rPr lang="zh-CN">
                <a:sym typeface="+mn-ea"/>
              </a:rPr>
              <a:t>指针每加</a:t>
            </a:r>
            <a:r>
              <a:rPr lang="en-US" altLang="zh-CN">
                <a:sym typeface="+mn-ea"/>
              </a:rPr>
              <a:t> 1</a:t>
            </a:r>
            <a:r>
              <a:rPr lang="zh-CN">
                <a:sym typeface="+mn-ea"/>
              </a:rPr>
              <a:t>，实际上背后的地址加</a:t>
            </a:r>
            <a:r>
              <a:rPr lang="en-US" altLang="zh-CN">
                <a:sym typeface="+mn-ea"/>
              </a:rPr>
              <a:t> 4</a:t>
            </a:r>
            <a:endParaRPr lang="en-US" altLang="zh-CN">
              <a:sym typeface="+mn-ea"/>
            </a:endParaRPr>
          </a:p>
        </p:txBody>
      </p:sp>
      <p:sp>
        <p:nvSpPr>
          <p:cNvPr id="4" name="Rectangles 3"/>
          <p:cNvSpPr/>
          <p:nvPr/>
        </p:nvSpPr>
        <p:spPr>
          <a:xfrm>
            <a:off x="5162550" y="3982720"/>
            <a:ext cx="849630" cy="49657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x-none" altLang="en-US" sz="2400"/>
              <a:t>a[0]</a:t>
            </a:r>
            <a:endParaRPr lang="x-none" altLang="en-US" sz="2400"/>
          </a:p>
        </p:txBody>
      </p:sp>
      <p:sp>
        <p:nvSpPr>
          <p:cNvPr id="3" name="Text Box 2"/>
          <p:cNvSpPr txBox="1"/>
          <p:nvPr/>
        </p:nvSpPr>
        <p:spPr>
          <a:xfrm>
            <a:off x="4696460" y="4899660"/>
            <a:ext cx="849630" cy="33718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x-none" altLang="en-US" sz="1600">
                <a:sym typeface="+mn-ea"/>
              </a:rPr>
              <a:t>0x8888</a:t>
            </a:r>
            <a:endParaRPr lang="x-none" altLang="en-US" sz="1600">
              <a:sym typeface="+mn-ea"/>
            </a:endParaRPr>
          </a:p>
        </p:txBody>
      </p:sp>
      <p:cxnSp>
        <p:nvCxnSpPr>
          <p:cNvPr id="7" name="Straight Arrow Connector 6"/>
          <p:cNvCxnSpPr/>
          <p:nvPr/>
        </p:nvCxnSpPr>
        <p:spPr>
          <a:xfrm flipV="1">
            <a:off x="5162550" y="4484370"/>
            <a:ext cx="0" cy="410210"/>
          </a:xfrm>
          <a:prstGeom prst="straightConnector1">
            <a:avLst/>
          </a:prstGeom>
          <a:ln>
            <a:tailEnd type="arrow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5" name="Rectangles 4"/>
          <p:cNvSpPr/>
          <p:nvPr/>
        </p:nvSpPr>
        <p:spPr>
          <a:xfrm>
            <a:off x="6012180" y="3987800"/>
            <a:ext cx="849630" cy="49657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x-none" altLang="en-US" sz="2400"/>
              <a:t>a[1]</a:t>
            </a:r>
            <a:endParaRPr lang="x-none" altLang="en-US" sz="2400"/>
          </a:p>
        </p:txBody>
      </p:sp>
      <p:sp>
        <p:nvSpPr>
          <p:cNvPr id="9" name="Text Box 8"/>
          <p:cNvSpPr txBox="1"/>
          <p:nvPr/>
        </p:nvSpPr>
        <p:spPr>
          <a:xfrm>
            <a:off x="5546090" y="4904740"/>
            <a:ext cx="883285" cy="33718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x-none" altLang="en-US" sz="1600">
                <a:sym typeface="+mn-ea"/>
              </a:rPr>
              <a:t>0x888C</a:t>
            </a:r>
            <a:endParaRPr lang="x-none" altLang="en-US" sz="1600">
              <a:sym typeface="+mn-ea"/>
            </a:endParaRPr>
          </a:p>
        </p:txBody>
      </p:sp>
      <p:cxnSp>
        <p:nvCxnSpPr>
          <p:cNvPr id="10" name="Straight Arrow Connector 9"/>
          <p:cNvCxnSpPr/>
          <p:nvPr/>
        </p:nvCxnSpPr>
        <p:spPr>
          <a:xfrm flipV="1">
            <a:off x="6012180" y="4489450"/>
            <a:ext cx="0" cy="410210"/>
          </a:xfrm>
          <a:prstGeom prst="straightConnector1">
            <a:avLst/>
          </a:prstGeom>
          <a:ln>
            <a:tailEnd type="arrow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1" name="Text Box 10"/>
          <p:cNvSpPr txBox="1"/>
          <p:nvPr/>
        </p:nvSpPr>
        <p:spPr>
          <a:xfrm>
            <a:off x="6395720" y="4909820"/>
            <a:ext cx="849630" cy="33718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x-none" altLang="en-US" sz="1600">
                <a:sym typeface="+mn-ea"/>
              </a:rPr>
              <a:t>0x8890</a:t>
            </a:r>
            <a:endParaRPr lang="x-none" altLang="en-US" sz="1600">
              <a:sym typeface="+mn-ea"/>
            </a:endParaRPr>
          </a:p>
        </p:txBody>
      </p:sp>
      <p:cxnSp>
        <p:nvCxnSpPr>
          <p:cNvPr id="12" name="Straight Arrow Connector 11"/>
          <p:cNvCxnSpPr/>
          <p:nvPr/>
        </p:nvCxnSpPr>
        <p:spPr>
          <a:xfrm flipV="1">
            <a:off x="6861810" y="4494530"/>
            <a:ext cx="0" cy="410210"/>
          </a:xfrm>
          <a:prstGeom prst="straightConnector1">
            <a:avLst/>
          </a:prstGeom>
          <a:ln>
            <a:tailEnd type="arrow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3" name="Text Box 12"/>
          <p:cNvSpPr txBox="1"/>
          <p:nvPr/>
        </p:nvSpPr>
        <p:spPr>
          <a:xfrm>
            <a:off x="4994275" y="5241925"/>
            <a:ext cx="295910" cy="33718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x-none" altLang="en-US" sz="1600">
                <a:sym typeface="+mn-ea"/>
              </a:rPr>
              <a:t>p</a:t>
            </a:r>
            <a:endParaRPr lang="x-none" altLang="en-US" sz="1600">
              <a:sym typeface="+mn-ea"/>
            </a:endParaRPr>
          </a:p>
        </p:txBody>
      </p:sp>
      <p:sp>
        <p:nvSpPr>
          <p:cNvPr id="14" name="Text Box 13"/>
          <p:cNvSpPr txBox="1"/>
          <p:nvPr/>
        </p:nvSpPr>
        <p:spPr>
          <a:xfrm>
            <a:off x="5683885" y="5247005"/>
            <a:ext cx="640715" cy="33718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x-none" altLang="en-US" sz="1600">
                <a:sym typeface="+mn-ea"/>
              </a:rPr>
              <a:t>p + 1</a:t>
            </a:r>
            <a:endParaRPr lang="x-none" altLang="en-US" sz="1600">
              <a:sym typeface="+mn-ea"/>
            </a:endParaRPr>
          </a:p>
        </p:txBody>
      </p:sp>
      <p:sp>
        <p:nvSpPr>
          <p:cNvPr id="15" name="Text Box 14"/>
          <p:cNvSpPr txBox="1"/>
          <p:nvPr/>
        </p:nvSpPr>
        <p:spPr>
          <a:xfrm>
            <a:off x="6500495" y="5252085"/>
            <a:ext cx="640715" cy="33718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x-none" altLang="en-US" sz="1600">
                <a:sym typeface="+mn-ea"/>
              </a:rPr>
              <a:t>p + 2</a:t>
            </a:r>
            <a:endParaRPr lang="x-none" altLang="en-US" sz="1600">
              <a:sym typeface="+mn-ea"/>
            </a:endParaRPr>
          </a:p>
        </p:txBody>
      </p:sp>
      <p:sp>
        <p:nvSpPr>
          <p:cNvPr id="16" name="Text Box 15"/>
          <p:cNvSpPr txBox="1"/>
          <p:nvPr/>
        </p:nvSpPr>
        <p:spPr>
          <a:xfrm>
            <a:off x="7197090" y="4914900"/>
            <a:ext cx="849630" cy="33718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x-none" altLang="en-US" sz="1600">
                <a:sym typeface="+mn-ea"/>
              </a:rPr>
              <a:t>0x8894</a:t>
            </a:r>
            <a:endParaRPr lang="x-none" altLang="en-US" sz="1600">
              <a:sym typeface="+mn-ea"/>
            </a:endParaRPr>
          </a:p>
        </p:txBody>
      </p:sp>
      <p:cxnSp>
        <p:nvCxnSpPr>
          <p:cNvPr id="17" name="Straight Arrow Connector 16"/>
          <p:cNvCxnSpPr/>
          <p:nvPr/>
        </p:nvCxnSpPr>
        <p:spPr>
          <a:xfrm flipV="1">
            <a:off x="7663180" y="4499610"/>
            <a:ext cx="0" cy="410210"/>
          </a:xfrm>
          <a:prstGeom prst="straightConnector1">
            <a:avLst/>
          </a:prstGeom>
          <a:ln>
            <a:tailEnd type="arrow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8" name="Text Box 17"/>
          <p:cNvSpPr txBox="1"/>
          <p:nvPr/>
        </p:nvSpPr>
        <p:spPr>
          <a:xfrm>
            <a:off x="7301865" y="5257165"/>
            <a:ext cx="640715" cy="33718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x-none" altLang="en-US" sz="1600">
                <a:sym typeface="+mn-ea"/>
              </a:rPr>
              <a:t>p + 3</a:t>
            </a:r>
            <a:endParaRPr lang="x-none" altLang="en-US" sz="1600">
              <a:sym typeface="+mn-ea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Text Box 2"/>
          <p:cNvSpPr txBox="1"/>
          <p:nvPr/>
        </p:nvSpPr>
        <p:spPr>
          <a:xfrm>
            <a:off x="2790190" y="424180"/>
            <a:ext cx="7078980" cy="1476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l"/>
            <a:r>
              <a:rPr lang="x-none" altLang="zh-CN" b="1">
                <a:solidFill>
                  <a:schemeClr val="bg1">
                    <a:lumMod val="50000"/>
                  </a:schemeClr>
                </a:solidFill>
                <a:sym typeface="+mn-ea"/>
              </a:rPr>
              <a:t>1. </a:t>
            </a:r>
            <a:r>
              <a:rPr lang="zh-CN" altLang="x-none" b="1">
                <a:solidFill>
                  <a:schemeClr val="bg1">
                    <a:lumMod val="50000"/>
                  </a:schemeClr>
                </a:solidFill>
                <a:sym typeface="+mn-ea"/>
              </a:rPr>
              <a:t>必须对齐（例如</a:t>
            </a:r>
            <a:r>
              <a:rPr lang="x-none" altLang="zh-CN" b="1">
                <a:solidFill>
                  <a:schemeClr val="bg1">
                    <a:lumMod val="50000"/>
                  </a:schemeClr>
                </a:solidFill>
                <a:sym typeface="+mn-ea"/>
              </a:rPr>
              <a:t> </a:t>
            </a:r>
            <a:r>
              <a:rPr lang="en-US" altLang="zh-CN" b="1">
                <a:solidFill>
                  <a:schemeClr val="bg1">
                    <a:lumMod val="50000"/>
                  </a:schemeClr>
                </a:solidFill>
                <a:sym typeface="+mn-ea"/>
              </a:rPr>
              <a:t>double </a:t>
            </a:r>
            <a:r>
              <a:rPr lang="zh-CN" altLang="en-US" b="1">
                <a:solidFill>
                  <a:schemeClr val="bg1">
                    <a:lumMod val="50000"/>
                  </a:schemeClr>
                </a:solidFill>
                <a:sym typeface="+mn-ea"/>
              </a:rPr>
              <a:t>变量的地址必须是</a:t>
            </a:r>
            <a:r>
              <a:rPr lang="en-US" altLang="zh-CN" b="1">
                <a:solidFill>
                  <a:schemeClr val="bg1">
                    <a:lumMod val="50000"/>
                  </a:schemeClr>
                </a:solidFill>
                <a:sym typeface="+mn-ea"/>
              </a:rPr>
              <a:t> 8 </a:t>
            </a:r>
            <a:r>
              <a:rPr lang="zh-CN" altLang="en-US" b="1">
                <a:solidFill>
                  <a:schemeClr val="bg1">
                    <a:lumMod val="50000"/>
                  </a:schemeClr>
                </a:solidFill>
                <a:sym typeface="+mn-ea"/>
              </a:rPr>
              <a:t>字节的整数倍）</a:t>
            </a:r>
            <a:endParaRPr lang="zh-CN" altLang="x-none" b="1">
              <a:solidFill>
                <a:schemeClr val="bg1">
                  <a:lumMod val="50000"/>
                </a:schemeClr>
              </a:solidFill>
              <a:sym typeface="+mn-ea"/>
            </a:endParaRPr>
          </a:p>
          <a:p>
            <a:pPr algn="l"/>
            <a:r>
              <a:rPr lang="x-none" altLang="zh-CN" b="1">
                <a:solidFill>
                  <a:schemeClr val="bg1">
                    <a:lumMod val="50000"/>
                  </a:schemeClr>
                </a:solidFill>
                <a:sym typeface="+mn-ea"/>
              </a:rPr>
              <a:t>2. </a:t>
            </a:r>
            <a:r>
              <a:rPr lang="zh-CN" altLang="x-none" b="1">
                <a:solidFill>
                  <a:schemeClr val="bg1">
                    <a:lumMod val="50000"/>
                  </a:schemeClr>
                </a:solidFill>
                <a:sym typeface="+mn-ea"/>
              </a:rPr>
              <a:t>不能通过</a:t>
            </a:r>
            <a:r>
              <a:rPr lang="en-US" altLang="zh-CN" b="1">
                <a:solidFill>
                  <a:schemeClr val="bg1">
                    <a:lumMod val="50000"/>
                  </a:schemeClr>
                </a:solidFill>
                <a:sym typeface="+mn-ea"/>
              </a:rPr>
              <a:t> </a:t>
            </a:r>
            <a:r>
              <a:rPr lang="x-none" altLang="en-US" b="1">
                <a:solidFill>
                  <a:schemeClr val="bg1">
                    <a:lumMod val="50000"/>
                  </a:schemeClr>
                </a:solidFill>
                <a:sym typeface="+mn-ea"/>
              </a:rPr>
              <a:t>+ </a:t>
            </a:r>
            <a:r>
              <a:rPr lang="zh-CN" altLang="x-none" b="1">
                <a:solidFill>
                  <a:schemeClr val="bg1">
                    <a:lumMod val="50000"/>
                  </a:schemeClr>
                </a:solidFill>
                <a:sym typeface="+mn-ea"/>
              </a:rPr>
              <a:t>和</a:t>
            </a:r>
            <a:r>
              <a:rPr lang="en-US" altLang="zh-CN" b="1">
                <a:solidFill>
                  <a:schemeClr val="bg1">
                    <a:lumMod val="50000"/>
                  </a:schemeClr>
                </a:solidFill>
                <a:sym typeface="+mn-ea"/>
              </a:rPr>
              <a:t> </a:t>
            </a:r>
            <a:r>
              <a:rPr lang="x-none" altLang="en-US" b="1">
                <a:solidFill>
                  <a:schemeClr val="bg1">
                    <a:lumMod val="50000"/>
                  </a:schemeClr>
                </a:solidFill>
                <a:sym typeface="+mn-ea"/>
              </a:rPr>
              <a:t>- </a:t>
            </a:r>
            <a:r>
              <a:rPr lang="zh-CN" altLang="x-none" b="1">
                <a:solidFill>
                  <a:schemeClr val="bg1">
                    <a:lumMod val="50000"/>
                  </a:schemeClr>
                </a:solidFill>
                <a:sym typeface="+mn-ea"/>
              </a:rPr>
              <a:t>运算跨越真空</a:t>
            </a:r>
            <a:endParaRPr lang="zh-CN" altLang="x-none" b="1">
              <a:solidFill>
                <a:schemeClr val="bg1">
                  <a:lumMod val="50000"/>
                </a:schemeClr>
              </a:solidFill>
              <a:sym typeface="+mn-ea"/>
            </a:endParaRPr>
          </a:p>
          <a:p>
            <a:pPr algn="l"/>
            <a:r>
              <a:rPr lang="x-none" altLang="zh-CN" b="1">
                <a:solidFill>
                  <a:schemeClr val="bg1">
                    <a:lumMod val="50000"/>
                  </a:schemeClr>
                </a:solidFill>
                <a:sym typeface="+mn-ea"/>
              </a:rPr>
              <a:t>3. </a:t>
            </a:r>
            <a:r>
              <a:rPr lang="zh-CN" altLang="x-none" b="1">
                <a:solidFill>
                  <a:schemeClr val="bg1">
                    <a:lumMod val="50000"/>
                  </a:schemeClr>
                </a:solidFill>
                <a:sym typeface="+mn-ea"/>
              </a:rPr>
              <a:t>解引用时的指针类型，与实际变量类型匹配（</a:t>
            </a:r>
            <a:r>
              <a:rPr lang="en-US" altLang="zh-CN" b="1">
                <a:solidFill>
                  <a:schemeClr val="bg1">
                    <a:lumMod val="50000"/>
                  </a:schemeClr>
                </a:solidFill>
                <a:sym typeface="+mn-ea"/>
              </a:rPr>
              <a:t>char </a:t>
            </a:r>
            <a:r>
              <a:rPr lang="x-none" altLang="en-US" b="1">
                <a:solidFill>
                  <a:schemeClr val="bg1">
                    <a:lumMod val="50000"/>
                  </a:schemeClr>
                </a:solidFill>
                <a:sym typeface="+mn-ea"/>
              </a:rPr>
              <a:t>*</a:t>
            </a:r>
            <a:r>
              <a:rPr lang="en-US" altLang="x-none" b="1">
                <a:solidFill>
                  <a:schemeClr val="bg1">
                    <a:lumMod val="50000"/>
                  </a:schemeClr>
                </a:solidFill>
                <a:sym typeface="+mn-ea"/>
              </a:rPr>
              <a:t> </a:t>
            </a:r>
            <a:r>
              <a:rPr lang="zh-CN" altLang="en-US" b="1">
                <a:solidFill>
                  <a:schemeClr val="bg1">
                    <a:lumMod val="50000"/>
                  </a:schemeClr>
                </a:solidFill>
                <a:sym typeface="+mn-ea"/>
              </a:rPr>
              <a:t>不受此限制</a:t>
            </a:r>
            <a:r>
              <a:rPr lang="zh-CN" altLang="x-none" b="1">
                <a:solidFill>
                  <a:schemeClr val="bg1">
                    <a:lumMod val="50000"/>
                  </a:schemeClr>
                </a:solidFill>
                <a:sym typeface="+mn-ea"/>
              </a:rPr>
              <a:t>）</a:t>
            </a:r>
            <a:endParaRPr lang="zh-CN" altLang="x-none" b="1">
              <a:solidFill>
                <a:schemeClr val="bg1">
                  <a:lumMod val="50000"/>
                </a:schemeClr>
              </a:solidFill>
              <a:sym typeface="+mn-ea"/>
            </a:endParaRPr>
          </a:p>
          <a:p>
            <a:pPr algn="l"/>
            <a:r>
              <a:rPr lang="x-none" altLang="en-US" b="1">
                <a:solidFill>
                  <a:schemeClr val="bg1">
                    <a:lumMod val="50000"/>
                  </a:schemeClr>
                </a:solidFill>
                <a:sym typeface="+mn-ea"/>
              </a:rPr>
              <a:t>4</a:t>
            </a:r>
            <a:r>
              <a:rPr lang="en-US" altLang="zh-CN" b="1">
                <a:solidFill>
                  <a:schemeClr val="bg1">
                    <a:lumMod val="50000"/>
                  </a:schemeClr>
                </a:solidFill>
                <a:sym typeface="+mn-ea"/>
              </a:rPr>
              <a:t>. </a:t>
            </a:r>
            <a:r>
              <a:rPr lang="zh-CN" altLang="en-US" b="1">
                <a:solidFill>
                  <a:schemeClr val="bg1">
                    <a:lumMod val="50000"/>
                  </a:schemeClr>
                </a:solidFill>
                <a:sym typeface="+mn-ea"/>
              </a:rPr>
              <a:t>可以刚好指向变量的末尾，但不能解引用，不能</a:t>
            </a:r>
            <a:r>
              <a:rPr lang="en-US" altLang="zh-CN" b="1">
                <a:solidFill>
                  <a:schemeClr val="bg1">
                    <a:lumMod val="50000"/>
                  </a:schemeClr>
                </a:solidFill>
                <a:sym typeface="+mn-ea"/>
              </a:rPr>
              <a:t> +</a:t>
            </a:r>
            <a:endParaRPr lang="zh-CN" altLang="en-US" b="1">
              <a:solidFill>
                <a:schemeClr val="bg1">
                  <a:lumMod val="50000"/>
                </a:schemeClr>
              </a:solidFill>
              <a:sym typeface="+mn-ea"/>
            </a:endParaRPr>
          </a:p>
          <a:p>
            <a:pPr algn="l"/>
            <a:r>
              <a:rPr lang="x-none" altLang="zh-CN" b="1">
                <a:solidFill>
                  <a:schemeClr val="bg1">
                    <a:lumMod val="50000"/>
                  </a:schemeClr>
                </a:solidFill>
                <a:sym typeface="+mn-ea"/>
              </a:rPr>
              <a:t>5. </a:t>
            </a:r>
            <a:r>
              <a:rPr lang="zh-CN" altLang="x-none" b="1">
                <a:solidFill>
                  <a:schemeClr val="bg1">
                    <a:lumMod val="50000"/>
                  </a:schemeClr>
                </a:solidFill>
                <a:sym typeface="+mn-ea"/>
              </a:rPr>
              <a:t>可以指向地址</a:t>
            </a:r>
            <a:r>
              <a:rPr lang="en-US" altLang="zh-CN" b="1">
                <a:solidFill>
                  <a:schemeClr val="bg1">
                    <a:lumMod val="50000"/>
                  </a:schemeClr>
                </a:solidFill>
                <a:sym typeface="+mn-ea"/>
              </a:rPr>
              <a:t> 0</a:t>
            </a:r>
            <a:r>
              <a:rPr lang="zh-CN" altLang="en-US" b="1">
                <a:solidFill>
                  <a:schemeClr val="bg1">
                    <a:lumMod val="50000"/>
                  </a:schemeClr>
                </a:solidFill>
                <a:sym typeface="+mn-ea"/>
              </a:rPr>
              <a:t>，但不能解引用，不能</a:t>
            </a:r>
            <a:r>
              <a:rPr lang="en-US" altLang="zh-CN" b="1">
                <a:solidFill>
                  <a:schemeClr val="bg1">
                    <a:lumMod val="50000"/>
                  </a:schemeClr>
                </a:solidFill>
                <a:sym typeface="+mn-ea"/>
              </a:rPr>
              <a:t> </a:t>
            </a:r>
            <a:r>
              <a:rPr lang="x-none" altLang="en-US" b="1">
                <a:solidFill>
                  <a:schemeClr val="bg1">
                    <a:lumMod val="50000"/>
                  </a:schemeClr>
                </a:solidFill>
                <a:sym typeface="+mn-ea"/>
              </a:rPr>
              <a:t>+</a:t>
            </a:r>
            <a:endParaRPr lang="x-none" altLang="en-US" b="1">
              <a:solidFill>
                <a:schemeClr val="bg1">
                  <a:lumMod val="50000"/>
                </a:schemeClr>
              </a:solidFill>
              <a:sym typeface="+mn-ea"/>
            </a:endParaRPr>
          </a:p>
        </p:txBody>
      </p:sp>
      <p:sp>
        <p:nvSpPr>
          <p:cNvPr id="4" name="Rectangles 3"/>
          <p:cNvSpPr/>
          <p:nvPr/>
        </p:nvSpPr>
        <p:spPr>
          <a:xfrm>
            <a:off x="1925955" y="3105785"/>
            <a:ext cx="864235" cy="64833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x-none"/>
              <a:t>变量</a:t>
            </a:r>
            <a:r>
              <a:rPr lang="en-US" altLang="zh-CN"/>
              <a:t>1</a:t>
            </a:r>
            <a:endParaRPr lang="en-US" altLang="zh-CN"/>
          </a:p>
        </p:txBody>
      </p:sp>
      <p:sp>
        <p:nvSpPr>
          <p:cNvPr id="2" name="Rectangles 1"/>
          <p:cNvSpPr/>
          <p:nvPr/>
        </p:nvSpPr>
        <p:spPr>
          <a:xfrm>
            <a:off x="3955415" y="3104515"/>
            <a:ext cx="864235" cy="648335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x-none"/>
              <a:t>变量</a:t>
            </a:r>
            <a:r>
              <a:rPr lang="x-none" altLang="en-US"/>
              <a:t>2</a:t>
            </a:r>
            <a:endParaRPr lang="x-none" altLang="en-US"/>
          </a:p>
        </p:txBody>
      </p:sp>
      <p:sp>
        <p:nvSpPr>
          <p:cNvPr id="5" name="Rectangles 4"/>
          <p:cNvSpPr/>
          <p:nvPr/>
        </p:nvSpPr>
        <p:spPr>
          <a:xfrm>
            <a:off x="5956935" y="3106420"/>
            <a:ext cx="864235" cy="648335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x-none"/>
              <a:t>变量</a:t>
            </a:r>
            <a:r>
              <a:rPr lang="x-none" altLang="en-US"/>
              <a:t>3</a:t>
            </a:r>
            <a:endParaRPr lang="x-none" altLang="en-US"/>
          </a:p>
        </p:txBody>
      </p:sp>
      <p:sp>
        <p:nvSpPr>
          <p:cNvPr id="6" name="Rectangles 5"/>
          <p:cNvSpPr/>
          <p:nvPr/>
        </p:nvSpPr>
        <p:spPr>
          <a:xfrm>
            <a:off x="9055100" y="3105150"/>
            <a:ext cx="864235" cy="648335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x-none"/>
              <a:t>变量</a:t>
            </a:r>
            <a:r>
              <a:rPr lang="x-none" altLang="en-US"/>
              <a:t>4</a:t>
            </a:r>
            <a:endParaRPr lang="x-none" altLang="en-US"/>
          </a:p>
        </p:txBody>
      </p:sp>
      <p:sp>
        <p:nvSpPr>
          <p:cNvPr id="9" name="Text Box 8"/>
          <p:cNvSpPr txBox="1"/>
          <p:nvPr/>
        </p:nvSpPr>
        <p:spPr>
          <a:xfrm>
            <a:off x="2837180" y="3245485"/>
            <a:ext cx="109728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x-none">
                <a:solidFill>
                  <a:schemeClr val="bg1">
                    <a:lumMod val="75000"/>
                  </a:schemeClr>
                </a:solidFill>
                <a:sym typeface="+mn-ea"/>
              </a:rPr>
              <a:t>不可访问</a:t>
            </a:r>
            <a:endParaRPr lang="zh-CN" altLang="x-none">
              <a:solidFill>
                <a:schemeClr val="bg1">
                  <a:lumMod val="75000"/>
                </a:schemeClr>
              </a:solidFill>
              <a:sym typeface="+mn-ea"/>
            </a:endParaRPr>
          </a:p>
        </p:txBody>
      </p:sp>
      <p:sp>
        <p:nvSpPr>
          <p:cNvPr id="10" name="Text Box 9"/>
          <p:cNvSpPr txBox="1"/>
          <p:nvPr/>
        </p:nvSpPr>
        <p:spPr>
          <a:xfrm>
            <a:off x="4845685" y="3244215"/>
            <a:ext cx="109728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x-none">
                <a:solidFill>
                  <a:schemeClr val="bg1">
                    <a:lumMod val="75000"/>
                  </a:schemeClr>
                </a:solidFill>
                <a:sym typeface="+mn-ea"/>
              </a:rPr>
              <a:t>不可访问</a:t>
            </a:r>
            <a:endParaRPr lang="zh-CN" altLang="x-none">
              <a:solidFill>
                <a:schemeClr val="bg1">
                  <a:lumMod val="75000"/>
                </a:schemeClr>
              </a:solidFill>
              <a:sym typeface="+mn-ea"/>
            </a:endParaRPr>
          </a:p>
        </p:txBody>
      </p:sp>
      <p:sp>
        <p:nvSpPr>
          <p:cNvPr id="11" name="Text Box 10"/>
          <p:cNvSpPr txBox="1"/>
          <p:nvPr/>
        </p:nvSpPr>
        <p:spPr>
          <a:xfrm>
            <a:off x="7371715" y="3246120"/>
            <a:ext cx="109728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x-none">
                <a:solidFill>
                  <a:schemeClr val="bg1">
                    <a:lumMod val="75000"/>
                  </a:schemeClr>
                </a:solidFill>
                <a:sym typeface="+mn-ea"/>
              </a:rPr>
              <a:t>不可访问</a:t>
            </a:r>
            <a:endParaRPr lang="zh-CN" altLang="x-none">
              <a:solidFill>
                <a:schemeClr val="bg1">
                  <a:lumMod val="75000"/>
                </a:schemeClr>
              </a:solidFill>
              <a:sym typeface="+mn-ea"/>
            </a:endParaRPr>
          </a:p>
        </p:txBody>
      </p:sp>
      <p:sp>
        <p:nvSpPr>
          <p:cNvPr id="13" name="Up Arrow 12"/>
          <p:cNvSpPr/>
          <p:nvPr/>
        </p:nvSpPr>
        <p:spPr>
          <a:xfrm>
            <a:off x="1838325" y="3818890"/>
            <a:ext cx="187325" cy="558165"/>
          </a:xfrm>
          <a:prstGeom prst="up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/>
          </a:p>
        </p:txBody>
      </p:sp>
      <p:sp>
        <p:nvSpPr>
          <p:cNvPr id="8" name="Up Arrow 7"/>
          <p:cNvSpPr/>
          <p:nvPr/>
        </p:nvSpPr>
        <p:spPr>
          <a:xfrm>
            <a:off x="2711450" y="3818890"/>
            <a:ext cx="187325" cy="558165"/>
          </a:xfrm>
          <a:prstGeom prst="upArrow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/>
          </a:p>
        </p:txBody>
      </p:sp>
      <p:sp>
        <p:nvSpPr>
          <p:cNvPr id="15" name="Up Arrow 14"/>
          <p:cNvSpPr/>
          <p:nvPr/>
        </p:nvSpPr>
        <p:spPr>
          <a:xfrm>
            <a:off x="3490595" y="3818890"/>
            <a:ext cx="187325" cy="558165"/>
          </a:xfrm>
          <a:prstGeom prst="upArrow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/>
          </a:p>
        </p:txBody>
      </p:sp>
      <p:sp>
        <p:nvSpPr>
          <p:cNvPr id="16" name="Up Arrow 15"/>
          <p:cNvSpPr/>
          <p:nvPr/>
        </p:nvSpPr>
        <p:spPr>
          <a:xfrm>
            <a:off x="370205" y="3818890"/>
            <a:ext cx="187325" cy="558165"/>
          </a:xfrm>
          <a:prstGeom prst="upArrow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/>
          </a:p>
        </p:txBody>
      </p:sp>
      <p:sp>
        <p:nvSpPr>
          <p:cNvPr id="18" name="Rectangles 17"/>
          <p:cNvSpPr/>
          <p:nvPr/>
        </p:nvSpPr>
        <p:spPr>
          <a:xfrm flipH="1">
            <a:off x="426720" y="3104515"/>
            <a:ext cx="76200" cy="6483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en-US" altLang="zh-CN"/>
          </a:p>
        </p:txBody>
      </p:sp>
      <p:sp>
        <p:nvSpPr>
          <p:cNvPr id="19" name="Text Box 18"/>
          <p:cNvSpPr txBox="1"/>
          <p:nvPr/>
        </p:nvSpPr>
        <p:spPr>
          <a:xfrm>
            <a:off x="187960" y="2670175"/>
            <a:ext cx="55118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x-none" altLang="zh-CN">
                <a:solidFill>
                  <a:schemeClr val="bg1">
                    <a:lumMod val="65000"/>
                  </a:schemeClr>
                </a:solidFill>
                <a:sym typeface="+mn-ea"/>
              </a:rPr>
              <a:t>0x0</a:t>
            </a:r>
            <a:endParaRPr lang="x-none" altLang="zh-CN">
              <a:solidFill>
                <a:schemeClr val="bg1">
                  <a:lumMod val="65000"/>
                </a:schemeClr>
              </a:solidFill>
              <a:sym typeface="+mn-ea"/>
            </a:endParaRPr>
          </a:p>
        </p:txBody>
      </p:sp>
      <p:sp>
        <p:nvSpPr>
          <p:cNvPr id="20" name="Text Box 19"/>
          <p:cNvSpPr txBox="1"/>
          <p:nvPr/>
        </p:nvSpPr>
        <p:spPr>
          <a:xfrm>
            <a:off x="11064240" y="2670175"/>
            <a:ext cx="93218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x-none" altLang="zh-CN">
                <a:solidFill>
                  <a:schemeClr val="bg1">
                    <a:lumMod val="65000"/>
                  </a:schemeClr>
                </a:solidFill>
                <a:sym typeface="+mn-ea"/>
              </a:rPr>
              <a:t>0xffffffff</a:t>
            </a:r>
            <a:endParaRPr lang="x-none" altLang="zh-CN">
              <a:solidFill>
                <a:schemeClr val="bg1">
                  <a:lumMod val="65000"/>
                </a:schemeClr>
              </a:solidFill>
              <a:sym typeface="+mn-ea"/>
            </a:endParaRPr>
          </a:p>
        </p:txBody>
      </p:sp>
      <p:sp>
        <p:nvSpPr>
          <p:cNvPr id="22" name="Up Arrow 21"/>
          <p:cNvSpPr/>
          <p:nvPr/>
        </p:nvSpPr>
        <p:spPr>
          <a:xfrm>
            <a:off x="5864860" y="3844290"/>
            <a:ext cx="187325" cy="558165"/>
          </a:xfrm>
          <a:prstGeom prst="up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/>
          </a:p>
        </p:txBody>
      </p:sp>
      <p:sp>
        <p:nvSpPr>
          <p:cNvPr id="24" name="Up Arrow 23"/>
          <p:cNvSpPr/>
          <p:nvPr/>
        </p:nvSpPr>
        <p:spPr>
          <a:xfrm>
            <a:off x="6176645" y="3844290"/>
            <a:ext cx="187325" cy="558165"/>
          </a:xfrm>
          <a:prstGeom prst="upArrow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/>
          </a:p>
        </p:txBody>
      </p:sp>
      <p:sp>
        <p:nvSpPr>
          <p:cNvPr id="25" name="Text Box 24"/>
          <p:cNvSpPr txBox="1"/>
          <p:nvPr/>
        </p:nvSpPr>
        <p:spPr>
          <a:xfrm>
            <a:off x="5775960" y="5425440"/>
            <a:ext cx="64008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x-none" b="1">
                <a:solidFill>
                  <a:schemeClr val="accent6"/>
                </a:solidFill>
                <a:sym typeface="+mn-ea"/>
              </a:rPr>
              <a:t>合法</a:t>
            </a:r>
            <a:endParaRPr lang="zh-CN" altLang="x-none" b="1">
              <a:solidFill>
                <a:schemeClr val="accent6"/>
              </a:solidFill>
              <a:sym typeface="+mn-ea"/>
            </a:endParaRPr>
          </a:p>
        </p:txBody>
      </p:sp>
      <p:sp>
        <p:nvSpPr>
          <p:cNvPr id="26" name="Text Box 25"/>
          <p:cNvSpPr txBox="1"/>
          <p:nvPr/>
        </p:nvSpPr>
        <p:spPr>
          <a:xfrm>
            <a:off x="5775960" y="5748020"/>
            <a:ext cx="201168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x-none" b="1">
                <a:solidFill>
                  <a:srgbClr val="FFC000"/>
                </a:solidFill>
                <a:sym typeface="+mn-ea"/>
              </a:rPr>
              <a:t>合法，但不可访问</a:t>
            </a:r>
            <a:endParaRPr lang="zh-CN" altLang="x-none" b="1">
              <a:solidFill>
                <a:srgbClr val="FFC000"/>
              </a:solidFill>
              <a:sym typeface="+mn-ea"/>
            </a:endParaRPr>
          </a:p>
        </p:txBody>
      </p:sp>
      <p:sp>
        <p:nvSpPr>
          <p:cNvPr id="27" name="Text Box 26"/>
          <p:cNvSpPr txBox="1"/>
          <p:nvPr/>
        </p:nvSpPr>
        <p:spPr>
          <a:xfrm>
            <a:off x="5791200" y="6095365"/>
            <a:ext cx="86868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x-none" b="1">
                <a:solidFill>
                  <a:srgbClr val="C00000"/>
                </a:solidFill>
                <a:sym typeface="+mn-ea"/>
              </a:rPr>
              <a:t>不合法</a:t>
            </a:r>
            <a:endParaRPr lang="zh-CN" altLang="x-none" b="1">
              <a:solidFill>
                <a:srgbClr val="C00000"/>
              </a:solidFill>
              <a:sym typeface="+mn-ea"/>
            </a:endParaRPr>
          </a:p>
        </p:txBody>
      </p:sp>
      <p:sp>
        <p:nvSpPr>
          <p:cNvPr id="28" name="Text Box 27"/>
          <p:cNvSpPr txBox="1"/>
          <p:nvPr/>
        </p:nvSpPr>
        <p:spPr>
          <a:xfrm>
            <a:off x="9291955" y="5050155"/>
            <a:ext cx="41148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en-US" altLang="zh-CN" b="1">
                <a:solidFill>
                  <a:schemeClr val="bg1">
                    <a:lumMod val="50000"/>
                  </a:schemeClr>
                </a:solidFill>
                <a:sym typeface="+mn-ea"/>
              </a:rPr>
              <a:t>*p</a:t>
            </a:r>
            <a:endParaRPr lang="en-US" altLang="zh-CN" b="1">
              <a:solidFill>
                <a:schemeClr val="bg1">
                  <a:lumMod val="50000"/>
                </a:schemeClr>
              </a:solidFill>
              <a:sym typeface="+mn-ea"/>
            </a:endParaRPr>
          </a:p>
        </p:txBody>
      </p:sp>
      <p:sp>
        <p:nvSpPr>
          <p:cNvPr id="29" name="Text Box 28"/>
          <p:cNvSpPr txBox="1"/>
          <p:nvPr/>
        </p:nvSpPr>
        <p:spPr>
          <a:xfrm>
            <a:off x="8613775" y="5050155"/>
            <a:ext cx="32258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en-US" altLang="zh-CN" b="1">
                <a:solidFill>
                  <a:schemeClr val="bg1">
                    <a:lumMod val="50000"/>
                  </a:schemeClr>
                </a:solidFill>
                <a:sym typeface="+mn-ea"/>
              </a:rPr>
              <a:t>p</a:t>
            </a:r>
            <a:endParaRPr lang="en-US" altLang="zh-CN" b="1">
              <a:solidFill>
                <a:schemeClr val="bg1">
                  <a:lumMod val="50000"/>
                </a:schemeClr>
              </a:solidFill>
              <a:sym typeface="+mn-ea"/>
            </a:endParaRPr>
          </a:p>
        </p:txBody>
      </p:sp>
      <p:sp>
        <p:nvSpPr>
          <p:cNvPr id="30" name="L-Shape 29"/>
          <p:cNvSpPr/>
          <p:nvPr/>
        </p:nvSpPr>
        <p:spPr>
          <a:xfrm rot="18900000">
            <a:off x="8676640" y="5550535"/>
            <a:ext cx="197485" cy="104775"/>
          </a:xfrm>
          <a:prstGeom prst="corner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/>
          </a:p>
        </p:txBody>
      </p:sp>
      <p:sp>
        <p:nvSpPr>
          <p:cNvPr id="31" name="L-Shape 30"/>
          <p:cNvSpPr/>
          <p:nvPr/>
        </p:nvSpPr>
        <p:spPr>
          <a:xfrm rot="18900000">
            <a:off x="9406890" y="5549900"/>
            <a:ext cx="197485" cy="104775"/>
          </a:xfrm>
          <a:prstGeom prst="corner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/>
          </a:p>
        </p:txBody>
      </p:sp>
      <p:sp>
        <p:nvSpPr>
          <p:cNvPr id="32" name="L-Shape 31"/>
          <p:cNvSpPr/>
          <p:nvPr/>
        </p:nvSpPr>
        <p:spPr>
          <a:xfrm rot="18900000">
            <a:off x="8676640" y="5915025"/>
            <a:ext cx="197485" cy="104775"/>
          </a:xfrm>
          <a:prstGeom prst="corner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/>
          </a:p>
        </p:txBody>
      </p:sp>
      <p:sp>
        <p:nvSpPr>
          <p:cNvPr id="34" name="Multiply 33"/>
          <p:cNvSpPr/>
          <p:nvPr/>
        </p:nvSpPr>
        <p:spPr>
          <a:xfrm>
            <a:off x="9391650" y="5846445"/>
            <a:ext cx="290830" cy="290830"/>
          </a:xfrm>
          <a:prstGeom prst="mathMultiply">
            <a:avLst>
              <a:gd name="adj1" fmla="val 15624"/>
            </a:avLst>
          </a:prstGeom>
          <a:solidFill>
            <a:srgbClr val="FF0000"/>
          </a:solidFill>
          <a:ln w="127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/>
          </a:p>
        </p:txBody>
      </p:sp>
      <p:sp>
        <p:nvSpPr>
          <p:cNvPr id="35" name="Multiply 34"/>
          <p:cNvSpPr/>
          <p:nvPr/>
        </p:nvSpPr>
        <p:spPr>
          <a:xfrm>
            <a:off x="9398635" y="6172835"/>
            <a:ext cx="290830" cy="290830"/>
          </a:xfrm>
          <a:prstGeom prst="mathMultiply">
            <a:avLst>
              <a:gd name="adj1" fmla="val 15624"/>
            </a:avLst>
          </a:prstGeom>
          <a:solidFill>
            <a:srgbClr val="FF0000"/>
          </a:solidFill>
          <a:ln w="127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/>
          </a:p>
        </p:txBody>
      </p:sp>
      <p:sp>
        <p:nvSpPr>
          <p:cNvPr id="36" name="Multiply 35"/>
          <p:cNvSpPr/>
          <p:nvPr/>
        </p:nvSpPr>
        <p:spPr>
          <a:xfrm>
            <a:off x="8630285" y="6162040"/>
            <a:ext cx="290830" cy="290830"/>
          </a:xfrm>
          <a:prstGeom prst="mathMultiply">
            <a:avLst>
              <a:gd name="adj1" fmla="val 15624"/>
            </a:avLst>
          </a:prstGeom>
          <a:solidFill>
            <a:srgbClr val="FF0000"/>
          </a:solidFill>
          <a:ln w="127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/>
          </a:p>
        </p:txBody>
      </p:sp>
      <p:sp>
        <p:nvSpPr>
          <p:cNvPr id="37" name="Up Arrow 36"/>
          <p:cNvSpPr/>
          <p:nvPr/>
        </p:nvSpPr>
        <p:spPr>
          <a:xfrm rot="10800000">
            <a:off x="6176645" y="2458720"/>
            <a:ext cx="187325" cy="558165"/>
          </a:xfrm>
          <a:prstGeom prst="up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/>
          </a:p>
        </p:txBody>
      </p:sp>
      <p:sp>
        <p:nvSpPr>
          <p:cNvPr id="38" name="Text Box 37"/>
          <p:cNvSpPr txBox="1"/>
          <p:nvPr/>
        </p:nvSpPr>
        <p:spPr>
          <a:xfrm>
            <a:off x="5864860" y="2083435"/>
            <a:ext cx="140843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x-none" altLang="zh-CN">
                <a:solidFill>
                  <a:schemeClr val="accent6"/>
                </a:solidFill>
                <a:sym typeface="+mn-ea"/>
              </a:rPr>
              <a:t>((char*)p)+1</a:t>
            </a:r>
            <a:endParaRPr lang="x-none" altLang="zh-CN">
              <a:solidFill>
                <a:schemeClr val="accent6"/>
              </a:solidFill>
              <a:sym typeface="+mn-ea"/>
            </a:endParaRPr>
          </a:p>
        </p:txBody>
      </p:sp>
      <p:sp>
        <p:nvSpPr>
          <p:cNvPr id="39" name="Text Box 38"/>
          <p:cNvSpPr txBox="1"/>
          <p:nvPr/>
        </p:nvSpPr>
        <p:spPr>
          <a:xfrm>
            <a:off x="666115" y="3246755"/>
            <a:ext cx="109728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x-none">
                <a:solidFill>
                  <a:schemeClr val="bg1">
                    <a:lumMod val="75000"/>
                  </a:schemeClr>
                </a:solidFill>
                <a:sym typeface="+mn-ea"/>
              </a:rPr>
              <a:t>不可访问</a:t>
            </a:r>
            <a:endParaRPr lang="zh-CN" altLang="x-none">
              <a:solidFill>
                <a:schemeClr val="bg1">
                  <a:lumMod val="75000"/>
                </a:schemeClr>
              </a:solidFill>
              <a:sym typeface="+mn-ea"/>
            </a:endParaRPr>
          </a:p>
        </p:txBody>
      </p:sp>
      <p:sp>
        <p:nvSpPr>
          <p:cNvPr id="40" name="Text Box 39"/>
          <p:cNvSpPr txBox="1"/>
          <p:nvPr/>
        </p:nvSpPr>
        <p:spPr>
          <a:xfrm>
            <a:off x="616585" y="2670175"/>
            <a:ext cx="55118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x-none" altLang="zh-CN">
                <a:solidFill>
                  <a:schemeClr val="bg1">
                    <a:lumMod val="65000"/>
                  </a:schemeClr>
                </a:solidFill>
                <a:sym typeface="+mn-ea"/>
              </a:rPr>
              <a:t>0x1</a:t>
            </a:r>
            <a:endParaRPr lang="x-none" altLang="zh-CN">
              <a:solidFill>
                <a:schemeClr val="bg1">
                  <a:lumMod val="65000"/>
                </a:schemeClr>
              </a:solidFill>
              <a:sym typeface="+mn-ea"/>
            </a:endParaRPr>
          </a:p>
        </p:txBody>
      </p:sp>
      <p:sp>
        <p:nvSpPr>
          <p:cNvPr id="41" name="Up Arrow 40"/>
          <p:cNvSpPr/>
          <p:nvPr/>
        </p:nvSpPr>
        <p:spPr>
          <a:xfrm>
            <a:off x="760095" y="3823335"/>
            <a:ext cx="187325" cy="558165"/>
          </a:xfrm>
          <a:prstGeom prst="upArrow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/>
          </a:p>
        </p:txBody>
      </p:sp>
      <p:sp>
        <p:nvSpPr>
          <p:cNvPr id="42" name="Text Box 41"/>
          <p:cNvSpPr txBox="1"/>
          <p:nvPr/>
        </p:nvSpPr>
        <p:spPr>
          <a:xfrm>
            <a:off x="1779905" y="4381500"/>
            <a:ext cx="30988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x-none" altLang="zh-CN">
                <a:solidFill>
                  <a:schemeClr val="accent6"/>
                </a:solidFill>
                <a:sym typeface="+mn-ea"/>
              </a:rPr>
              <a:t>p</a:t>
            </a:r>
            <a:endParaRPr lang="x-none" altLang="zh-CN">
              <a:solidFill>
                <a:schemeClr val="accent6"/>
              </a:solidFill>
              <a:sym typeface="+mn-ea"/>
            </a:endParaRPr>
          </a:p>
        </p:txBody>
      </p:sp>
      <p:sp>
        <p:nvSpPr>
          <p:cNvPr id="43" name="Text Box 42"/>
          <p:cNvSpPr txBox="1"/>
          <p:nvPr/>
        </p:nvSpPr>
        <p:spPr>
          <a:xfrm>
            <a:off x="2520315" y="4377055"/>
            <a:ext cx="57023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x-none" altLang="zh-CN">
                <a:solidFill>
                  <a:srgbClr val="FFC000"/>
                </a:solidFill>
                <a:sym typeface="+mn-ea"/>
              </a:rPr>
              <a:t>p+1</a:t>
            </a:r>
            <a:endParaRPr lang="x-none" altLang="zh-CN">
              <a:solidFill>
                <a:srgbClr val="FFC000"/>
              </a:solidFill>
              <a:sym typeface="+mn-ea"/>
            </a:endParaRPr>
          </a:p>
        </p:txBody>
      </p:sp>
      <p:sp>
        <p:nvSpPr>
          <p:cNvPr id="44" name="Text Box 43"/>
          <p:cNvSpPr txBox="1"/>
          <p:nvPr/>
        </p:nvSpPr>
        <p:spPr>
          <a:xfrm>
            <a:off x="3299460" y="4381500"/>
            <a:ext cx="57023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x-none" altLang="zh-CN">
                <a:solidFill>
                  <a:srgbClr val="C00000"/>
                </a:solidFill>
                <a:sym typeface="+mn-ea"/>
              </a:rPr>
              <a:t>p+2</a:t>
            </a:r>
            <a:endParaRPr lang="x-none" altLang="zh-CN">
              <a:solidFill>
                <a:srgbClr val="C00000"/>
              </a:solidFill>
              <a:sym typeface="+mn-ea"/>
            </a:endParaRPr>
          </a:p>
        </p:txBody>
      </p:sp>
      <p:sp>
        <p:nvSpPr>
          <p:cNvPr id="45" name="Text Box 44"/>
          <p:cNvSpPr txBox="1"/>
          <p:nvPr/>
        </p:nvSpPr>
        <p:spPr>
          <a:xfrm>
            <a:off x="5803900" y="4406265"/>
            <a:ext cx="30988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x-none" altLang="zh-CN">
                <a:solidFill>
                  <a:schemeClr val="accent6"/>
                </a:solidFill>
                <a:sym typeface="+mn-ea"/>
              </a:rPr>
              <a:t>p</a:t>
            </a:r>
            <a:endParaRPr lang="x-none" altLang="zh-CN">
              <a:solidFill>
                <a:schemeClr val="accent6"/>
              </a:solidFill>
              <a:sym typeface="+mn-ea"/>
            </a:endParaRPr>
          </a:p>
        </p:txBody>
      </p:sp>
      <p:sp>
        <p:nvSpPr>
          <p:cNvPr id="46" name="Text Box 45"/>
          <p:cNvSpPr txBox="1"/>
          <p:nvPr/>
        </p:nvSpPr>
        <p:spPr>
          <a:xfrm>
            <a:off x="6113780" y="4405630"/>
            <a:ext cx="1953260" cy="33718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x-none" altLang="zh-CN" sz="1600">
                <a:solidFill>
                  <a:srgbClr val="C00000"/>
                </a:solidFill>
                <a:sym typeface="+mn-ea"/>
              </a:rPr>
              <a:t>(int *)(((char *)p)+1)</a:t>
            </a:r>
            <a:endParaRPr lang="x-none" altLang="zh-CN" sz="1600">
              <a:solidFill>
                <a:srgbClr val="C00000"/>
              </a:solidFill>
              <a:sym typeface="+mn-ea"/>
            </a:endParaRPr>
          </a:p>
        </p:txBody>
      </p:sp>
      <p:sp>
        <p:nvSpPr>
          <p:cNvPr id="47" name="Text Box 46"/>
          <p:cNvSpPr txBox="1"/>
          <p:nvPr/>
        </p:nvSpPr>
        <p:spPr>
          <a:xfrm>
            <a:off x="10246360" y="3246755"/>
            <a:ext cx="109728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x-none">
                <a:solidFill>
                  <a:schemeClr val="bg1">
                    <a:lumMod val="75000"/>
                  </a:schemeClr>
                </a:solidFill>
                <a:sym typeface="+mn-ea"/>
              </a:rPr>
              <a:t>不可访问</a:t>
            </a:r>
            <a:endParaRPr lang="zh-CN" altLang="x-none">
              <a:solidFill>
                <a:schemeClr val="bg1">
                  <a:lumMod val="75000"/>
                </a:schemeClr>
              </a:solidFill>
              <a:sym typeface="+mn-ea"/>
            </a:endParaRPr>
          </a:p>
        </p:txBody>
      </p:sp>
      <p:sp>
        <p:nvSpPr>
          <p:cNvPr id="48" name="Text Box 47"/>
          <p:cNvSpPr txBox="1"/>
          <p:nvPr/>
        </p:nvSpPr>
        <p:spPr>
          <a:xfrm>
            <a:off x="173990" y="4374515"/>
            <a:ext cx="571500" cy="27559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x-none" altLang="zh-CN" sz="1200">
                <a:solidFill>
                  <a:srgbClr val="FFC000"/>
                </a:solidFill>
                <a:sym typeface="+mn-ea"/>
              </a:rPr>
              <a:t>NULL</a:t>
            </a:r>
            <a:endParaRPr lang="x-none" altLang="zh-CN" sz="1200">
              <a:solidFill>
                <a:srgbClr val="FFC000"/>
              </a:solidFill>
              <a:sym typeface="+mn-ea"/>
            </a:endParaRPr>
          </a:p>
        </p:txBody>
      </p:sp>
      <p:sp>
        <p:nvSpPr>
          <p:cNvPr id="49" name="Text Box 48"/>
          <p:cNvSpPr txBox="1"/>
          <p:nvPr/>
        </p:nvSpPr>
        <p:spPr>
          <a:xfrm>
            <a:off x="648335" y="4379595"/>
            <a:ext cx="900430" cy="24511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x-none" altLang="zh-CN" sz="1000">
                <a:solidFill>
                  <a:srgbClr val="C00000"/>
                </a:solidFill>
                <a:sym typeface="+mn-ea"/>
              </a:rPr>
              <a:t>((char *)0)+1</a:t>
            </a:r>
            <a:endParaRPr lang="x-none" altLang="zh-CN" sz="1000">
              <a:solidFill>
                <a:srgbClr val="C00000"/>
              </a:solidFill>
              <a:sym typeface="+mn-ea"/>
            </a:endParaRPr>
          </a:p>
        </p:txBody>
      </p:sp>
      <p:sp>
        <p:nvSpPr>
          <p:cNvPr id="7" name="Up Arrow 6"/>
          <p:cNvSpPr/>
          <p:nvPr/>
        </p:nvSpPr>
        <p:spPr>
          <a:xfrm>
            <a:off x="5008245" y="3848100"/>
            <a:ext cx="187325" cy="558165"/>
          </a:xfrm>
          <a:prstGeom prst="upArrow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/>
          </a:p>
        </p:txBody>
      </p:sp>
      <p:sp>
        <p:nvSpPr>
          <p:cNvPr id="12" name="Text Box 11"/>
          <p:cNvSpPr txBox="1"/>
          <p:nvPr/>
        </p:nvSpPr>
        <p:spPr>
          <a:xfrm>
            <a:off x="4868545" y="4406265"/>
            <a:ext cx="51308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x-none" altLang="zh-CN">
                <a:solidFill>
                  <a:srgbClr val="C00000"/>
                </a:solidFill>
                <a:sym typeface="+mn-ea"/>
              </a:rPr>
              <a:t>p</a:t>
            </a:r>
            <a:r>
              <a:rPr lang="en-US" altLang="x-none">
                <a:solidFill>
                  <a:srgbClr val="C00000"/>
                </a:solidFill>
                <a:sym typeface="+mn-ea"/>
              </a:rPr>
              <a:t>-1</a:t>
            </a:r>
            <a:endParaRPr lang="x-none" altLang="zh-CN">
              <a:solidFill>
                <a:srgbClr val="C00000"/>
              </a:solidFill>
              <a:sym typeface="+mn-ea"/>
            </a:endParaRPr>
          </a:p>
        </p:txBody>
      </p:sp>
      <p:sp>
        <p:nvSpPr>
          <p:cNvPr id="17" name="Text Box 16"/>
          <p:cNvSpPr txBox="1"/>
          <p:nvPr/>
        </p:nvSpPr>
        <p:spPr>
          <a:xfrm>
            <a:off x="9932035" y="5057140"/>
            <a:ext cx="70993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en-US" altLang="zh-CN" b="1">
                <a:solidFill>
                  <a:schemeClr val="bg1">
                    <a:lumMod val="50000"/>
                  </a:schemeClr>
                </a:solidFill>
                <a:sym typeface="+mn-ea"/>
              </a:rPr>
              <a:t>p</a:t>
            </a:r>
            <a:r>
              <a:rPr lang="x-none" altLang="en-US" b="1">
                <a:solidFill>
                  <a:schemeClr val="bg1">
                    <a:lumMod val="50000"/>
                  </a:schemeClr>
                </a:solidFill>
                <a:sym typeface="+mn-ea"/>
              </a:rPr>
              <a:t> + 1</a:t>
            </a:r>
            <a:endParaRPr lang="x-none" altLang="en-US" b="1">
              <a:solidFill>
                <a:schemeClr val="bg1">
                  <a:lumMod val="50000"/>
                </a:schemeClr>
              </a:solidFill>
              <a:sym typeface="+mn-ea"/>
            </a:endParaRPr>
          </a:p>
        </p:txBody>
      </p:sp>
      <p:sp>
        <p:nvSpPr>
          <p:cNvPr id="21" name="L-Shape 20"/>
          <p:cNvSpPr/>
          <p:nvPr/>
        </p:nvSpPr>
        <p:spPr>
          <a:xfrm rot="18900000">
            <a:off x="10106660" y="5549900"/>
            <a:ext cx="197485" cy="104775"/>
          </a:xfrm>
          <a:prstGeom prst="corner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/>
          </a:p>
        </p:txBody>
      </p:sp>
      <p:sp>
        <p:nvSpPr>
          <p:cNvPr id="23" name="Multiply 22"/>
          <p:cNvSpPr/>
          <p:nvPr/>
        </p:nvSpPr>
        <p:spPr>
          <a:xfrm>
            <a:off x="10091420" y="5846445"/>
            <a:ext cx="290830" cy="290830"/>
          </a:xfrm>
          <a:prstGeom prst="mathMultiply">
            <a:avLst>
              <a:gd name="adj1" fmla="val 15624"/>
            </a:avLst>
          </a:prstGeom>
          <a:solidFill>
            <a:srgbClr val="FF0000"/>
          </a:solidFill>
          <a:ln w="127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/>
          </a:p>
        </p:txBody>
      </p:sp>
      <p:sp>
        <p:nvSpPr>
          <p:cNvPr id="33" name="Multiply 32"/>
          <p:cNvSpPr/>
          <p:nvPr/>
        </p:nvSpPr>
        <p:spPr>
          <a:xfrm>
            <a:off x="10098405" y="6172835"/>
            <a:ext cx="290830" cy="290830"/>
          </a:xfrm>
          <a:prstGeom prst="mathMultiply">
            <a:avLst>
              <a:gd name="adj1" fmla="val 15624"/>
            </a:avLst>
          </a:prstGeom>
          <a:solidFill>
            <a:srgbClr val="FF0000"/>
          </a:solidFill>
          <a:ln w="127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Text Box 2"/>
          <p:cNvSpPr txBox="1"/>
          <p:nvPr/>
        </p:nvSpPr>
        <p:spPr>
          <a:xfrm>
            <a:off x="2336165" y="640715"/>
            <a:ext cx="5669280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l"/>
            <a:r>
              <a:rPr lang="x-none" altLang="zh-CN">
                <a:sym typeface="+mn-ea"/>
              </a:rPr>
              <a:t>const</a:t>
            </a:r>
            <a:r>
              <a:rPr lang="en-US" altLang="x-none">
                <a:sym typeface="+mn-ea"/>
              </a:rPr>
              <a:t> </a:t>
            </a:r>
            <a:r>
              <a:rPr lang="zh-CN" altLang="en-US">
                <a:sym typeface="+mn-ea"/>
              </a:rPr>
              <a:t>指针</a:t>
            </a:r>
            <a:r>
              <a:rPr lang="zh-CN">
                <a:sym typeface="+mn-ea"/>
              </a:rPr>
              <a:t>规则：</a:t>
            </a:r>
            <a:endParaRPr lang="zh-CN">
              <a:sym typeface="+mn-ea"/>
            </a:endParaRPr>
          </a:p>
          <a:p>
            <a:pPr algn="l"/>
            <a:r>
              <a:rPr lang="zh-CN">
                <a:sym typeface="+mn-ea"/>
              </a:rPr>
              <a:t>定义为</a:t>
            </a:r>
            <a:r>
              <a:rPr lang="en-US" altLang="zh-CN">
                <a:sym typeface="+mn-ea"/>
              </a:rPr>
              <a:t> </a:t>
            </a:r>
            <a:r>
              <a:rPr lang="en-US" altLang="zh-CN" b="1">
                <a:sym typeface="+mn-ea"/>
              </a:rPr>
              <a:t>const </a:t>
            </a:r>
            <a:r>
              <a:rPr lang="zh-CN" altLang="en-US">
                <a:sym typeface="+mn-ea"/>
              </a:rPr>
              <a:t>的变量，不得转为</a:t>
            </a:r>
            <a:r>
              <a:rPr lang="x-none" altLang="zh-CN">
                <a:sym typeface="+mn-ea"/>
              </a:rPr>
              <a:t> </a:t>
            </a:r>
            <a:r>
              <a:rPr lang="zh-CN" b="1">
                <a:sym typeface="+mn-ea"/>
              </a:rPr>
              <a:t>非</a:t>
            </a:r>
            <a:r>
              <a:rPr lang="en-US" altLang="zh-CN" b="1">
                <a:sym typeface="+mn-ea"/>
              </a:rPr>
              <a:t> </a:t>
            </a:r>
            <a:r>
              <a:rPr lang="x-none" altLang="en-US" b="1">
                <a:sym typeface="+mn-ea"/>
              </a:rPr>
              <a:t>const </a:t>
            </a:r>
            <a:r>
              <a:rPr lang="zh-CN" altLang="x-none" b="1">
                <a:sym typeface="+mn-ea"/>
              </a:rPr>
              <a:t>指针</a:t>
            </a:r>
            <a:r>
              <a:rPr lang="en-US" altLang="zh-CN">
                <a:sym typeface="+mn-ea"/>
              </a:rPr>
              <a:t> </a:t>
            </a:r>
            <a:r>
              <a:rPr lang="zh-CN" altLang="en-US">
                <a:sym typeface="+mn-ea"/>
              </a:rPr>
              <a:t>来访问</a:t>
            </a:r>
            <a:endParaRPr lang="zh-CN" altLang="en-US">
              <a:sym typeface="+mn-ea"/>
            </a:endParaRPr>
          </a:p>
        </p:txBody>
      </p:sp>
      <p:sp>
        <p:nvSpPr>
          <p:cNvPr id="4" name="Rectangles 3"/>
          <p:cNvSpPr/>
          <p:nvPr/>
        </p:nvSpPr>
        <p:spPr>
          <a:xfrm>
            <a:off x="3688080" y="3381375"/>
            <a:ext cx="4154805" cy="496570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x-none" altLang="en-US" sz="3600"/>
              <a:t>const int a</a:t>
            </a:r>
            <a:endParaRPr lang="x-none" altLang="en-US" sz="3600"/>
          </a:p>
        </p:txBody>
      </p:sp>
      <p:sp>
        <p:nvSpPr>
          <p:cNvPr id="5" name="Text Box 4"/>
          <p:cNvSpPr txBox="1"/>
          <p:nvPr/>
        </p:nvSpPr>
        <p:spPr>
          <a:xfrm>
            <a:off x="5477510" y="2781300"/>
            <a:ext cx="5765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x-none" altLang="en-US">
                <a:solidFill>
                  <a:schemeClr val="accent6"/>
                </a:solidFill>
                <a:sym typeface="+mn-ea"/>
              </a:rPr>
              <a:t>int *</a:t>
            </a:r>
            <a:endParaRPr lang="x-none" altLang="en-US">
              <a:solidFill>
                <a:schemeClr val="accent6"/>
              </a:solidFill>
              <a:sym typeface="+mn-ea"/>
            </a:endParaRPr>
          </a:p>
        </p:txBody>
      </p:sp>
      <p:sp>
        <p:nvSpPr>
          <p:cNvPr id="11" name="Left Brace 10"/>
          <p:cNvSpPr/>
          <p:nvPr/>
        </p:nvSpPr>
        <p:spPr>
          <a:xfrm rot="5400000">
            <a:off x="5649595" y="1188085"/>
            <a:ext cx="231775" cy="4154805"/>
          </a:xfrm>
          <a:prstGeom prst="leftBrac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en-US">
              <a:solidFill>
                <a:schemeClr val="accent6"/>
              </a:solidFill>
            </a:endParaRPr>
          </a:p>
        </p:txBody>
      </p:sp>
      <p:sp>
        <p:nvSpPr>
          <p:cNvPr id="20" name="Multiply 19"/>
          <p:cNvSpPr/>
          <p:nvPr/>
        </p:nvSpPr>
        <p:spPr>
          <a:xfrm>
            <a:off x="5925185" y="2712085"/>
            <a:ext cx="506095" cy="506095"/>
          </a:xfrm>
          <a:prstGeom prst="mathMultiply">
            <a:avLst>
              <a:gd name="adj1" fmla="val 15624"/>
            </a:avLst>
          </a:prstGeom>
          <a:solidFill>
            <a:srgbClr val="FF0000"/>
          </a:solidFill>
          <a:ln w="127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/>
          </a:p>
        </p:txBody>
      </p:sp>
      <p:sp>
        <p:nvSpPr>
          <p:cNvPr id="22" name="Left Brace 21"/>
          <p:cNvSpPr/>
          <p:nvPr/>
        </p:nvSpPr>
        <p:spPr>
          <a:xfrm rot="16200000">
            <a:off x="5649595" y="1916430"/>
            <a:ext cx="231775" cy="4154805"/>
          </a:xfrm>
          <a:prstGeom prst="leftBrac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en-US">
              <a:solidFill>
                <a:schemeClr val="accent6"/>
              </a:solidFill>
            </a:endParaRPr>
          </a:p>
        </p:txBody>
      </p:sp>
      <p:sp>
        <p:nvSpPr>
          <p:cNvPr id="23" name="Text Box 22"/>
          <p:cNvSpPr txBox="1"/>
          <p:nvPr/>
        </p:nvSpPr>
        <p:spPr>
          <a:xfrm>
            <a:off x="5172710" y="4161790"/>
            <a:ext cx="11861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x-none" altLang="en-US">
                <a:solidFill>
                  <a:schemeClr val="accent6"/>
                </a:solidFill>
                <a:sym typeface="+mn-ea"/>
              </a:rPr>
              <a:t>const int *</a:t>
            </a:r>
            <a:endParaRPr lang="x-none" altLang="en-US">
              <a:solidFill>
                <a:schemeClr val="accent6"/>
              </a:solidFill>
              <a:sym typeface="+mn-ea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Text Box 2"/>
          <p:cNvSpPr txBox="1"/>
          <p:nvPr/>
        </p:nvSpPr>
        <p:spPr>
          <a:xfrm>
            <a:off x="1974215" y="560705"/>
            <a:ext cx="8539480" cy="175323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l"/>
            <a:r>
              <a:rPr lang="x-none" altLang="zh-CN">
                <a:sym typeface="+mn-ea"/>
              </a:rPr>
              <a:t>const</a:t>
            </a:r>
            <a:r>
              <a:rPr lang="en-US" altLang="x-none">
                <a:sym typeface="+mn-ea"/>
              </a:rPr>
              <a:t> </a:t>
            </a:r>
            <a:r>
              <a:rPr lang="zh-CN" altLang="en-US">
                <a:sym typeface="+mn-ea"/>
              </a:rPr>
              <a:t>指针</a:t>
            </a:r>
            <a:r>
              <a:rPr lang="zh-CN">
                <a:sym typeface="+mn-ea"/>
              </a:rPr>
              <a:t>规则：</a:t>
            </a:r>
            <a:endParaRPr lang="zh-CN">
              <a:sym typeface="+mn-ea"/>
            </a:endParaRPr>
          </a:p>
          <a:p>
            <a:pPr algn="l"/>
            <a:r>
              <a:rPr lang="zh-CN">
                <a:sym typeface="+mn-ea"/>
              </a:rPr>
              <a:t>定义为</a:t>
            </a:r>
            <a:r>
              <a:rPr lang="en-US" altLang="zh-CN">
                <a:sym typeface="+mn-ea"/>
              </a:rPr>
              <a:t> </a:t>
            </a:r>
            <a:r>
              <a:rPr lang="en-US" altLang="zh-CN" b="1">
                <a:sym typeface="+mn-ea"/>
              </a:rPr>
              <a:t>const </a:t>
            </a:r>
            <a:r>
              <a:rPr lang="zh-CN" altLang="en-US">
                <a:sym typeface="+mn-ea"/>
              </a:rPr>
              <a:t>的变量，不得转为</a:t>
            </a:r>
            <a:r>
              <a:rPr lang="x-none" altLang="zh-CN">
                <a:sym typeface="+mn-ea"/>
              </a:rPr>
              <a:t> </a:t>
            </a:r>
            <a:r>
              <a:rPr lang="zh-CN" b="1">
                <a:sym typeface="+mn-ea"/>
              </a:rPr>
              <a:t>非</a:t>
            </a:r>
            <a:r>
              <a:rPr lang="en-US" altLang="zh-CN" b="1">
                <a:sym typeface="+mn-ea"/>
              </a:rPr>
              <a:t> </a:t>
            </a:r>
            <a:r>
              <a:rPr lang="x-none" altLang="en-US" b="1">
                <a:sym typeface="+mn-ea"/>
              </a:rPr>
              <a:t>const </a:t>
            </a:r>
            <a:r>
              <a:rPr lang="zh-CN" altLang="x-none" b="1">
                <a:sym typeface="+mn-ea"/>
              </a:rPr>
              <a:t>指针</a:t>
            </a:r>
            <a:r>
              <a:rPr lang="en-US" altLang="zh-CN">
                <a:sym typeface="+mn-ea"/>
              </a:rPr>
              <a:t> </a:t>
            </a:r>
            <a:r>
              <a:rPr lang="zh-CN" altLang="en-US">
                <a:sym typeface="+mn-ea"/>
              </a:rPr>
              <a:t>来访问</a:t>
            </a:r>
            <a:endParaRPr lang="zh-CN" altLang="en-US">
              <a:sym typeface="+mn-ea"/>
            </a:endParaRPr>
          </a:p>
          <a:p>
            <a:pPr algn="l"/>
            <a:endParaRPr lang="zh-CN" altLang="en-US">
              <a:sym typeface="+mn-ea"/>
            </a:endParaRPr>
          </a:p>
          <a:p>
            <a:pPr algn="l"/>
            <a:r>
              <a:rPr lang="zh-CN" altLang="en-US">
                <a:sym typeface="+mn-ea"/>
              </a:rPr>
              <a:t>但有几个特例，允许你去掉</a:t>
            </a:r>
            <a:r>
              <a:rPr lang="en-US" altLang="zh-CN">
                <a:sym typeface="+mn-ea"/>
              </a:rPr>
              <a:t> </a:t>
            </a:r>
            <a:r>
              <a:rPr lang="x-none" altLang="en-US">
                <a:sym typeface="+mn-ea"/>
              </a:rPr>
              <a:t>const</a:t>
            </a:r>
            <a:r>
              <a:rPr lang="zh-CN" altLang="en-US">
                <a:sym typeface="+mn-ea"/>
              </a:rPr>
              <a:t>：</a:t>
            </a:r>
            <a:endParaRPr lang="zh-CN" altLang="en-US">
              <a:sym typeface="+mn-ea"/>
            </a:endParaRPr>
          </a:p>
          <a:p>
            <a:pPr algn="l"/>
            <a:r>
              <a:rPr lang="en-US" altLang="zh-CN">
                <a:sym typeface="+mn-ea"/>
              </a:rPr>
              <a:t>1</a:t>
            </a:r>
            <a:r>
              <a:rPr lang="x-none" altLang="en-US">
                <a:sym typeface="+mn-ea"/>
              </a:rPr>
              <a:t>. </a:t>
            </a:r>
            <a:r>
              <a:rPr lang="zh-CN" altLang="x-none">
                <a:sym typeface="+mn-ea"/>
              </a:rPr>
              <a:t>本来就不是</a:t>
            </a:r>
            <a:r>
              <a:rPr lang="en-US" altLang="zh-CN">
                <a:sym typeface="+mn-ea"/>
              </a:rPr>
              <a:t> const </a:t>
            </a:r>
            <a:r>
              <a:rPr lang="zh-CN" altLang="en-US">
                <a:sym typeface="+mn-ea"/>
              </a:rPr>
              <a:t>变量，被转为</a:t>
            </a:r>
            <a:r>
              <a:rPr lang="en-US" altLang="zh-CN">
                <a:sym typeface="+mn-ea"/>
              </a:rPr>
              <a:t> </a:t>
            </a:r>
            <a:r>
              <a:rPr lang="x-none" altLang="en-US">
                <a:sym typeface="+mn-ea"/>
              </a:rPr>
              <a:t>const </a:t>
            </a:r>
            <a:r>
              <a:rPr lang="zh-CN" altLang="x-none">
                <a:sym typeface="+mn-ea"/>
              </a:rPr>
              <a:t>指针后，可以去掉</a:t>
            </a:r>
            <a:r>
              <a:rPr lang="en-US" altLang="zh-CN">
                <a:sym typeface="+mn-ea"/>
              </a:rPr>
              <a:t> </a:t>
            </a:r>
            <a:r>
              <a:rPr lang="x-none" altLang="en-US">
                <a:sym typeface="+mn-ea"/>
              </a:rPr>
              <a:t>const</a:t>
            </a:r>
            <a:endParaRPr lang="zh-CN" altLang="en-US">
              <a:sym typeface="+mn-ea"/>
            </a:endParaRPr>
          </a:p>
          <a:p>
            <a:pPr algn="l"/>
            <a:r>
              <a:rPr lang="x-none" altLang="zh-CN">
                <a:sym typeface="+mn-ea"/>
              </a:rPr>
              <a:t>2. const </a:t>
            </a:r>
            <a:r>
              <a:rPr lang="zh-CN" altLang="x-none">
                <a:sym typeface="+mn-ea"/>
              </a:rPr>
              <a:t>变量是一个结构体，其有着</a:t>
            </a:r>
            <a:r>
              <a:rPr lang="en-US" altLang="zh-CN">
                <a:sym typeface="+mn-ea"/>
              </a:rPr>
              <a:t> </a:t>
            </a:r>
            <a:r>
              <a:rPr lang="x-none" altLang="en-US">
                <a:sym typeface="+mn-ea"/>
              </a:rPr>
              <a:t>mutable </a:t>
            </a:r>
            <a:r>
              <a:rPr lang="zh-CN" altLang="x-none">
                <a:sym typeface="+mn-ea"/>
              </a:rPr>
              <a:t>的成员，那么这个成员可以去掉</a:t>
            </a:r>
            <a:r>
              <a:rPr lang="en-US" altLang="zh-CN">
                <a:sym typeface="+mn-ea"/>
              </a:rPr>
              <a:t> </a:t>
            </a:r>
            <a:r>
              <a:rPr lang="x-none" altLang="en-US">
                <a:sym typeface="+mn-ea"/>
              </a:rPr>
              <a:t>const</a:t>
            </a:r>
            <a:endParaRPr lang="x-none" altLang="en-US">
              <a:sym typeface="+mn-ea"/>
            </a:endParaRPr>
          </a:p>
        </p:txBody>
      </p:sp>
      <p:sp>
        <p:nvSpPr>
          <p:cNvPr id="4" name="Rectangles 3"/>
          <p:cNvSpPr/>
          <p:nvPr/>
        </p:nvSpPr>
        <p:spPr>
          <a:xfrm>
            <a:off x="3688080" y="3381375"/>
            <a:ext cx="4154805" cy="496570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x-none" altLang="en-US" sz="3600"/>
              <a:t>const int a</a:t>
            </a:r>
            <a:endParaRPr lang="x-none" altLang="en-US" sz="3600"/>
          </a:p>
        </p:txBody>
      </p:sp>
      <p:sp>
        <p:nvSpPr>
          <p:cNvPr id="5" name="Text Box 4"/>
          <p:cNvSpPr txBox="1"/>
          <p:nvPr/>
        </p:nvSpPr>
        <p:spPr>
          <a:xfrm>
            <a:off x="5477510" y="2781300"/>
            <a:ext cx="5765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x-none" altLang="en-US">
                <a:solidFill>
                  <a:schemeClr val="accent6"/>
                </a:solidFill>
                <a:sym typeface="+mn-ea"/>
              </a:rPr>
              <a:t>int *</a:t>
            </a:r>
            <a:endParaRPr lang="x-none" altLang="en-US">
              <a:solidFill>
                <a:schemeClr val="accent6"/>
              </a:solidFill>
              <a:sym typeface="+mn-ea"/>
            </a:endParaRPr>
          </a:p>
        </p:txBody>
      </p:sp>
      <p:sp>
        <p:nvSpPr>
          <p:cNvPr id="11" name="Left Brace 10"/>
          <p:cNvSpPr/>
          <p:nvPr/>
        </p:nvSpPr>
        <p:spPr>
          <a:xfrm rot="5400000">
            <a:off x="5649595" y="1188085"/>
            <a:ext cx="231775" cy="4154805"/>
          </a:xfrm>
          <a:prstGeom prst="leftBrac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en-US">
              <a:solidFill>
                <a:schemeClr val="accent6"/>
              </a:solidFill>
            </a:endParaRPr>
          </a:p>
        </p:txBody>
      </p:sp>
      <p:sp>
        <p:nvSpPr>
          <p:cNvPr id="20" name="Multiply 19"/>
          <p:cNvSpPr/>
          <p:nvPr/>
        </p:nvSpPr>
        <p:spPr>
          <a:xfrm>
            <a:off x="5925185" y="2712085"/>
            <a:ext cx="506095" cy="506095"/>
          </a:xfrm>
          <a:prstGeom prst="mathMultiply">
            <a:avLst>
              <a:gd name="adj1" fmla="val 15624"/>
            </a:avLst>
          </a:prstGeom>
          <a:solidFill>
            <a:srgbClr val="FF0000"/>
          </a:solidFill>
          <a:ln w="127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/>
          </a:p>
        </p:txBody>
      </p:sp>
      <p:sp>
        <p:nvSpPr>
          <p:cNvPr id="24" name="Text Box 23"/>
          <p:cNvSpPr txBox="1"/>
          <p:nvPr/>
        </p:nvSpPr>
        <p:spPr>
          <a:xfrm>
            <a:off x="3469005" y="6113145"/>
            <a:ext cx="483108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>
                <a:solidFill>
                  <a:schemeClr val="bg1">
                    <a:lumMod val="65000"/>
                  </a:schemeClr>
                </a:solidFill>
                <a:sym typeface="+mn-ea"/>
              </a:rPr>
              <a:t>如果你记不住特例，那就不要用</a:t>
            </a:r>
            <a:r>
              <a:rPr lang="en-US" altLang="zh-CN">
                <a:solidFill>
                  <a:schemeClr val="bg1">
                    <a:lumMod val="65000"/>
                  </a:schemeClr>
                </a:solidFill>
                <a:sym typeface="+mn-ea"/>
              </a:rPr>
              <a:t> </a:t>
            </a:r>
            <a:r>
              <a:rPr lang="x-none" altLang="en-US">
                <a:solidFill>
                  <a:schemeClr val="bg1">
                    <a:lumMod val="65000"/>
                  </a:schemeClr>
                </a:solidFill>
                <a:sym typeface="+mn-ea"/>
              </a:rPr>
              <a:t>const</a:t>
            </a:r>
            <a:r>
              <a:rPr lang="x-none" altLang="en-US">
                <a:solidFill>
                  <a:schemeClr val="bg1">
                    <a:lumMod val="65000"/>
                  </a:schemeClr>
                </a:solidFill>
                <a:sym typeface="+mn-ea"/>
              </a:rPr>
              <a:t>_cast </a:t>
            </a:r>
            <a:r>
              <a:rPr lang="zh-CN" altLang="x-none">
                <a:solidFill>
                  <a:schemeClr val="bg1">
                    <a:lumMod val="65000"/>
                  </a:schemeClr>
                </a:solidFill>
                <a:sym typeface="+mn-ea"/>
              </a:rPr>
              <a:t>了</a:t>
            </a:r>
            <a:endParaRPr lang="zh-CN" altLang="x-none">
              <a:solidFill>
                <a:schemeClr val="bg1">
                  <a:lumMod val="65000"/>
                </a:schemeClr>
              </a:solidFill>
              <a:sym typeface="+mn-ea"/>
            </a:endParaRPr>
          </a:p>
        </p:txBody>
      </p:sp>
      <p:sp>
        <p:nvSpPr>
          <p:cNvPr id="22" name="Left Brace 21"/>
          <p:cNvSpPr/>
          <p:nvPr/>
        </p:nvSpPr>
        <p:spPr>
          <a:xfrm rot="16200000">
            <a:off x="5649595" y="1916430"/>
            <a:ext cx="231775" cy="4154805"/>
          </a:xfrm>
          <a:prstGeom prst="leftBrac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en-US">
              <a:solidFill>
                <a:schemeClr val="accent6"/>
              </a:solidFill>
            </a:endParaRPr>
          </a:p>
        </p:txBody>
      </p:sp>
      <p:sp>
        <p:nvSpPr>
          <p:cNvPr id="23" name="Text Box 22"/>
          <p:cNvSpPr txBox="1"/>
          <p:nvPr/>
        </p:nvSpPr>
        <p:spPr>
          <a:xfrm>
            <a:off x="5172710" y="4161790"/>
            <a:ext cx="11861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x-none" altLang="en-US">
                <a:solidFill>
                  <a:schemeClr val="accent6"/>
                </a:solidFill>
                <a:sym typeface="+mn-ea"/>
              </a:rPr>
              <a:t>const int *</a:t>
            </a:r>
            <a:endParaRPr lang="x-none" altLang="en-US">
              <a:solidFill>
                <a:schemeClr val="accent6"/>
              </a:solidFill>
              <a:sym typeface="+mn-ea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ext Box 1"/>
          <p:cNvSpPr txBox="1"/>
          <p:nvPr/>
        </p:nvSpPr>
        <p:spPr>
          <a:xfrm>
            <a:off x="6732270" y="2700655"/>
            <a:ext cx="400558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x-none" altLang="zh-CN">
                <a:sym typeface="+mn-ea"/>
              </a:rPr>
              <a:t>C++ </a:t>
            </a:r>
            <a:r>
              <a:rPr lang="zh-CN" altLang="x-none">
                <a:sym typeface="+mn-ea"/>
              </a:rPr>
              <a:t>函数参数的</a:t>
            </a:r>
            <a:r>
              <a:rPr lang="en-US" altLang="zh-CN">
                <a:sym typeface="+mn-ea"/>
              </a:rPr>
              <a:t> </a:t>
            </a:r>
            <a:r>
              <a:rPr lang="zh-CN" altLang="x-none">
                <a:sym typeface="+mn-ea"/>
              </a:rPr>
              <a:t>内存模型</a:t>
            </a:r>
            <a:r>
              <a:rPr lang="en-US" altLang="zh-CN">
                <a:sym typeface="+mn-ea"/>
              </a:rPr>
              <a:t> </a:t>
            </a:r>
            <a:r>
              <a:rPr lang="zh-CN" altLang="x-none" b="1">
                <a:solidFill>
                  <a:srgbClr val="C00000"/>
                </a:solidFill>
                <a:sym typeface="+mn-ea"/>
              </a:rPr>
              <a:t>不是这样！</a:t>
            </a:r>
            <a:endParaRPr lang="zh-CN" altLang="x-none" b="1">
              <a:solidFill>
                <a:srgbClr val="C00000"/>
              </a:solidFill>
              <a:sym typeface="+mn-ea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21410" y="970915"/>
            <a:ext cx="4295140" cy="4916170"/>
          </a:xfrm>
          <a:prstGeom prst="rect">
            <a:avLst/>
          </a:prstGeom>
        </p:spPr>
      </p:pic>
      <p:sp>
        <p:nvSpPr>
          <p:cNvPr id="20" name="Multiply 19"/>
          <p:cNvSpPr/>
          <p:nvPr/>
        </p:nvSpPr>
        <p:spPr>
          <a:xfrm>
            <a:off x="4631690" y="3305810"/>
            <a:ext cx="2738755" cy="2738755"/>
          </a:xfrm>
          <a:prstGeom prst="mathMultiply">
            <a:avLst>
              <a:gd name="adj1" fmla="val 15624"/>
            </a:avLst>
          </a:prstGeom>
          <a:solidFill>
            <a:srgbClr val="FF0000"/>
          </a:solidFill>
          <a:ln w="127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ext Box 1"/>
          <p:cNvSpPr txBox="1"/>
          <p:nvPr/>
        </p:nvSpPr>
        <p:spPr>
          <a:xfrm>
            <a:off x="7028815" y="2628265"/>
            <a:ext cx="371348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l"/>
            <a:r>
              <a:rPr lang="x-none" altLang="zh-CN">
                <a:sym typeface="+mn-ea"/>
              </a:rPr>
              <a:t>C++ </a:t>
            </a:r>
            <a:r>
              <a:rPr lang="zh-CN" altLang="x-none">
                <a:sym typeface="+mn-ea"/>
              </a:rPr>
              <a:t>类继承的内存模型</a:t>
            </a:r>
            <a:r>
              <a:rPr lang="en-US" altLang="zh-CN">
                <a:sym typeface="+mn-ea"/>
              </a:rPr>
              <a:t> </a:t>
            </a:r>
            <a:r>
              <a:rPr lang="zh-CN" altLang="x-none" b="1">
                <a:solidFill>
                  <a:srgbClr val="C00000"/>
                </a:solidFill>
                <a:sym typeface="+mn-ea"/>
              </a:rPr>
              <a:t>不是这样！</a:t>
            </a:r>
            <a:endParaRPr lang="en-US" altLang="zh-CN">
              <a:sym typeface="+mn-ea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85825" y="1147445"/>
            <a:ext cx="5280660" cy="4900295"/>
          </a:xfrm>
          <a:prstGeom prst="rect">
            <a:avLst/>
          </a:prstGeom>
        </p:spPr>
      </p:pic>
      <p:sp>
        <p:nvSpPr>
          <p:cNvPr id="20" name="Multiply 19"/>
          <p:cNvSpPr/>
          <p:nvPr/>
        </p:nvSpPr>
        <p:spPr>
          <a:xfrm>
            <a:off x="5588635" y="3740785"/>
            <a:ext cx="2738755" cy="2738755"/>
          </a:xfrm>
          <a:prstGeom prst="mathMultiply">
            <a:avLst>
              <a:gd name="adj1" fmla="val 15624"/>
            </a:avLst>
          </a:prstGeom>
          <a:solidFill>
            <a:srgbClr val="FF0000"/>
          </a:solidFill>
          <a:ln w="127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Rectangles 3"/>
          <p:cNvSpPr/>
          <p:nvPr/>
        </p:nvSpPr>
        <p:spPr>
          <a:xfrm>
            <a:off x="1621155" y="2539365"/>
            <a:ext cx="864235" cy="64833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x-none"/>
              <a:t>变量</a:t>
            </a:r>
            <a:r>
              <a:rPr lang="en-US" altLang="zh-CN"/>
              <a:t>1</a:t>
            </a:r>
            <a:endParaRPr lang="en-US" altLang="zh-CN"/>
          </a:p>
        </p:txBody>
      </p:sp>
      <p:sp>
        <p:nvSpPr>
          <p:cNvPr id="20" name="Text Box 19"/>
          <p:cNvSpPr txBox="1"/>
          <p:nvPr/>
        </p:nvSpPr>
        <p:spPr>
          <a:xfrm>
            <a:off x="4819015" y="1223010"/>
            <a:ext cx="234188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x-none">
                <a:sym typeface="+mn-ea"/>
              </a:rPr>
              <a:t>真正的</a:t>
            </a:r>
            <a:r>
              <a:rPr lang="en-US" altLang="zh-CN">
                <a:sym typeface="+mn-ea"/>
              </a:rPr>
              <a:t> </a:t>
            </a:r>
            <a:r>
              <a:rPr lang="x-none" altLang="zh-CN">
                <a:sym typeface="+mn-ea"/>
              </a:rPr>
              <a:t>C++ </a:t>
            </a:r>
            <a:r>
              <a:rPr lang="zh-CN" altLang="x-none">
                <a:sym typeface="+mn-ea"/>
              </a:rPr>
              <a:t>内存模型</a:t>
            </a:r>
            <a:endParaRPr lang="zh-CN" altLang="x-none">
              <a:sym typeface="+mn-ea"/>
            </a:endParaRPr>
          </a:p>
        </p:txBody>
      </p:sp>
      <p:sp>
        <p:nvSpPr>
          <p:cNvPr id="2" name="Rectangles 1"/>
          <p:cNvSpPr/>
          <p:nvPr/>
        </p:nvSpPr>
        <p:spPr>
          <a:xfrm>
            <a:off x="3677285" y="2538095"/>
            <a:ext cx="864235" cy="648335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x-none"/>
              <a:t>变量</a:t>
            </a:r>
            <a:r>
              <a:rPr lang="x-none" altLang="en-US"/>
              <a:t>2</a:t>
            </a:r>
            <a:endParaRPr lang="x-none" altLang="en-US"/>
          </a:p>
        </p:txBody>
      </p:sp>
      <p:sp>
        <p:nvSpPr>
          <p:cNvPr id="3" name="Rectangles 2"/>
          <p:cNvSpPr/>
          <p:nvPr/>
        </p:nvSpPr>
        <p:spPr>
          <a:xfrm>
            <a:off x="5652135" y="2540000"/>
            <a:ext cx="864235" cy="648335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x-none"/>
              <a:t>变量</a:t>
            </a:r>
            <a:r>
              <a:rPr lang="x-none" altLang="en-US"/>
              <a:t>3</a:t>
            </a:r>
            <a:endParaRPr lang="x-none" altLang="en-US"/>
          </a:p>
        </p:txBody>
      </p:sp>
      <p:sp>
        <p:nvSpPr>
          <p:cNvPr id="5" name="Rectangles 4"/>
          <p:cNvSpPr/>
          <p:nvPr/>
        </p:nvSpPr>
        <p:spPr>
          <a:xfrm>
            <a:off x="8750300" y="2538730"/>
            <a:ext cx="864235" cy="648335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x-none"/>
              <a:t>变量</a:t>
            </a:r>
            <a:r>
              <a:rPr lang="x-none" altLang="en-US"/>
              <a:t>4</a:t>
            </a:r>
            <a:endParaRPr lang="x-none" altLang="en-US"/>
          </a:p>
        </p:txBody>
      </p:sp>
      <p:sp>
        <p:nvSpPr>
          <p:cNvPr id="9" name="Text Box 8"/>
          <p:cNvSpPr txBox="1"/>
          <p:nvPr/>
        </p:nvSpPr>
        <p:spPr>
          <a:xfrm>
            <a:off x="2532380" y="2679065"/>
            <a:ext cx="109728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x-none">
                <a:solidFill>
                  <a:schemeClr val="bg1">
                    <a:lumMod val="75000"/>
                  </a:schemeClr>
                </a:solidFill>
                <a:sym typeface="+mn-ea"/>
              </a:rPr>
              <a:t>不可访问</a:t>
            </a:r>
            <a:endParaRPr lang="zh-CN" altLang="x-none">
              <a:solidFill>
                <a:schemeClr val="bg1">
                  <a:lumMod val="75000"/>
                </a:schemeClr>
              </a:solidFill>
              <a:sym typeface="+mn-ea"/>
            </a:endParaRPr>
          </a:p>
        </p:txBody>
      </p:sp>
      <p:sp>
        <p:nvSpPr>
          <p:cNvPr id="10" name="Text Box 9"/>
          <p:cNvSpPr txBox="1"/>
          <p:nvPr/>
        </p:nvSpPr>
        <p:spPr>
          <a:xfrm>
            <a:off x="4563745" y="2678430"/>
            <a:ext cx="109728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x-none">
                <a:solidFill>
                  <a:schemeClr val="bg1">
                    <a:lumMod val="75000"/>
                  </a:schemeClr>
                </a:solidFill>
                <a:sym typeface="+mn-ea"/>
              </a:rPr>
              <a:t>不可访问</a:t>
            </a:r>
            <a:endParaRPr lang="zh-CN" altLang="x-none">
              <a:solidFill>
                <a:schemeClr val="bg1">
                  <a:lumMod val="75000"/>
                </a:schemeClr>
              </a:solidFill>
              <a:sym typeface="+mn-ea"/>
            </a:endParaRPr>
          </a:p>
        </p:txBody>
      </p:sp>
      <p:sp>
        <p:nvSpPr>
          <p:cNvPr id="11" name="Text Box 10"/>
          <p:cNvSpPr txBox="1"/>
          <p:nvPr/>
        </p:nvSpPr>
        <p:spPr>
          <a:xfrm>
            <a:off x="7066915" y="2679700"/>
            <a:ext cx="109728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x-none">
                <a:solidFill>
                  <a:schemeClr val="bg1">
                    <a:lumMod val="75000"/>
                  </a:schemeClr>
                </a:solidFill>
                <a:sym typeface="+mn-ea"/>
              </a:rPr>
              <a:t>不可访问</a:t>
            </a:r>
            <a:endParaRPr lang="zh-CN" altLang="x-none">
              <a:solidFill>
                <a:schemeClr val="bg1">
                  <a:lumMod val="75000"/>
                </a:schemeClr>
              </a:solidFill>
              <a:sym typeface="+mn-ea"/>
            </a:endParaRPr>
          </a:p>
        </p:txBody>
      </p:sp>
      <p:sp>
        <p:nvSpPr>
          <p:cNvPr id="12" name="Text Box 11"/>
          <p:cNvSpPr txBox="1"/>
          <p:nvPr/>
        </p:nvSpPr>
        <p:spPr>
          <a:xfrm>
            <a:off x="3841115" y="4324985"/>
            <a:ext cx="4297680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x-none">
                <a:solidFill>
                  <a:schemeClr val="bg1">
                    <a:lumMod val="50000"/>
                  </a:schemeClr>
                </a:solidFill>
                <a:sym typeface="+mn-ea"/>
              </a:rPr>
              <a:t>每个变量之间都隔着不可访问的</a:t>
            </a:r>
            <a:r>
              <a:rPr lang="zh-CN" altLang="x-none" b="1">
                <a:solidFill>
                  <a:schemeClr val="bg1">
                    <a:lumMod val="50000"/>
                  </a:schemeClr>
                </a:solidFill>
                <a:sym typeface="+mn-ea"/>
              </a:rPr>
              <a:t>真空地带</a:t>
            </a:r>
            <a:endParaRPr lang="zh-CN" altLang="x-none" b="1">
              <a:solidFill>
                <a:schemeClr val="bg1">
                  <a:lumMod val="50000"/>
                </a:schemeClr>
              </a:solidFill>
              <a:sym typeface="+mn-ea"/>
            </a:endParaRPr>
          </a:p>
          <a:p>
            <a:r>
              <a:rPr lang="zh-CN" altLang="x-none">
                <a:solidFill>
                  <a:schemeClr val="bg1">
                    <a:lumMod val="50000"/>
                  </a:schemeClr>
                </a:solidFill>
                <a:sym typeface="+mn-ea"/>
              </a:rPr>
              <a:t>变量的起始地址未知，真空带的宽度未知</a:t>
            </a:r>
            <a:endParaRPr lang="zh-CN" altLang="x-none">
              <a:solidFill>
                <a:schemeClr val="bg1">
                  <a:lumMod val="50000"/>
                </a:schemeClr>
              </a:solidFill>
              <a:sym typeface="+mn-ea"/>
            </a:endParaRPr>
          </a:p>
        </p:txBody>
      </p:sp>
      <p:sp>
        <p:nvSpPr>
          <p:cNvPr id="13" name="Text Box 12"/>
          <p:cNvSpPr txBox="1"/>
          <p:nvPr/>
        </p:nvSpPr>
        <p:spPr>
          <a:xfrm>
            <a:off x="3014345" y="5422265"/>
            <a:ext cx="616331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x-none" b="1">
                <a:solidFill>
                  <a:schemeClr val="tx2"/>
                </a:solidFill>
                <a:sym typeface="+mn-ea"/>
              </a:rPr>
              <a:t>未知</a:t>
            </a:r>
            <a:r>
              <a:rPr lang="zh-CN" altLang="x-none">
                <a:solidFill>
                  <a:schemeClr val="tx2"/>
                </a:solidFill>
                <a:sym typeface="+mn-ea"/>
              </a:rPr>
              <a:t>：由编译器实现细节决定，用户无权干涉，也无需干涉</a:t>
            </a:r>
            <a:endParaRPr lang="zh-CN" altLang="x-none">
              <a:solidFill>
                <a:schemeClr val="tx2"/>
              </a:solidFill>
              <a:sym typeface="+mn-ea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Rectangles 3"/>
          <p:cNvSpPr/>
          <p:nvPr/>
        </p:nvSpPr>
        <p:spPr>
          <a:xfrm>
            <a:off x="1962150" y="1611630"/>
            <a:ext cx="864235" cy="64833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x-none"/>
              <a:t>变量</a:t>
            </a:r>
            <a:r>
              <a:rPr lang="en-US" altLang="zh-CN"/>
              <a:t>1</a:t>
            </a:r>
            <a:endParaRPr lang="en-US" altLang="zh-CN"/>
          </a:p>
        </p:txBody>
      </p:sp>
      <p:sp>
        <p:nvSpPr>
          <p:cNvPr id="20" name="Text Box 19"/>
          <p:cNvSpPr txBox="1"/>
          <p:nvPr/>
        </p:nvSpPr>
        <p:spPr>
          <a:xfrm>
            <a:off x="5196205" y="1027430"/>
            <a:ext cx="159258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x-none" altLang="zh-CN">
                <a:sym typeface="+mn-ea"/>
              </a:rPr>
              <a:t>C++ </a:t>
            </a:r>
            <a:r>
              <a:rPr lang="zh-CN" altLang="x-none">
                <a:sym typeface="+mn-ea"/>
              </a:rPr>
              <a:t>内存模型</a:t>
            </a:r>
            <a:endParaRPr lang="zh-CN" altLang="x-none">
              <a:sym typeface="+mn-ea"/>
            </a:endParaRPr>
          </a:p>
        </p:txBody>
      </p:sp>
      <p:sp>
        <p:nvSpPr>
          <p:cNvPr id="2" name="Rectangles 1"/>
          <p:cNvSpPr/>
          <p:nvPr/>
        </p:nvSpPr>
        <p:spPr>
          <a:xfrm>
            <a:off x="4068445" y="1611630"/>
            <a:ext cx="864235" cy="648335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x-none"/>
              <a:t>变量</a:t>
            </a:r>
            <a:r>
              <a:rPr lang="x-none" altLang="en-US"/>
              <a:t>2</a:t>
            </a:r>
            <a:endParaRPr lang="x-none" altLang="en-US"/>
          </a:p>
        </p:txBody>
      </p:sp>
      <p:sp>
        <p:nvSpPr>
          <p:cNvPr id="3" name="Rectangles 2"/>
          <p:cNvSpPr/>
          <p:nvPr/>
        </p:nvSpPr>
        <p:spPr>
          <a:xfrm>
            <a:off x="5993130" y="1612265"/>
            <a:ext cx="864235" cy="648335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x-none"/>
              <a:t>变量</a:t>
            </a:r>
            <a:r>
              <a:rPr lang="x-none" altLang="en-US"/>
              <a:t>3</a:t>
            </a:r>
            <a:endParaRPr lang="x-none" altLang="en-US"/>
          </a:p>
        </p:txBody>
      </p:sp>
      <p:sp>
        <p:nvSpPr>
          <p:cNvPr id="5" name="Rectangles 4"/>
          <p:cNvSpPr/>
          <p:nvPr/>
        </p:nvSpPr>
        <p:spPr>
          <a:xfrm>
            <a:off x="9091295" y="1610995"/>
            <a:ext cx="864235" cy="648335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x-none"/>
              <a:t>变量</a:t>
            </a:r>
            <a:r>
              <a:rPr lang="x-none" altLang="en-US"/>
              <a:t>4</a:t>
            </a:r>
            <a:endParaRPr lang="x-none" altLang="en-US"/>
          </a:p>
        </p:txBody>
      </p:sp>
      <p:sp>
        <p:nvSpPr>
          <p:cNvPr id="9" name="Text Box 8"/>
          <p:cNvSpPr txBox="1"/>
          <p:nvPr/>
        </p:nvSpPr>
        <p:spPr>
          <a:xfrm>
            <a:off x="2898775" y="1751330"/>
            <a:ext cx="109728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x-none">
                <a:solidFill>
                  <a:schemeClr val="bg1">
                    <a:lumMod val="75000"/>
                  </a:schemeClr>
                </a:solidFill>
                <a:sym typeface="+mn-ea"/>
              </a:rPr>
              <a:t>不可访问</a:t>
            </a:r>
            <a:endParaRPr lang="zh-CN" altLang="x-none">
              <a:solidFill>
                <a:schemeClr val="bg1">
                  <a:lumMod val="75000"/>
                </a:schemeClr>
              </a:solidFill>
              <a:sym typeface="+mn-ea"/>
            </a:endParaRPr>
          </a:p>
        </p:txBody>
      </p:sp>
      <p:sp>
        <p:nvSpPr>
          <p:cNvPr id="10" name="Text Box 9"/>
          <p:cNvSpPr txBox="1"/>
          <p:nvPr/>
        </p:nvSpPr>
        <p:spPr>
          <a:xfrm>
            <a:off x="4904740" y="1750695"/>
            <a:ext cx="109728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x-none">
                <a:solidFill>
                  <a:schemeClr val="bg1">
                    <a:lumMod val="75000"/>
                  </a:schemeClr>
                </a:solidFill>
                <a:sym typeface="+mn-ea"/>
              </a:rPr>
              <a:t>不可访问</a:t>
            </a:r>
            <a:endParaRPr lang="zh-CN" altLang="x-none">
              <a:solidFill>
                <a:schemeClr val="bg1">
                  <a:lumMod val="75000"/>
                </a:schemeClr>
              </a:solidFill>
              <a:sym typeface="+mn-ea"/>
            </a:endParaRPr>
          </a:p>
        </p:txBody>
      </p:sp>
      <p:sp>
        <p:nvSpPr>
          <p:cNvPr id="11" name="Text Box 10"/>
          <p:cNvSpPr txBox="1"/>
          <p:nvPr/>
        </p:nvSpPr>
        <p:spPr>
          <a:xfrm>
            <a:off x="7407910" y="1751965"/>
            <a:ext cx="109728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x-none">
                <a:solidFill>
                  <a:schemeClr val="bg1">
                    <a:lumMod val="75000"/>
                  </a:schemeClr>
                </a:solidFill>
                <a:sym typeface="+mn-ea"/>
              </a:rPr>
              <a:t>不可访问</a:t>
            </a:r>
            <a:endParaRPr lang="zh-CN" altLang="x-none">
              <a:solidFill>
                <a:schemeClr val="bg1">
                  <a:lumMod val="75000"/>
                </a:schemeClr>
              </a:solidFill>
              <a:sym typeface="+mn-ea"/>
            </a:endParaRPr>
          </a:p>
        </p:txBody>
      </p:sp>
      <p:sp>
        <p:nvSpPr>
          <p:cNvPr id="6" name="Rectangles 5"/>
          <p:cNvSpPr/>
          <p:nvPr/>
        </p:nvSpPr>
        <p:spPr>
          <a:xfrm>
            <a:off x="1809750" y="4742815"/>
            <a:ext cx="8365490" cy="648335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x-none" sz="3600"/>
              <a:t>连</a:t>
            </a:r>
            <a:r>
              <a:rPr lang="en-US" altLang="zh-CN" sz="3600"/>
              <a:t> </a:t>
            </a:r>
            <a:r>
              <a:rPr lang="zh-CN" altLang="x-none" sz="3600"/>
              <a:t>续</a:t>
            </a:r>
            <a:r>
              <a:rPr lang="en-US" altLang="zh-CN" sz="3600"/>
              <a:t> </a:t>
            </a:r>
            <a:r>
              <a:rPr lang="zh-CN" altLang="x-none" sz="3600"/>
              <a:t>内</a:t>
            </a:r>
            <a:r>
              <a:rPr lang="en-US" altLang="zh-CN" sz="3600"/>
              <a:t> </a:t>
            </a:r>
            <a:r>
              <a:rPr lang="zh-CN" altLang="x-none" sz="3600"/>
              <a:t>存</a:t>
            </a:r>
            <a:endParaRPr lang="zh-CN" altLang="x-none" sz="3600"/>
          </a:p>
        </p:txBody>
      </p:sp>
      <p:sp>
        <p:nvSpPr>
          <p:cNvPr id="7" name="Text Box 6"/>
          <p:cNvSpPr txBox="1"/>
          <p:nvPr/>
        </p:nvSpPr>
        <p:spPr>
          <a:xfrm>
            <a:off x="1526540" y="5391150"/>
            <a:ext cx="55118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x-none" altLang="zh-CN">
                <a:sym typeface="+mn-ea"/>
              </a:rPr>
              <a:t>0x0</a:t>
            </a:r>
            <a:endParaRPr lang="x-none" altLang="zh-CN">
              <a:sym typeface="+mn-ea"/>
            </a:endParaRPr>
          </a:p>
        </p:txBody>
      </p:sp>
      <p:sp>
        <p:nvSpPr>
          <p:cNvPr id="8" name="Text Box 7"/>
          <p:cNvSpPr txBox="1"/>
          <p:nvPr/>
        </p:nvSpPr>
        <p:spPr>
          <a:xfrm>
            <a:off x="9728200" y="5391150"/>
            <a:ext cx="93218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x-none" altLang="zh-CN">
                <a:sym typeface="+mn-ea"/>
              </a:rPr>
              <a:t>0xffffffff</a:t>
            </a:r>
            <a:endParaRPr lang="x-none" altLang="zh-CN">
              <a:sym typeface="+mn-ea"/>
            </a:endParaRPr>
          </a:p>
        </p:txBody>
      </p:sp>
      <p:sp>
        <p:nvSpPr>
          <p:cNvPr id="12" name="Text Box 11"/>
          <p:cNvSpPr txBox="1"/>
          <p:nvPr/>
        </p:nvSpPr>
        <p:spPr>
          <a:xfrm>
            <a:off x="5259705" y="4311015"/>
            <a:ext cx="152908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x-none" altLang="zh-CN">
                <a:sym typeface="+mn-ea"/>
              </a:rPr>
              <a:t>x86 </a:t>
            </a:r>
            <a:r>
              <a:rPr lang="zh-CN" altLang="x-none">
                <a:sym typeface="+mn-ea"/>
              </a:rPr>
              <a:t>内存模型</a:t>
            </a:r>
            <a:endParaRPr lang="zh-CN" altLang="x-none">
              <a:sym typeface="+mn-ea"/>
            </a:endParaRPr>
          </a:p>
        </p:txBody>
      </p:sp>
      <p:sp>
        <p:nvSpPr>
          <p:cNvPr id="13" name="Up Arrow 12"/>
          <p:cNvSpPr/>
          <p:nvPr/>
        </p:nvSpPr>
        <p:spPr>
          <a:xfrm rot="10800000">
            <a:off x="5832475" y="2861945"/>
            <a:ext cx="527050" cy="1137920"/>
          </a:xfrm>
          <a:prstGeom prst="upArrow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/>
          </a:p>
        </p:txBody>
      </p:sp>
      <p:sp>
        <p:nvSpPr>
          <p:cNvPr id="14" name="Text Box 13"/>
          <p:cNvSpPr txBox="1"/>
          <p:nvPr/>
        </p:nvSpPr>
        <p:spPr>
          <a:xfrm>
            <a:off x="6563995" y="3180080"/>
            <a:ext cx="392938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l"/>
            <a:r>
              <a:rPr lang="zh-CN">
                <a:sym typeface="+mn-ea"/>
              </a:rPr>
              <a:t>编译器</a:t>
            </a:r>
            <a:r>
              <a:rPr lang="x-none" altLang="zh-CN">
                <a:sym typeface="+mn-ea"/>
              </a:rPr>
              <a:t> </a:t>
            </a:r>
            <a:r>
              <a:rPr lang="zh-CN" altLang="x-none">
                <a:sym typeface="+mn-ea"/>
              </a:rPr>
              <a:t>从</a:t>
            </a:r>
            <a:r>
              <a:rPr lang="x-none" altLang="zh-CN">
                <a:sym typeface="+mn-ea"/>
              </a:rPr>
              <a:t> </a:t>
            </a:r>
            <a:r>
              <a:rPr lang="zh-CN" altLang="x-none">
                <a:sym typeface="+mn-ea"/>
              </a:rPr>
              <a:t>抽象空间</a:t>
            </a:r>
            <a:r>
              <a:rPr lang="en-US" altLang="zh-CN">
                <a:sym typeface="+mn-ea"/>
              </a:rPr>
              <a:t> </a:t>
            </a:r>
            <a:r>
              <a:rPr lang="zh-CN" altLang="en-US" b="1">
                <a:sym typeface="+mn-ea"/>
              </a:rPr>
              <a:t>翻译</a:t>
            </a:r>
            <a:r>
              <a:rPr lang="en-US" altLang="zh-CN" b="1">
                <a:sym typeface="+mn-ea"/>
              </a:rPr>
              <a:t> </a:t>
            </a:r>
            <a:r>
              <a:rPr lang="zh-CN" altLang="en-US">
                <a:sym typeface="+mn-ea"/>
              </a:rPr>
              <a:t>到</a:t>
            </a:r>
            <a:r>
              <a:rPr lang="en-US" altLang="zh-CN">
                <a:sym typeface="+mn-ea"/>
              </a:rPr>
              <a:t> </a:t>
            </a:r>
            <a:r>
              <a:rPr lang="zh-CN" altLang="en-US">
                <a:sym typeface="+mn-ea"/>
              </a:rPr>
              <a:t>具体实现</a:t>
            </a:r>
            <a:endParaRPr lang="zh-CN" altLang="en-US">
              <a:sym typeface="+mn-ea"/>
            </a:endParaRPr>
          </a:p>
        </p:txBody>
      </p:sp>
      <p:sp>
        <p:nvSpPr>
          <p:cNvPr id="15" name="Rectangles 14"/>
          <p:cNvSpPr/>
          <p:nvPr/>
        </p:nvSpPr>
        <p:spPr>
          <a:xfrm>
            <a:off x="6318250" y="4742815"/>
            <a:ext cx="864235" cy="64833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x-none"/>
              <a:t>变量</a:t>
            </a:r>
            <a:r>
              <a:rPr lang="en-US" altLang="zh-CN"/>
              <a:t>1</a:t>
            </a:r>
            <a:endParaRPr lang="en-US" altLang="zh-CN"/>
          </a:p>
        </p:txBody>
      </p:sp>
      <p:sp>
        <p:nvSpPr>
          <p:cNvPr id="16" name="Rectangles 15"/>
          <p:cNvSpPr/>
          <p:nvPr/>
        </p:nvSpPr>
        <p:spPr>
          <a:xfrm>
            <a:off x="7182485" y="4742815"/>
            <a:ext cx="864235" cy="648335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x-none"/>
              <a:t>变量</a:t>
            </a:r>
            <a:r>
              <a:rPr lang="x-none" altLang="en-US"/>
              <a:t>2</a:t>
            </a:r>
            <a:endParaRPr lang="x-none" altLang="en-US"/>
          </a:p>
        </p:txBody>
      </p:sp>
      <p:sp>
        <p:nvSpPr>
          <p:cNvPr id="17" name="Rectangles 16"/>
          <p:cNvSpPr/>
          <p:nvPr/>
        </p:nvSpPr>
        <p:spPr>
          <a:xfrm>
            <a:off x="4197985" y="4742815"/>
            <a:ext cx="864235" cy="648335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x-none"/>
              <a:t>变量</a:t>
            </a:r>
            <a:r>
              <a:rPr lang="x-none" altLang="en-US"/>
              <a:t>3</a:t>
            </a:r>
            <a:endParaRPr lang="x-none" altLang="en-US"/>
          </a:p>
        </p:txBody>
      </p:sp>
      <p:sp>
        <p:nvSpPr>
          <p:cNvPr id="18" name="Rectangles 17"/>
          <p:cNvSpPr/>
          <p:nvPr/>
        </p:nvSpPr>
        <p:spPr>
          <a:xfrm>
            <a:off x="8505190" y="4742815"/>
            <a:ext cx="864235" cy="648335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x-none"/>
              <a:t>变量</a:t>
            </a:r>
            <a:r>
              <a:rPr lang="x-none" altLang="en-US"/>
              <a:t>4</a:t>
            </a:r>
            <a:endParaRPr lang="x-none" altLang="en-US"/>
          </a:p>
        </p:txBody>
      </p:sp>
      <p:sp>
        <p:nvSpPr>
          <p:cNvPr id="21" name="Text Box 20"/>
          <p:cNvSpPr txBox="1"/>
          <p:nvPr/>
        </p:nvSpPr>
        <p:spPr>
          <a:xfrm>
            <a:off x="4559935" y="6082030"/>
            <a:ext cx="320294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x-none" b="1">
                <a:solidFill>
                  <a:schemeClr val="tx2"/>
                </a:solidFill>
                <a:sym typeface="+mn-ea"/>
              </a:rPr>
              <a:t>怎么翻译你管不着，也不用管</a:t>
            </a:r>
            <a:endParaRPr lang="zh-CN" altLang="x-none">
              <a:solidFill>
                <a:schemeClr val="tx2"/>
              </a:solidFill>
              <a:sym typeface="+mn-ea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Text Box 5"/>
          <p:cNvSpPr txBox="1"/>
          <p:nvPr/>
        </p:nvSpPr>
        <p:spPr>
          <a:xfrm>
            <a:off x="3525520" y="3143250"/>
            <a:ext cx="4368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x-none" altLang="en-US"/>
              <a:t>pa</a:t>
            </a:r>
            <a:endParaRPr lang="x-none" altLang="en-US"/>
          </a:p>
        </p:txBody>
      </p:sp>
      <p:cxnSp>
        <p:nvCxnSpPr>
          <p:cNvPr id="7" name="Straight Arrow Connector 6"/>
          <p:cNvCxnSpPr/>
          <p:nvPr/>
        </p:nvCxnSpPr>
        <p:spPr>
          <a:xfrm flipV="1">
            <a:off x="3743960" y="2840990"/>
            <a:ext cx="0" cy="410210"/>
          </a:xfrm>
          <a:prstGeom prst="straightConnector1">
            <a:avLst/>
          </a:prstGeom>
          <a:ln>
            <a:tailEnd type="arrow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8" name="Text Box 7"/>
          <p:cNvSpPr txBox="1"/>
          <p:nvPr/>
        </p:nvSpPr>
        <p:spPr>
          <a:xfrm>
            <a:off x="4375150" y="3143250"/>
            <a:ext cx="4368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x-none" altLang="en-US"/>
              <a:t>pb</a:t>
            </a:r>
            <a:endParaRPr lang="x-none" altLang="en-US"/>
          </a:p>
        </p:txBody>
      </p:sp>
      <p:cxnSp>
        <p:nvCxnSpPr>
          <p:cNvPr id="9" name="Straight Arrow Connector 8"/>
          <p:cNvCxnSpPr/>
          <p:nvPr/>
        </p:nvCxnSpPr>
        <p:spPr>
          <a:xfrm flipV="1">
            <a:off x="4593590" y="2840990"/>
            <a:ext cx="0" cy="410210"/>
          </a:xfrm>
          <a:prstGeom prst="straightConnector1">
            <a:avLst/>
          </a:prstGeom>
          <a:ln>
            <a:tailEnd type="arrow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0" name="Text Box 9"/>
          <p:cNvSpPr txBox="1"/>
          <p:nvPr/>
        </p:nvSpPr>
        <p:spPr>
          <a:xfrm>
            <a:off x="3966210" y="3734435"/>
            <a:ext cx="44323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x-none" altLang="en-US"/>
              <a:t>+1</a:t>
            </a:r>
            <a:endParaRPr lang="x-none" altLang="en-US"/>
          </a:p>
        </p:txBody>
      </p:sp>
      <p:sp>
        <p:nvSpPr>
          <p:cNvPr id="11" name="Curved Up Arrow 10"/>
          <p:cNvSpPr/>
          <p:nvPr/>
        </p:nvSpPr>
        <p:spPr>
          <a:xfrm>
            <a:off x="3734435" y="3453765"/>
            <a:ext cx="906780" cy="360045"/>
          </a:xfrm>
          <a:prstGeom prst="curved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2" name="Up Arrow 11"/>
          <p:cNvSpPr/>
          <p:nvPr/>
        </p:nvSpPr>
        <p:spPr>
          <a:xfrm>
            <a:off x="4881880" y="2948940"/>
            <a:ext cx="273685" cy="1137920"/>
          </a:xfrm>
          <a:prstGeom prst="upArrow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/>
          </a:p>
        </p:txBody>
      </p:sp>
      <p:sp>
        <p:nvSpPr>
          <p:cNvPr id="13" name="Text Box 12"/>
          <p:cNvSpPr txBox="1"/>
          <p:nvPr/>
        </p:nvSpPr>
        <p:spPr>
          <a:xfrm>
            <a:off x="4797425" y="4086860"/>
            <a:ext cx="44323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x-none" altLang="en-US"/>
              <a:t>=3</a:t>
            </a:r>
            <a:endParaRPr lang="x-none" altLang="en-US"/>
          </a:p>
        </p:txBody>
      </p:sp>
      <p:grpSp>
        <p:nvGrpSpPr>
          <p:cNvPr id="17" name="Group 16"/>
          <p:cNvGrpSpPr/>
          <p:nvPr/>
        </p:nvGrpSpPr>
        <p:grpSpPr>
          <a:xfrm>
            <a:off x="3743960" y="1976120"/>
            <a:ext cx="849630" cy="864870"/>
            <a:chOff x="5896" y="3112"/>
            <a:chExt cx="1338" cy="1362"/>
          </a:xfrm>
        </p:grpSpPr>
        <p:sp>
          <p:nvSpPr>
            <p:cNvPr id="4" name="Rectangles 3"/>
            <p:cNvSpPr/>
            <p:nvPr/>
          </p:nvSpPr>
          <p:spPr>
            <a:xfrm>
              <a:off x="5896" y="3692"/>
              <a:ext cx="1338" cy="78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r>
                <a:rPr lang="x-none" altLang="en-US" sz="3600"/>
                <a:t>a</a:t>
              </a:r>
              <a:endParaRPr lang="x-none" altLang="en-US" sz="3600"/>
            </a:p>
          </p:txBody>
        </p:sp>
        <p:sp>
          <p:nvSpPr>
            <p:cNvPr id="14" name="Text Box 13"/>
            <p:cNvSpPr txBox="1"/>
            <p:nvPr/>
          </p:nvSpPr>
          <p:spPr>
            <a:xfrm>
              <a:off x="6321" y="3112"/>
              <a:ext cx="488" cy="58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p>
              <a:pPr algn="l"/>
              <a:r>
                <a:rPr lang="x-none" altLang="en-US">
                  <a:sym typeface="+mn-ea"/>
                </a:rPr>
                <a:t>1</a:t>
              </a:r>
              <a:endParaRPr lang="x-none" altLang="en-US"/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4593590" y="1976120"/>
            <a:ext cx="849630" cy="864870"/>
            <a:chOff x="7234" y="3112"/>
            <a:chExt cx="1338" cy="1362"/>
          </a:xfrm>
        </p:grpSpPr>
        <p:sp>
          <p:nvSpPr>
            <p:cNvPr id="5" name="Rectangles 4"/>
            <p:cNvSpPr/>
            <p:nvPr/>
          </p:nvSpPr>
          <p:spPr>
            <a:xfrm>
              <a:off x="7234" y="3692"/>
              <a:ext cx="1338" cy="782"/>
            </a:xfrm>
            <a:prstGeom prst="rect">
              <a:avLst/>
            </a:prstGeom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r>
                <a:rPr lang="x-none" altLang="en-US" sz="3600"/>
                <a:t>b</a:t>
              </a:r>
              <a:endParaRPr lang="x-none" altLang="en-US" sz="3600"/>
            </a:p>
          </p:txBody>
        </p:sp>
        <p:sp>
          <p:nvSpPr>
            <p:cNvPr id="15" name="Text Box 14"/>
            <p:cNvSpPr txBox="1"/>
            <p:nvPr/>
          </p:nvSpPr>
          <p:spPr>
            <a:xfrm>
              <a:off x="7660" y="3112"/>
              <a:ext cx="488" cy="58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p>
              <a:r>
                <a:rPr lang="x-none" altLang="en-US"/>
                <a:t>2</a:t>
              </a:r>
              <a:endParaRPr lang="x-none" altLang="en-US"/>
            </a:p>
          </p:txBody>
        </p:sp>
      </p:grpSp>
      <p:sp>
        <p:nvSpPr>
          <p:cNvPr id="20" name="Text Box 19"/>
          <p:cNvSpPr txBox="1"/>
          <p:nvPr/>
        </p:nvSpPr>
        <p:spPr>
          <a:xfrm>
            <a:off x="2134870" y="1026795"/>
            <a:ext cx="224028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x-none">
                <a:sym typeface="+mn-ea"/>
              </a:rPr>
              <a:t>你以为的内存模型：</a:t>
            </a:r>
            <a:endParaRPr lang="zh-CN" altLang="x-none">
              <a:sym typeface="+mn-ea"/>
            </a:endParaRPr>
          </a:p>
        </p:txBody>
      </p:sp>
      <p:pic>
        <p:nvPicPr>
          <p:cNvPr id="21" name="Picture 2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2900" y="268605"/>
            <a:ext cx="1567815" cy="1567815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Text Box 5"/>
          <p:cNvSpPr txBox="1"/>
          <p:nvPr/>
        </p:nvSpPr>
        <p:spPr>
          <a:xfrm>
            <a:off x="3525520" y="3143250"/>
            <a:ext cx="4368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x-none" altLang="en-US"/>
              <a:t>pa</a:t>
            </a:r>
            <a:endParaRPr lang="x-none" altLang="en-US"/>
          </a:p>
        </p:txBody>
      </p:sp>
      <p:cxnSp>
        <p:nvCxnSpPr>
          <p:cNvPr id="7" name="Straight Arrow Connector 6"/>
          <p:cNvCxnSpPr/>
          <p:nvPr/>
        </p:nvCxnSpPr>
        <p:spPr>
          <a:xfrm flipV="1">
            <a:off x="3743960" y="2840990"/>
            <a:ext cx="0" cy="410210"/>
          </a:xfrm>
          <a:prstGeom prst="straightConnector1">
            <a:avLst/>
          </a:prstGeom>
          <a:ln>
            <a:tailEnd type="arrow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8" name="Text Box 7"/>
          <p:cNvSpPr txBox="1"/>
          <p:nvPr/>
        </p:nvSpPr>
        <p:spPr>
          <a:xfrm>
            <a:off x="4375150" y="3143250"/>
            <a:ext cx="4368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x-none" altLang="en-US"/>
              <a:t>pb</a:t>
            </a:r>
            <a:endParaRPr lang="x-none" altLang="en-US"/>
          </a:p>
        </p:txBody>
      </p:sp>
      <p:cxnSp>
        <p:nvCxnSpPr>
          <p:cNvPr id="9" name="Straight Arrow Connector 8"/>
          <p:cNvCxnSpPr/>
          <p:nvPr/>
        </p:nvCxnSpPr>
        <p:spPr>
          <a:xfrm flipV="1">
            <a:off x="4593590" y="2840990"/>
            <a:ext cx="0" cy="410210"/>
          </a:xfrm>
          <a:prstGeom prst="straightConnector1">
            <a:avLst/>
          </a:prstGeom>
          <a:ln>
            <a:tailEnd type="arrow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0" name="Text Box 9"/>
          <p:cNvSpPr txBox="1"/>
          <p:nvPr/>
        </p:nvSpPr>
        <p:spPr>
          <a:xfrm>
            <a:off x="3966210" y="3734435"/>
            <a:ext cx="44323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x-none" altLang="en-US"/>
              <a:t>+1</a:t>
            </a:r>
            <a:endParaRPr lang="x-none" altLang="en-US"/>
          </a:p>
        </p:txBody>
      </p:sp>
      <p:sp>
        <p:nvSpPr>
          <p:cNvPr id="11" name="Curved Up Arrow 10"/>
          <p:cNvSpPr/>
          <p:nvPr/>
        </p:nvSpPr>
        <p:spPr>
          <a:xfrm>
            <a:off x="3734435" y="3453765"/>
            <a:ext cx="906780" cy="360045"/>
          </a:xfrm>
          <a:prstGeom prst="curved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2" name="Up Arrow 11"/>
          <p:cNvSpPr/>
          <p:nvPr/>
        </p:nvSpPr>
        <p:spPr>
          <a:xfrm>
            <a:off x="4881880" y="2948940"/>
            <a:ext cx="273685" cy="1137920"/>
          </a:xfrm>
          <a:prstGeom prst="upArrow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/>
          </a:p>
        </p:txBody>
      </p:sp>
      <p:sp>
        <p:nvSpPr>
          <p:cNvPr id="13" name="Text Box 12"/>
          <p:cNvSpPr txBox="1"/>
          <p:nvPr/>
        </p:nvSpPr>
        <p:spPr>
          <a:xfrm>
            <a:off x="4797425" y="4086860"/>
            <a:ext cx="44323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x-none" altLang="en-US"/>
              <a:t>=3</a:t>
            </a:r>
            <a:endParaRPr lang="x-none" altLang="en-US"/>
          </a:p>
        </p:txBody>
      </p:sp>
      <p:grpSp>
        <p:nvGrpSpPr>
          <p:cNvPr id="17" name="Group 16"/>
          <p:cNvGrpSpPr/>
          <p:nvPr/>
        </p:nvGrpSpPr>
        <p:grpSpPr>
          <a:xfrm>
            <a:off x="3743960" y="1976120"/>
            <a:ext cx="849630" cy="864870"/>
            <a:chOff x="5896" y="3112"/>
            <a:chExt cx="1338" cy="1362"/>
          </a:xfrm>
        </p:grpSpPr>
        <p:sp>
          <p:nvSpPr>
            <p:cNvPr id="4" name="Rectangles 3"/>
            <p:cNvSpPr/>
            <p:nvPr/>
          </p:nvSpPr>
          <p:spPr>
            <a:xfrm>
              <a:off x="5896" y="3692"/>
              <a:ext cx="1338" cy="78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r>
                <a:rPr lang="x-none" altLang="en-US" sz="3600"/>
                <a:t>a</a:t>
              </a:r>
              <a:endParaRPr lang="x-none" altLang="en-US" sz="3600"/>
            </a:p>
          </p:txBody>
        </p:sp>
        <p:sp>
          <p:nvSpPr>
            <p:cNvPr id="14" name="Text Box 13"/>
            <p:cNvSpPr txBox="1"/>
            <p:nvPr/>
          </p:nvSpPr>
          <p:spPr>
            <a:xfrm>
              <a:off x="6321" y="3112"/>
              <a:ext cx="488" cy="58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p>
              <a:pPr algn="l"/>
              <a:r>
                <a:rPr lang="x-none" altLang="en-US">
                  <a:sym typeface="+mn-ea"/>
                </a:rPr>
                <a:t>1</a:t>
              </a:r>
              <a:endParaRPr lang="x-none" altLang="en-US"/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6811645" y="1976120"/>
            <a:ext cx="849630" cy="864870"/>
            <a:chOff x="7234" y="3112"/>
            <a:chExt cx="1338" cy="1362"/>
          </a:xfrm>
        </p:grpSpPr>
        <p:sp>
          <p:nvSpPr>
            <p:cNvPr id="5" name="Rectangles 4"/>
            <p:cNvSpPr/>
            <p:nvPr/>
          </p:nvSpPr>
          <p:spPr>
            <a:xfrm>
              <a:off x="7234" y="3692"/>
              <a:ext cx="1338" cy="782"/>
            </a:xfrm>
            <a:prstGeom prst="rect">
              <a:avLst/>
            </a:prstGeom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r>
                <a:rPr lang="x-none" altLang="en-US" sz="3600"/>
                <a:t>b</a:t>
              </a:r>
              <a:endParaRPr lang="x-none" altLang="en-US" sz="3600"/>
            </a:p>
          </p:txBody>
        </p:sp>
        <p:sp>
          <p:nvSpPr>
            <p:cNvPr id="15" name="Text Box 14"/>
            <p:cNvSpPr txBox="1"/>
            <p:nvPr/>
          </p:nvSpPr>
          <p:spPr>
            <a:xfrm>
              <a:off x="7660" y="3112"/>
              <a:ext cx="488" cy="58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p>
              <a:r>
                <a:rPr lang="x-none" altLang="en-US"/>
                <a:t>2</a:t>
              </a:r>
              <a:endParaRPr lang="x-none" altLang="en-US"/>
            </a:p>
          </p:txBody>
        </p:sp>
      </p:grpSp>
      <p:sp>
        <p:nvSpPr>
          <p:cNvPr id="18" name="Text Box 17"/>
          <p:cNvSpPr txBox="1"/>
          <p:nvPr/>
        </p:nvSpPr>
        <p:spPr>
          <a:xfrm>
            <a:off x="4845685" y="1976120"/>
            <a:ext cx="30988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x-none" altLang="en-US">
                <a:solidFill>
                  <a:schemeClr val="bg1">
                    <a:lumMod val="75000"/>
                  </a:schemeClr>
                </a:solidFill>
                <a:sym typeface="+mn-ea"/>
              </a:rPr>
              <a:t>3</a:t>
            </a:r>
            <a:endParaRPr lang="x-none" altLang="en-US">
              <a:solidFill>
                <a:schemeClr val="bg1">
                  <a:lumMod val="75000"/>
                </a:schemeClr>
              </a:solidFill>
              <a:sym typeface="+mn-ea"/>
            </a:endParaRPr>
          </a:p>
        </p:txBody>
      </p:sp>
      <p:sp>
        <p:nvSpPr>
          <p:cNvPr id="20" name="Text Box 19"/>
          <p:cNvSpPr txBox="1"/>
          <p:nvPr/>
        </p:nvSpPr>
        <p:spPr>
          <a:xfrm>
            <a:off x="2134870" y="1026795"/>
            <a:ext cx="224028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x-none">
                <a:sym typeface="+mn-ea"/>
              </a:rPr>
              <a:t>实际上的内存模型：</a:t>
            </a:r>
            <a:endParaRPr lang="zh-CN" altLang="x-none">
              <a:sym typeface="+mn-ea"/>
            </a:endParaRPr>
          </a:p>
        </p:txBody>
      </p:sp>
      <p:sp>
        <p:nvSpPr>
          <p:cNvPr id="2" name="Text Box 1"/>
          <p:cNvSpPr txBox="1"/>
          <p:nvPr/>
        </p:nvSpPr>
        <p:spPr>
          <a:xfrm>
            <a:off x="5516245" y="2408555"/>
            <a:ext cx="37338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x-none" altLang="zh-CN">
                <a:solidFill>
                  <a:schemeClr val="bg1">
                    <a:lumMod val="75000"/>
                  </a:schemeClr>
                </a:solidFill>
                <a:sym typeface="+mn-ea"/>
              </a:rPr>
              <a:t>...</a:t>
            </a:r>
            <a:endParaRPr lang="x-none" altLang="zh-CN">
              <a:solidFill>
                <a:schemeClr val="bg1">
                  <a:lumMod val="75000"/>
                </a:schemeClr>
              </a:solidFill>
              <a:sym typeface="+mn-ea"/>
            </a:endParaRPr>
          </a:p>
        </p:txBody>
      </p:sp>
      <p:sp>
        <p:nvSpPr>
          <p:cNvPr id="3" name="Text Box 2"/>
          <p:cNvSpPr txBox="1"/>
          <p:nvPr/>
        </p:nvSpPr>
        <p:spPr>
          <a:xfrm>
            <a:off x="5765165" y="3143250"/>
            <a:ext cx="502158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x-none" altLang="zh-CN">
                <a:solidFill>
                  <a:schemeClr val="bg1">
                    <a:lumMod val="75000"/>
                  </a:schemeClr>
                </a:solidFill>
                <a:sym typeface="+mn-ea"/>
              </a:rPr>
              <a:t>C++ </a:t>
            </a:r>
            <a:r>
              <a:rPr lang="zh-CN" altLang="x-none">
                <a:solidFill>
                  <a:schemeClr val="bg1">
                    <a:lumMod val="75000"/>
                  </a:schemeClr>
                </a:solidFill>
                <a:sym typeface="+mn-ea"/>
              </a:rPr>
              <a:t>标准允许编译器在中间插入任意大小的真空</a:t>
            </a:r>
            <a:endParaRPr lang="zh-CN" altLang="x-none">
              <a:solidFill>
                <a:schemeClr val="bg1">
                  <a:lumMod val="75000"/>
                </a:schemeClr>
              </a:solidFill>
              <a:sym typeface="+mn-ea"/>
            </a:endParaRPr>
          </a:p>
        </p:txBody>
      </p:sp>
      <p:pic>
        <p:nvPicPr>
          <p:cNvPr id="19" name="Picture 1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1485" y="407670"/>
            <a:ext cx="1496060" cy="149606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Text Box 5"/>
          <p:cNvSpPr txBox="1"/>
          <p:nvPr/>
        </p:nvSpPr>
        <p:spPr>
          <a:xfrm>
            <a:off x="3525520" y="3143250"/>
            <a:ext cx="4368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x-none" altLang="en-US"/>
              <a:t>pa</a:t>
            </a:r>
            <a:endParaRPr lang="x-none" altLang="en-US"/>
          </a:p>
        </p:txBody>
      </p:sp>
      <p:cxnSp>
        <p:nvCxnSpPr>
          <p:cNvPr id="7" name="Straight Arrow Connector 6"/>
          <p:cNvCxnSpPr/>
          <p:nvPr/>
        </p:nvCxnSpPr>
        <p:spPr>
          <a:xfrm flipV="1">
            <a:off x="3743960" y="2840990"/>
            <a:ext cx="0" cy="410210"/>
          </a:xfrm>
          <a:prstGeom prst="straightConnector1">
            <a:avLst/>
          </a:prstGeom>
          <a:ln>
            <a:tailEnd type="arrow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8" name="Text Box 7"/>
          <p:cNvSpPr txBox="1"/>
          <p:nvPr/>
        </p:nvSpPr>
        <p:spPr>
          <a:xfrm>
            <a:off x="4375150" y="3143250"/>
            <a:ext cx="4368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x-none" altLang="en-US"/>
              <a:t>pb</a:t>
            </a:r>
            <a:endParaRPr lang="x-none" altLang="en-US"/>
          </a:p>
        </p:txBody>
      </p:sp>
      <p:cxnSp>
        <p:nvCxnSpPr>
          <p:cNvPr id="9" name="Straight Arrow Connector 8"/>
          <p:cNvCxnSpPr/>
          <p:nvPr/>
        </p:nvCxnSpPr>
        <p:spPr>
          <a:xfrm flipV="1">
            <a:off x="4593590" y="2840990"/>
            <a:ext cx="0" cy="410210"/>
          </a:xfrm>
          <a:prstGeom prst="straightConnector1">
            <a:avLst/>
          </a:prstGeom>
          <a:ln>
            <a:tailEnd type="arrow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0" name="Text Box 9"/>
          <p:cNvSpPr txBox="1"/>
          <p:nvPr/>
        </p:nvSpPr>
        <p:spPr>
          <a:xfrm>
            <a:off x="3966210" y="3734435"/>
            <a:ext cx="44323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x-none" altLang="en-US"/>
              <a:t>+1</a:t>
            </a:r>
            <a:endParaRPr lang="x-none" altLang="en-US"/>
          </a:p>
        </p:txBody>
      </p:sp>
      <p:sp>
        <p:nvSpPr>
          <p:cNvPr id="11" name="Curved Up Arrow 10"/>
          <p:cNvSpPr/>
          <p:nvPr/>
        </p:nvSpPr>
        <p:spPr>
          <a:xfrm>
            <a:off x="3734435" y="3453765"/>
            <a:ext cx="906780" cy="360045"/>
          </a:xfrm>
          <a:prstGeom prst="curved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2" name="Up Arrow 11"/>
          <p:cNvSpPr/>
          <p:nvPr/>
        </p:nvSpPr>
        <p:spPr>
          <a:xfrm>
            <a:off x="4881880" y="2948940"/>
            <a:ext cx="273685" cy="1137920"/>
          </a:xfrm>
          <a:prstGeom prst="upArrow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/>
          </a:p>
        </p:txBody>
      </p:sp>
      <p:sp>
        <p:nvSpPr>
          <p:cNvPr id="13" name="Text Box 12"/>
          <p:cNvSpPr txBox="1"/>
          <p:nvPr/>
        </p:nvSpPr>
        <p:spPr>
          <a:xfrm>
            <a:off x="4797425" y="4086860"/>
            <a:ext cx="44323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x-none" altLang="en-US"/>
              <a:t>=3</a:t>
            </a:r>
            <a:endParaRPr lang="x-none" altLang="en-US"/>
          </a:p>
        </p:txBody>
      </p:sp>
      <p:grpSp>
        <p:nvGrpSpPr>
          <p:cNvPr id="17" name="Group 16"/>
          <p:cNvGrpSpPr/>
          <p:nvPr/>
        </p:nvGrpSpPr>
        <p:grpSpPr>
          <a:xfrm>
            <a:off x="3743960" y="1976120"/>
            <a:ext cx="849630" cy="864870"/>
            <a:chOff x="5896" y="3112"/>
            <a:chExt cx="1338" cy="1362"/>
          </a:xfrm>
        </p:grpSpPr>
        <p:sp>
          <p:nvSpPr>
            <p:cNvPr id="4" name="Rectangles 3"/>
            <p:cNvSpPr/>
            <p:nvPr/>
          </p:nvSpPr>
          <p:spPr>
            <a:xfrm>
              <a:off x="5896" y="3692"/>
              <a:ext cx="1338" cy="78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r>
                <a:rPr lang="x-none" altLang="en-US" sz="3600"/>
                <a:t>a</a:t>
              </a:r>
              <a:endParaRPr lang="x-none" altLang="en-US" sz="3600"/>
            </a:p>
          </p:txBody>
        </p:sp>
        <p:sp>
          <p:nvSpPr>
            <p:cNvPr id="14" name="Text Box 13"/>
            <p:cNvSpPr txBox="1"/>
            <p:nvPr/>
          </p:nvSpPr>
          <p:spPr>
            <a:xfrm>
              <a:off x="6321" y="3112"/>
              <a:ext cx="488" cy="58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p>
              <a:pPr algn="l"/>
              <a:r>
                <a:rPr lang="x-none" altLang="en-US">
                  <a:sym typeface="+mn-ea"/>
                </a:rPr>
                <a:t>1</a:t>
              </a:r>
              <a:endParaRPr lang="x-none" altLang="en-US"/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6811645" y="1976120"/>
            <a:ext cx="849630" cy="864870"/>
            <a:chOff x="7234" y="3112"/>
            <a:chExt cx="1338" cy="1362"/>
          </a:xfrm>
        </p:grpSpPr>
        <p:sp>
          <p:nvSpPr>
            <p:cNvPr id="5" name="Rectangles 4"/>
            <p:cNvSpPr/>
            <p:nvPr/>
          </p:nvSpPr>
          <p:spPr>
            <a:xfrm>
              <a:off x="7234" y="3692"/>
              <a:ext cx="1338" cy="782"/>
            </a:xfrm>
            <a:prstGeom prst="rect">
              <a:avLst/>
            </a:prstGeom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r>
                <a:rPr lang="x-none" altLang="en-US" sz="3600"/>
                <a:t>b</a:t>
              </a:r>
              <a:endParaRPr lang="x-none" altLang="en-US" sz="3600"/>
            </a:p>
          </p:txBody>
        </p:sp>
        <p:sp>
          <p:nvSpPr>
            <p:cNvPr id="15" name="Text Box 14"/>
            <p:cNvSpPr txBox="1"/>
            <p:nvPr/>
          </p:nvSpPr>
          <p:spPr>
            <a:xfrm>
              <a:off x="7660" y="3112"/>
              <a:ext cx="488" cy="58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p>
              <a:r>
                <a:rPr lang="x-none" altLang="en-US"/>
                <a:t>2</a:t>
              </a:r>
              <a:endParaRPr lang="x-none" altLang="en-US"/>
            </a:p>
          </p:txBody>
        </p:sp>
      </p:grpSp>
      <p:sp>
        <p:nvSpPr>
          <p:cNvPr id="18" name="Text Box 17"/>
          <p:cNvSpPr txBox="1"/>
          <p:nvPr/>
        </p:nvSpPr>
        <p:spPr>
          <a:xfrm>
            <a:off x="4845685" y="1976120"/>
            <a:ext cx="30988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x-none" altLang="en-US">
                <a:solidFill>
                  <a:schemeClr val="bg1">
                    <a:lumMod val="75000"/>
                  </a:schemeClr>
                </a:solidFill>
                <a:sym typeface="+mn-ea"/>
              </a:rPr>
              <a:t>3</a:t>
            </a:r>
            <a:endParaRPr lang="x-none" altLang="en-US">
              <a:solidFill>
                <a:schemeClr val="bg1">
                  <a:lumMod val="75000"/>
                </a:schemeClr>
              </a:solidFill>
              <a:sym typeface="+mn-ea"/>
            </a:endParaRPr>
          </a:p>
        </p:txBody>
      </p:sp>
      <p:sp>
        <p:nvSpPr>
          <p:cNvPr id="20" name="Text Box 19"/>
          <p:cNvSpPr txBox="1"/>
          <p:nvPr/>
        </p:nvSpPr>
        <p:spPr>
          <a:xfrm>
            <a:off x="2221230" y="825500"/>
            <a:ext cx="773938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x-none" altLang="zh-CN">
                <a:sym typeface="+mn-ea"/>
              </a:rPr>
              <a:t>Release </a:t>
            </a:r>
            <a:r>
              <a:rPr lang="zh-CN" altLang="x-none">
                <a:sym typeface="+mn-ea"/>
              </a:rPr>
              <a:t>模式中，编译器利用“允许插入真空”规则，把</a:t>
            </a:r>
            <a:r>
              <a:rPr lang="en-US" altLang="zh-CN">
                <a:sym typeface="+mn-ea"/>
              </a:rPr>
              <a:t> b </a:t>
            </a:r>
            <a:r>
              <a:rPr lang="zh-CN" altLang="en-US">
                <a:sym typeface="+mn-ea"/>
              </a:rPr>
              <a:t>优化到寄存器中</a:t>
            </a:r>
            <a:endParaRPr lang="zh-CN" altLang="en-US">
              <a:sym typeface="+mn-ea"/>
            </a:endParaRPr>
          </a:p>
        </p:txBody>
      </p:sp>
      <p:grpSp>
        <p:nvGrpSpPr>
          <p:cNvPr id="21" name="Group 20"/>
          <p:cNvGrpSpPr/>
          <p:nvPr/>
        </p:nvGrpSpPr>
        <p:grpSpPr>
          <a:xfrm>
            <a:off x="2713990" y="1638300"/>
            <a:ext cx="3088640" cy="3761105"/>
            <a:chOff x="4274" y="2580"/>
            <a:chExt cx="4864" cy="5923"/>
          </a:xfrm>
        </p:grpSpPr>
        <p:sp>
          <p:nvSpPr>
            <p:cNvPr id="3" name="Rectangles 2"/>
            <p:cNvSpPr/>
            <p:nvPr/>
          </p:nvSpPr>
          <p:spPr>
            <a:xfrm>
              <a:off x="4274" y="2580"/>
              <a:ext cx="4865" cy="533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chemeClr val="lt1"/>
                  </a:solidFill>
                </a14:hiddenFill>
              </a:ext>
            </a:extLst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p>
              <a:pPr algn="ctr"/>
              <a:endParaRPr lang="en-US"/>
            </a:p>
          </p:txBody>
        </p:sp>
        <p:sp>
          <p:nvSpPr>
            <p:cNvPr id="19" name="Text Box 18"/>
            <p:cNvSpPr txBox="1"/>
            <p:nvPr/>
          </p:nvSpPr>
          <p:spPr>
            <a:xfrm>
              <a:off x="6271" y="7923"/>
              <a:ext cx="648" cy="580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p>
              <a:r>
                <a:rPr lang="zh-CN" altLang="x-none">
                  <a:solidFill>
                    <a:schemeClr val="accent6"/>
                  </a:solidFill>
                  <a:sym typeface="+mn-ea"/>
                </a:rPr>
                <a:t>栈</a:t>
              </a:r>
              <a:endParaRPr lang="zh-CN" altLang="x-none">
                <a:solidFill>
                  <a:schemeClr val="accent6"/>
                </a:solidFill>
                <a:sym typeface="+mn-ea"/>
              </a:endParaRPr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6442075" y="1645920"/>
            <a:ext cx="3089275" cy="3761105"/>
            <a:chOff x="4274" y="2580"/>
            <a:chExt cx="4865" cy="5923"/>
          </a:xfrm>
        </p:grpSpPr>
        <p:sp>
          <p:nvSpPr>
            <p:cNvPr id="23" name="Rectangles 22"/>
            <p:cNvSpPr/>
            <p:nvPr/>
          </p:nvSpPr>
          <p:spPr>
            <a:xfrm>
              <a:off x="4274" y="2580"/>
              <a:ext cx="4865" cy="5331"/>
            </a:xfrm>
            <a:prstGeom prst="rect">
              <a:avLst/>
            </a:prstGeom>
            <a:noFill/>
            <a:ln>
              <a:solidFill>
                <a:schemeClr val="accent2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lt1"/>
                  </a:solidFill>
                </a14:hiddenFill>
              </a:ext>
            </a:extLst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p>
              <a:pPr algn="ctr"/>
              <a:endParaRPr lang="en-US"/>
            </a:p>
          </p:txBody>
        </p:sp>
        <p:sp>
          <p:nvSpPr>
            <p:cNvPr id="24" name="Text Box 23"/>
            <p:cNvSpPr txBox="1"/>
            <p:nvPr/>
          </p:nvSpPr>
          <p:spPr>
            <a:xfrm>
              <a:off x="6271" y="7923"/>
              <a:ext cx="1368" cy="580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p>
              <a:r>
                <a:rPr lang="zh-CN" altLang="x-none">
                  <a:solidFill>
                    <a:schemeClr val="accent2"/>
                  </a:solidFill>
                  <a:sym typeface="+mn-ea"/>
                </a:rPr>
                <a:t>寄存器</a:t>
              </a:r>
              <a:endParaRPr lang="zh-CN" altLang="x-none">
                <a:solidFill>
                  <a:schemeClr val="accent2"/>
                </a:solidFill>
                <a:sym typeface="+mn-ea"/>
              </a:endParaRPr>
            </a:p>
          </p:txBody>
        </p: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Text Box 2"/>
          <p:cNvSpPr txBox="1"/>
          <p:nvPr/>
        </p:nvSpPr>
        <p:spPr>
          <a:xfrm>
            <a:off x="3863975" y="1619885"/>
            <a:ext cx="405638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en-US" altLang="zh-CN">
                <a:sym typeface="+mn-ea"/>
              </a:rPr>
              <a:t>int </a:t>
            </a:r>
            <a:r>
              <a:rPr lang="zh-CN" altLang="en-US">
                <a:sym typeface="+mn-ea"/>
              </a:rPr>
              <a:t>类型的对象</a:t>
            </a:r>
            <a:r>
              <a:rPr lang="zh-CN">
                <a:sym typeface="+mn-ea"/>
              </a:rPr>
              <a:t>只能通过</a:t>
            </a:r>
            <a:r>
              <a:rPr lang="en-US" altLang="zh-CN">
                <a:sym typeface="+mn-ea"/>
              </a:rPr>
              <a:t> int </a:t>
            </a:r>
            <a:r>
              <a:rPr lang="zh-CN" altLang="en-US">
                <a:sym typeface="+mn-ea"/>
              </a:rPr>
              <a:t>指针访问</a:t>
            </a:r>
            <a:r>
              <a:rPr lang="zh-CN">
                <a:sym typeface="+mn-ea"/>
              </a:rPr>
              <a:t>！</a:t>
            </a:r>
            <a:endParaRPr lang="zh-CN">
              <a:sym typeface="+mn-ea"/>
            </a:endParaRPr>
          </a:p>
        </p:txBody>
      </p:sp>
      <p:grpSp>
        <p:nvGrpSpPr>
          <p:cNvPr id="12" name="Group 11"/>
          <p:cNvGrpSpPr/>
          <p:nvPr/>
        </p:nvGrpSpPr>
        <p:grpSpPr>
          <a:xfrm>
            <a:off x="1336040" y="3179445"/>
            <a:ext cx="4154170" cy="1696720"/>
            <a:chOff x="7788" y="3740"/>
            <a:chExt cx="6542" cy="2672"/>
          </a:xfrm>
        </p:grpSpPr>
        <p:sp>
          <p:nvSpPr>
            <p:cNvPr id="4" name="Rectangles 3"/>
            <p:cNvSpPr/>
            <p:nvPr/>
          </p:nvSpPr>
          <p:spPr>
            <a:xfrm>
              <a:off x="7788" y="4685"/>
              <a:ext cx="6543" cy="782"/>
            </a:xfrm>
            <a:prstGeom prst="rect">
              <a:avLst/>
            </a:prstGeom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r>
                <a:rPr lang="x-none" altLang="en-US" sz="3600"/>
                <a:t>a</a:t>
              </a:r>
              <a:endParaRPr lang="x-none" altLang="en-US" sz="3600"/>
            </a:p>
          </p:txBody>
        </p:sp>
        <p:sp>
          <p:nvSpPr>
            <p:cNvPr id="2" name="Text Box 1"/>
            <p:cNvSpPr txBox="1"/>
            <p:nvPr/>
          </p:nvSpPr>
          <p:spPr>
            <a:xfrm>
              <a:off x="10606" y="3740"/>
              <a:ext cx="908" cy="58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p>
              <a:pPr algn="l"/>
              <a:r>
                <a:rPr lang="x-none" altLang="en-US">
                  <a:solidFill>
                    <a:schemeClr val="accent6"/>
                  </a:solidFill>
                  <a:sym typeface="+mn-ea"/>
                </a:rPr>
                <a:t>int *</a:t>
              </a:r>
              <a:endParaRPr lang="x-none" altLang="en-US">
                <a:solidFill>
                  <a:schemeClr val="accent6"/>
                </a:solidFill>
                <a:sym typeface="+mn-ea"/>
              </a:endParaRPr>
            </a:p>
          </p:txBody>
        </p:sp>
        <p:sp>
          <p:nvSpPr>
            <p:cNvPr id="8" name="Text Box 7"/>
            <p:cNvSpPr txBox="1"/>
            <p:nvPr/>
          </p:nvSpPr>
          <p:spPr>
            <a:xfrm>
              <a:off x="8814" y="5832"/>
              <a:ext cx="1328" cy="58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p>
              <a:pPr algn="l"/>
              <a:r>
                <a:rPr lang="x-none" altLang="en-US">
                  <a:solidFill>
                    <a:schemeClr val="accent2"/>
                  </a:solidFill>
                  <a:sym typeface="+mn-ea"/>
                </a:rPr>
                <a:t>short *</a:t>
              </a:r>
              <a:endParaRPr lang="x-none" altLang="en-US">
                <a:solidFill>
                  <a:schemeClr val="accent2"/>
                </a:solidFill>
                <a:sym typeface="+mn-ea"/>
              </a:endParaRPr>
            </a:p>
          </p:txBody>
        </p:sp>
        <p:sp>
          <p:nvSpPr>
            <p:cNvPr id="10" name="Left Brace 9"/>
            <p:cNvSpPr/>
            <p:nvPr/>
          </p:nvSpPr>
          <p:spPr>
            <a:xfrm rot="16200000">
              <a:off x="9209" y="4046"/>
              <a:ext cx="365" cy="3207"/>
            </a:xfrm>
            <a:prstGeom prst="leftBrace">
              <a:avLst/>
            </a:prstGeom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  <p:txBody>
            <a:bodyPr rtlCol="0" anchor="ctr"/>
            <a:p>
              <a:pPr algn="ctr"/>
              <a:endParaRPr lang="en-US"/>
            </a:p>
          </p:txBody>
        </p:sp>
        <p:sp>
          <p:nvSpPr>
            <p:cNvPr id="11" name="Left Brace 10"/>
            <p:cNvSpPr/>
            <p:nvPr/>
          </p:nvSpPr>
          <p:spPr>
            <a:xfrm rot="5400000">
              <a:off x="10877" y="1231"/>
              <a:ext cx="365" cy="6543"/>
            </a:xfrm>
            <a:prstGeom prst="leftBrace">
              <a:avLst/>
            </a:prstGeom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  <p:txBody>
            <a:bodyPr rtlCol="0" anchor="ctr"/>
            <a:p>
              <a:pPr algn="ctr"/>
              <a:endParaRPr lang="en-US">
                <a:solidFill>
                  <a:schemeClr val="accent6"/>
                </a:solidFill>
              </a:endParaRPr>
            </a:p>
          </p:txBody>
        </p:sp>
      </p:grpSp>
      <p:sp>
        <p:nvSpPr>
          <p:cNvPr id="26" name="Multiply 25"/>
          <p:cNvSpPr/>
          <p:nvPr/>
        </p:nvSpPr>
        <p:spPr>
          <a:xfrm>
            <a:off x="2721610" y="4439285"/>
            <a:ext cx="506095" cy="506095"/>
          </a:xfrm>
          <a:prstGeom prst="mathMultiply">
            <a:avLst>
              <a:gd name="adj1" fmla="val 15624"/>
            </a:avLst>
          </a:prstGeom>
          <a:solidFill>
            <a:srgbClr val="FF0000"/>
          </a:solidFill>
          <a:ln w="127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/>
          </a:p>
        </p:txBody>
      </p:sp>
      <p:grpSp>
        <p:nvGrpSpPr>
          <p:cNvPr id="14" name="Group 13"/>
          <p:cNvGrpSpPr/>
          <p:nvPr/>
        </p:nvGrpSpPr>
        <p:grpSpPr>
          <a:xfrm>
            <a:off x="6797675" y="3179445"/>
            <a:ext cx="4154805" cy="1696720"/>
            <a:chOff x="7788" y="3740"/>
            <a:chExt cx="6543" cy="2672"/>
          </a:xfrm>
        </p:grpSpPr>
        <p:sp>
          <p:nvSpPr>
            <p:cNvPr id="15" name="Rectangles 14"/>
            <p:cNvSpPr/>
            <p:nvPr/>
          </p:nvSpPr>
          <p:spPr>
            <a:xfrm>
              <a:off x="7788" y="4685"/>
              <a:ext cx="3206" cy="782"/>
            </a:xfrm>
            <a:prstGeom prst="rect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r>
                <a:rPr lang="x-none" altLang="en-US" sz="3600"/>
                <a:t>b</a:t>
              </a:r>
              <a:endParaRPr lang="x-none" altLang="en-US" sz="3600"/>
            </a:p>
          </p:txBody>
        </p:sp>
        <p:sp>
          <p:nvSpPr>
            <p:cNvPr id="16" name="Text Box 15"/>
            <p:cNvSpPr txBox="1"/>
            <p:nvPr/>
          </p:nvSpPr>
          <p:spPr>
            <a:xfrm>
              <a:off x="10606" y="3740"/>
              <a:ext cx="908" cy="58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p>
              <a:pPr algn="l"/>
              <a:r>
                <a:rPr lang="x-none" altLang="en-US">
                  <a:solidFill>
                    <a:schemeClr val="accent6"/>
                  </a:solidFill>
                  <a:sym typeface="+mn-ea"/>
                </a:rPr>
                <a:t>int *</a:t>
              </a:r>
              <a:endParaRPr lang="x-none" altLang="en-US">
                <a:solidFill>
                  <a:schemeClr val="accent6"/>
                </a:solidFill>
                <a:sym typeface="+mn-ea"/>
              </a:endParaRPr>
            </a:p>
          </p:txBody>
        </p:sp>
        <p:sp>
          <p:nvSpPr>
            <p:cNvPr id="17" name="Text Box 16"/>
            <p:cNvSpPr txBox="1"/>
            <p:nvPr/>
          </p:nvSpPr>
          <p:spPr>
            <a:xfrm>
              <a:off x="8814" y="5832"/>
              <a:ext cx="1328" cy="58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p>
              <a:pPr algn="l"/>
              <a:r>
                <a:rPr lang="x-none" altLang="en-US">
                  <a:solidFill>
                    <a:schemeClr val="accent2"/>
                  </a:solidFill>
                  <a:sym typeface="+mn-ea"/>
                </a:rPr>
                <a:t>short *</a:t>
              </a:r>
              <a:endParaRPr lang="x-none" altLang="en-US">
                <a:solidFill>
                  <a:schemeClr val="accent2"/>
                </a:solidFill>
                <a:sym typeface="+mn-ea"/>
              </a:endParaRPr>
            </a:p>
          </p:txBody>
        </p:sp>
        <p:sp>
          <p:nvSpPr>
            <p:cNvPr id="18" name="Left Brace 17"/>
            <p:cNvSpPr/>
            <p:nvPr/>
          </p:nvSpPr>
          <p:spPr>
            <a:xfrm rot="16200000">
              <a:off x="9209" y="4046"/>
              <a:ext cx="365" cy="3207"/>
            </a:xfrm>
            <a:prstGeom prst="leftBrace">
              <a:avLst/>
            </a:prstGeom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  <p:txBody>
            <a:bodyPr rtlCol="0" anchor="ctr"/>
            <a:p>
              <a:pPr algn="ctr"/>
              <a:endParaRPr lang="en-US"/>
            </a:p>
          </p:txBody>
        </p:sp>
        <p:sp>
          <p:nvSpPr>
            <p:cNvPr id="19" name="Left Brace 18"/>
            <p:cNvSpPr/>
            <p:nvPr/>
          </p:nvSpPr>
          <p:spPr>
            <a:xfrm rot="5400000">
              <a:off x="10877" y="1231"/>
              <a:ext cx="365" cy="6543"/>
            </a:xfrm>
            <a:prstGeom prst="leftBrace">
              <a:avLst/>
            </a:prstGeom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  <p:txBody>
            <a:bodyPr rtlCol="0" anchor="ctr"/>
            <a:p>
              <a:pPr algn="ctr"/>
              <a:endParaRPr lang="en-US">
                <a:solidFill>
                  <a:schemeClr val="accent6"/>
                </a:solidFill>
              </a:endParaRPr>
            </a:p>
          </p:txBody>
        </p:sp>
      </p:grpSp>
      <p:sp>
        <p:nvSpPr>
          <p:cNvPr id="20" name="Multiply 19"/>
          <p:cNvSpPr/>
          <p:nvPr/>
        </p:nvSpPr>
        <p:spPr>
          <a:xfrm>
            <a:off x="9017000" y="3110230"/>
            <a:ext cx="506095" cy="506095"/>
          </a:xfrm>
          <a:prstGeom prst="mathMultiply">
            <a:avLst>
              <a:gd name="adj1" fmla="val 15624"/>
            </a:avLst>
          </a:prstGeom>
          <a:solidFill>
            <a:srgbClr val="FF0000"/>
          </a:solidFill>
          <a:ln w="127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/>
          </a:p>
        </p:txBody>
      </p:sp>
      <p:sp>
        <p:nvSpPr>
          <p:cNvPr id="21" name="Text Box 20"/>
          <p:cNvSpPr txBox="1"/>
          <p:nvPr/>
        </p:nvSpPr>
        <p:spPr>
          <a:xfrm>
            <a:off x="5957570" y="3843655"/>
            <a:ext cx="37338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x-none" altLang="zh-CN">
                <a:solidFill>
                  <a:schemeClr val="bg1">
                    <a:lumMod val="75000"/>
                  </a:schemeClr>
                </a:solidFill>
                <a:sym typeface="+mn-ea"/>
              </a:rPr>
              <a:t>...</a:t>
            </a:r>
            <a:endParaRPr lang="x-none" altLang="zh-CN">
              <a:solidFill>
                <a:schemeClr val="bg1">
                  <a:lumMod val="75000"/>
                </a:schemeClr>
              </a:solidFill>
              <a:sym typeface="+mn-ea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ext Box 1"/>
          <p:cNvSpPr txBox="1"/>
          <p:nvPr/>
        </p:nvSpPr>
        <p:spPr>
          <a:xfrm>
            <a:off x="3850640" y="3447415"/>
            <a:ext cx="472948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x-none" b="1">
                <a:solidFill>
                  <a:srgbClr val="C00000"/>
                </a:solidFill>
              </a:rPr>
              <a:t>把</a:t>
            </a:r>
            <a:r>
              <a:rPr lang="en-US" altLang="zh-CN" b="1">
                <a:solidFill>
                  <a:srgbClr val="C00000"/>
                </a:solidFill>
              </a:rPr>
              <a:t> </a:t>
            </a:r>
            <a:r>
              <a:rPr lang="x-none" altLang="en-US" b="1">
                <a:solidFill>
                  <a:srgbClr val="C00000"/>
                </a:solidFill>
              </a:rPr>
              <a:t>int * </a:t>
            </a:r>
            <a:r>
              <a:rPr lang="zh-CN" altLang="x-none" b="1">
                <a:solidFill>
                  <a:srgbClr val="C00000"/>
                </a:solidFill>
              </a:rPr>
              <a:t>转换为</a:t>
            </a:r>
            <a:r>
              <a:rPr lang="en-US" altLang="zh-CN" b="1">
                <a:solidFill>
                  <a:srgbClr val="C00000"/>
                </a:solidFill>
              </a:rPr>
              <a:t> short </a:t>
            </a:r>
            <a:r>
              <a:rPr lang="x-none" altLang="en-US" b="1">
                <a:solidFill>
                  <a:srgbClr val="C00000"/>
                </a:solidFill>
              </a:rPr>
              <a:t>*</a:t>
            </a:r>
            <a:r>
              <a:rPr lang="zh-CN" altLang="x-none" b="1">
                <a:solidFill>
                  <a:srgbClr val="C00000"/>
                </a:solidFill>
              </a:rPr>
              <a:t>，然后访问，是非法的</a:t>
            </a:r>
            <a:endParaRPr lang="zh-CN" altLang="x-none" b="1">
              <a:solidFill>
                <a:srgbClr val="C00000"/>
              </a:solidFill>
            </a:endParaRPr>
          </a:p>
        </p:txBody>
      </p:sp>
      <p:sp>
        <p:nvSpPr>
          <p:cNvPr id="3" name="Text Box 2"/>
          <p:cNvSpPr txBox="1"/>
          <p:nvPr/>
        </p:nvSpPr>
        <p:spPr>
          <a:xfrm>
            <a:off x="3541395" y="1772920"/>
            <a:ext cx="4354830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x-none" altLang="en-US">
                <a:sym typeface="+mn-ea"/>
              </a:rPr>
              <a:t>int i = 0x10002;</a:t>
            </a:r>
            <a:endParaRPr lang="x-none" altLang="en-US">
              <a:sym typeface="+mn-ea"/>
            </a:endParaRPr>
          </a:p>
          <a:p>
            <a:r>
              <a:rPr lang="x-none" altLang="en-US">
                <a:sym typeface="+mn-ea"/>
              </a:rPr>
              <a:t>*(</a:t>
            </a:r>
            <a:r>
              <a:rPr lang="en-US" altLang="zh-CN">
                <a:sym typeface="+mn-ea"/>
              </a:rPr>
              <a:t>short</a:t>
            </a:r>
            <a:r>
              <a:rPr lang="x-none" altLang="en-US">
                <a:sym typeface="+mn-ea"/>
              </a:rPr>
              <a:t> *)&amp;i = 3;       // </a:t>
            </a:r>
            <a:r>
              <a:rPr lang="zh-CN" altLang="x-none">
                <a:sym typeface="+mn-ea"/>
              </a:rPr>
              <a:t>企图修改低</a:t>
            </a:r>
            <a:r>
              <a:rPr lang="en-US" altLang="zh-CN">
                <a:sym typeface="+mn-ea"/>
              </a:rPr>
              <a:t> 16 </a:t>
            </a:r>
            <a:r>
              <a:rPr lang="zh-CN" altLang="en-US">
                <a:sym typeface="+mn-ea"/>
              </a:rPr>
              <a:t>位？</a:t>
            </a:r>
            <a:endParaRPr lang="zh-CN" altLang="en-US">
              <a:sym typeface="+mn-ea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ext Box 1"/>
          <p:cNvSpPr txBox="1"/>
          <p:nvPr/>
        </p:nvSpPr>
        <p:spPr>
          <a:xfrm>
            <a:off x="2294255" y="5403850"/>
            <a:ext cx="7485380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l"/>
            <a:r>
              <a:rPr lang="x-none" altLang="en-US">
                <a:sym typeface="+mn-ea"/>
              </a:rPr>
              <a:t>gcc: </a:t>
            </a:r>
            <a:r>
              <a:rPr lang="x-none" altLang="en-US">
                <a:solidFill>
                  <a:schemeClr val="tx2"/>
                </a:solidFill>
                <a:latin typeface="BlexMono Nerd Font Medium" panose="020B0609050203000203" charset="0"/>
                <a:cs typeface="BlexMono Nerd Font Medium" panose="020B0609050203000203" charset="0"/>
                <a:sym typeface="+mn-ea"/>
              </a:rPr>
              <a:t>-fno-strict-aliasing</a:t>
            </a:r>
            <a:r>
              <a:rPr lang="en-US" altLang="x-none">
                <a:sym typeface="+mn-ea"/>
              </a:rPr>
              <a:t> </a:t>
            </a:r>
            <a:r>
              <a:rPr lang="zh-CN" altLang="en-US">
                <a:sym typeface="+mn-ea"/>
              </a:rPr>
              <a:t>可以阻止编译器利用</a:t>
            </a:r>
            <a:r>
              <a:rPr lang="x-none" altLang="zh-CN">
                <a:sym typeface="+mn-ea"/>
              </a:rPr>
              <a:t> </a:t>
            </a:r>
            <a:r>
              <a:rPr lang="zh-CN" b="1">
                <a:sym typeface="+mn-ea"/>
              </a:rPr>
              <a:t>严格别名</a:t>
            </a:r>
            <a:r>
              <a:rPr lang="zh-CN" altLang="x-none" b="1">
                <a:sym typeface="+mn-ea"/>
              </a:rPr>
              <a:t>规则</a:t>
            </a:r>
            <a:r>
              <a:rPr lang="x-none" altLang="zh-CN">
                <a:sym typeface="+mn-ea"/>
              </a:rPr>
              <a:t> </a:t>
            </a:r>
            <a:r>
              <a:rPr lang="zh-CN" altLang="x-none">
                <a:sym typeface="+mn-ea"/>
              </a:rPr>
              <a:t>优化</a:t>
            </a:r>
            <a:endParaRPr lang="x-none" altLang="en-US">
              <a:sym typeface="+mn-ea"/>
            </a:endParaRPr>
          </a:p>
          <a:p>
            <a:pPr algn="l"/>
            <a:r>
              <a:rPr lang="x-none" altLang="en-US">
                <a:sym typeface="+mn-ea"/>
              </a:rPr>
              <a:t>msvc: </a:t>
            </a:r>
            <a:r>
              <a:rPr lang="zh-CN" altLang="x-none">
                <a:sym typeface="+mn-ea"/>
              </a:rPr>
              <a:t>不会利用</a:t>
            </a:r>
            <a:r>
              <a:rPr lang="x-none" altLang="zh-CN">
                <a:sym typeface="+mn-ea"/>
              </a:rPr>
              <a:t> </a:t>
            </a:r>
            <a:r>
              <a:rPr lang="zh-CN" b="1">
                <a:sym typeface="+mn-ea"/>
              </a:rPr>
              <a:t>严格别名</a:t>
            </a:r>
            <a:r>
              <a:rPr lang="zh-CN" altLang="x-none" b="1">
                <a:sym typeface="+mn-ea"/>
              </a:rPr>
              <a:t>规则</a:t>
            </a:r>
            <a:r>
              <a:rPr lang="x-none" altLang="zh-CN">
                <a:sym typeface="+mn-ea"/>
              </a:rPr>
              <a:t> </a:t>
            </a:r>
            <a:r>
              <a:rPr lang="zh-CN" altLang="x-none">
                <a:sym typeface="+mn-ea"/>
              </a:rPr>
              <a:t>优化</a:t>
            </a:r>
            <a:endParaRPr lang="zh-CN" altLang="x-none">
              <a:sym typeface="+mn-ea"/>
            </a:endParaRPr>
          </a:p>
        </p:txBody>
      </p:sp>
      <p:sp>
        <p:nvSpPr>
          <p:cNvPr id="3" name="Text Box 2"/>
          <p:cNvSpPr txBox="1"/>
          <p:nvPr/>
        </p:nvSpPr>
        <p:spPr>
          <a:xfrm>
            <a:off x="3905250" y="1410970"/>
            <a:ext cx="400558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>
                <a:sym typeface="+mn-ea"/>
              </a:rPr>
              <a:t>这被称为严格别名</a:t>
            </a:r>
            <a:r>
              <a:rPr lang="zh-CN" altLang="x-none">
                <a:sym typeface="+mn-ea"/>
              </a:rPr>
              <a:t>规则</a:t>
            </a:r>
            <a:r>
              <a:rPr lang="x-none" altLang="zh-CN">
                <a:sym typeface="+mn-ea"/>
              </a:rPr>
              <a:t> (strict aliasing)</a:t>
            </a:r>
            <a:endParaRPr lang="x-none" altLang="zh-CN">
              <a:sym typeface="+mn-ea"/>
            </a:endParaRPr>
          </a:p>
        </p:txBody>
      </p:sp>
      <p:grpSp>
        <p:nvGrpSpPr>
          <p:cNvPr id="12" name="Group 11"/>
          <p:cNvGrpSpPr/>
          <p:nvPr/>
        </p:nvGrpSpPr>
        <p:grpSpPr>
          <a:xfrm>
            <a:off x="1336040" y="3179445"/>
            <a:ext cx="4154170" cy="1696720"/>
            <a:chOff x="7788" y="3740"/>
            <a:chExt cx="6542" cy="2672"/>
          </a:xfrm>
        </p:grpSpPr>
        <p:sp>
          <p:nvSpPr>
            <p:cNvPr id="4" name="Rectangles 3"/>
            <p:cNvSpPr/>
            <p:nvPr/>
          </p:nvSpPr>
          <p:spPr>
            <a:xfrm>
              <a:off x="7788" y="4685"/>
              <a:ext cx="6543" cy="782"/>
            </a:xfrm>
            <a:prstGeom prst="rect">
              <a:avLst/>
            </a:prstGeom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r>
                <a:rPr lang="x-none" altLang="en-US" sz="3600"/>
                <a:t>a</a:t>
              </a:r>
              <a:endParaRPr lang="x-none" altLang="en-US" sz="3600"/>
            </a:p>
          </p:txBody>
        </p:sp>
        <p:sp>
          <p:nvSpPr>
            <p:cNvPr id="5" name="Text Box 4"/>
            <p:cNvSpPr txBox="1"/>
            <p:nvPr/>
          </p:nvSpPr>
          <p:spPr>
            <a:xfrm>
              <a:off x="10606" y="3740"/>
              <a:ext cx="908" cy="58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p>
              <a:pPr algn="l"/>
              <a:r>
                <a:rPr lang="x-none" altLang="en-US">
                  <a:solidFill>
                    <a:schemeClr val="accent6"/>
                  </a:solidFill>
                  <a:sym typeface="+mn-ea"/>
                </a:rPr>
                <a:t>int *</a:t>
              </a:r>
              <a:endParaRPr lang="x-none" altLang="en-US">
                <a:solidFill>
                  <a:schemeClr val="accent6"/>
                </a:solidFill>
                <a:sym typeface="+mn-ea"/>
              </a:endParaRPr>
            </a:p>
          </p:txBody>
        </p:sp>
        <p:sp>
          <p:nvSpPr>
            <p:cNvPr id="8" name="Text Box 7"/>
            <p:cNvSpPr txBox="1"/>
            <p:nvPr/>
          </p:nvSpPr>
          <p:spPr>
            <a:xfrm>
              <a:off x="8814" y="5832"/>
              <a:ext cx="1328" cy="58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p>
              <a:pPr algn="l"/>
              <a:r>
                <a:rPr lang="x-none" altLang="en-US">
                  <a:solidFill>
                    <a:schemeClr val="accent2"/>
                  </a:solidFill>
                  <a:sym typeface="+mn-ea"/>
                </a:rPr>
                <a:t>short *</a:t>
              </a:r>
              <a:endParaRPr lang="x-none" altLang="en-US">
                <a:solidFill>
                  <a:schemeClr val="accent2"/>
                </a:solidFill>
                <a:sym typeface="+mn-ea"/>
              </a:endParaRPr>
            </a:p>
          </p:txBody>
        </p:sp>
        <p:sp>
          <p:nvSpPr>
            <p:cNvPr id="10" name="Left Brace 9"/>
            <p:cNvSpPr/>
            <p:nvPr/>
          </p:nvSpPr>
          <p:spPr>
            <a:xfrm rot="16200000">
              <a:off x="9209" y="4046"/>
              <a:ext cx="365" cy="3207"/>
            </a:xfrm>
            <a:prstGeom prst="leftBrace">
              <a:avLst/>
            </a:prstGeom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  <p:txBody>
            <a:bodyPr rtlCol="0" anchor="ctr"/>
            <a:p>
              <a:pPr algn="ctr"/>
              <a:endParaRPr lang="en-US"/>
            </a:p>
          </p:txBody>
        </p:sp>
        <p:sp>
          <p:nvSpPr>
            <p:cNvPr id="11" name="Left Brace 10"/>
            <p:cNvSpPr/>
            <p:nvPr/>
          </p:nvSpPr>
          <p:spPr>
            <a:xfrm rot="5400000">
              <a:off x="10877" y="1231"/>
              <a:ext cx="365" cy="6543"/>
            </a:xfrm>
            <a:prstGeom prst="leftBrace">
              <a:avLst/>
            </a:prstGeom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  <p:txBody>
            <a:bodyPr rtlCol="0" anchor="ctr"/>
            <a:p>
              <a:pPr algn="ctr"/>
              <a:endParaRPr lang="en-US">
                <a:solidFill>
                  <a:schemeClr val="accent6"/>
                </a:solidFill>
              </a:endParaRPr>
            </a:p>
          </p:txBody>
        </p:sp>
      </p:grpSp>
      <p:sp>
        <p:nvSpPr>
          <p:cNvPr id="26" name="Multiply 25"/>
          <p:cNvSpPr/>
          <p:nvPr/>
        </p:nvSpPr>
        <p:spPr>
          <a:xfrm>
            <a:off x="2721610" y="4439285"/>
            <a:ext cx="506095" cy="506095"/>
          </a:xfrm>
          <a:prstGeom prst="mathMultiply">
            <a:avLst>
              <a:gd name="adj1" fmla="val 15624"/>
            </a:avLst>
          </a:prstGeom>
          <a:solidFill>
            <a:srgbClr val="FF0000"/>
          </a:solidFill>
          <a:ln w="127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/>
          </a:p>
        </p:txBody>
      </p:sp>
      <p:grpSp>
        <p:nvGrpSpPr>
          <p:cNvPr id="14" name="Group 13"/>
          <p:cNvGrpSpPr/>
          <p:nvPr/>
        </p:nvGrpSpPr>
        <p:grpSpPr>
          <a:xfrm>
            <a:off x="6797675" y="3179445"/>
            <a:ext cx="4154805" cy="1696720"/>
            <a:chOff x="7788" y="3740"/>
            <a:chExt cx="6543" cy="2672"/>
          </a:xfrm>
        </p:grpSpPr>
        <p:sp>
          <p:nvSpPr>
            <p:cNvPr id="15" name="Rectangles 14"/>
            <p:cNvSpPr/>
            <p:nvPr/>
          </p:nvSpPr>
          <p:spPr>
            <a:xfrm>
              <a:off x="7788" y="4685"/>
              <a:ext cx="3206" cy="782"/>
            </a:xfrm>
            <a:prstGeom prst="rect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r>
                <a:rPr lang="x-none" altLang="en-US" sz="3600"/>
                <a:t>b</a:t>
              </a:r>
              <a:endParaRPr lang="x-none" altLang="en-US" sz="3600"/>
            </a:p>
          </p:txBody>
        </p:sp>
        <p:sp>
          <p:nvSpPr>
            <p:cNvPr id="16" name="Text Box 15"/>
            <p:cNvSpPr txBox="1"/>
            <p:nvPr/>
          </p:nvSpPr>
          <p:spPr>
            <a:xfrm>
              <a:off x="10606" y="3740"/>
              <a:ext cx="908" cy="58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p>
              <a:pPr algn="l"/>
              <a:r>
                <a:rPr lang="x-none" altLang="en-US">
                  <a:solidFill>
                    <a:schemeClr val="accent6"/>
                  </a:solidFill>
                  <a:sym typeface="+mn-ea"/>
                </a:rPr>
                <a:t>int *</a:t>
              </a:r>
              <a:endParaRPr lang="x-none" altLang="en-US">
                <a:solidFill>
                  <a:schemeClr val="accent6"/>
                </a:solidFill>
                <a:sym typeface="+mn-ea"/>
              </a:endParaRPr>
            </a:p>
          </p:txBody>
        </p:sp>
        <p:sp>
          <p:nvSpPr>
            <p:cNvPr id="17" name="Text Box 16"/>
            <p:cNvSpPr txBox="1"/>
            <p:nvPr/>
          </p:nvSpPr>
          <p:spPr>
            <a:xfrm>
              <a:off x="8814" y="5832"/>
              <a:ext cx="1328" cy="58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p>
              <a:pPr algn="l"/>
              <a:r>
                <a:rPr lang="x-none" altLang="en-US">
                  <a:solidFill>
                    <a:schemeClr val="accent2"/>
                  </a:solidFill>
                  <a:sym typeface="+mn-ea"/>
                </a:rPr>
                <a:t>short *</a:t>
              </a:r>
              <a:endParaRPr lang="x-none" altLang="en-US">
                <a:solidFill>
                  <a:schemeClr val="accent2"/>
                </a:solidFill>
                <a:sym typeface="+mn-ea"/>
              </a:endParaRPr>
            </a:p>
          </p:txBody>
        </p:sp>
        <p:sp>
          <p:nvSpPr>
            <p:cNvPr id="18" name="Left Brace 17"/>
            <p:cNvSpPr/>
            <p:nvPr/>
          </p:nvSpPr>
          <p:spPr>
            <a:xfrm rot="16200000">
              <a:off x="9209" y="4046"/>
              <a:ext cx="365" cy="3207"/>
            </a:xfrm>
            <a:prstGeom prst="leftBrace">
              <a:avLst/>
            </a:prstGeom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  <p:txBody>
            <a:bodyPr rtlCol="0" anchor="ctr"/>
            <a:p>
              <a:pPr algn="ctr"/>
              <a:endParaRPr lang="en-US"/>
            </a:p>
          </p:txBody>
        </p:sp>
        <p:sp>
          <p:nvSpPr>
            <p:cNvPr id="19" name="Left Brace 18"/>
            <p:cNvSpPr/>
            <p:nvPr/>
          </p:nvSpPr>
          <p:spPr>
            <a:xfrm rot="5400000">
              <a:off x="10877" y="1231"/>
              <a:ext cx="365" cy="6543"/>
            </a:xfrm>
            <a:prstGeom prst="leftBrace">
              <a:avLst/>
            </a:prstGeom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  <p:txBody>
            <a:bodyPr rtlCol="0" anchor="ctr"/>
            <a:p>
              <a:pPr algn="ctr"/>
              <a:endParaRPr lang="en-US">
                <a:solidFill>
                  <a:schemeClr val="accent6"/>
                </a:solidFill>
              </a:endParaRPr>
            </a:p>
          </p:txBody>
        </p:sp>
      </p:grpSp>
      <p:sp>
        <p:nvSpPr>
          <p:cNvPr id="20" name="Multiply 19"/>
          <p:cNvSpPr/>
          <p:nvPr/>
        </p:nvSpPr>
        <p:spPr>
          <a:xfrm>
            <a:off x="9017000" y="3110230"/>
            <a:ext cx="506095" cy="506095"/>
          </a:xfrm>
          <a:prstGeom prst="mathMultiply">
            <a:avLst>
              <a:gd name="adj1" fmla="val 15624"/>
            </a:avLst>
          </a:prstGeom>
          <a:solidFill>
            <a:srgbClr val="FF0000"/>
          </a:solidFill>
          <a:ln w="127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/>
          </a:p>
        </p:txBody>
      </p:sp>
      <p:sp>
        <p:nvSpPr>
          <p:cNvPr id="21" name="Text Box 20"/>
          <p:cNvSpPr txBox="1"/>
          <p:nvPr/>
        </p:nvSpPr>
        <p:spPr>
          <a:xfrm>
            <a:off x="5957570" y="3843655"/>
            <a:ext cx="37338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x-none" altLang="zh-CN">
                <a:solidFill>
                  <a:schemeClr val="bg1">
                    <a:lumMod val="75000"/>
                  </a:schemeClr>
                </a:solidFill>
                <a:sym typeface="+mn-ea"/>
              </a:rPr>
              <a:t>...</a:t>
            </a:r>
            <a:endParaRPr lang="x-none" altLang="zh-CN">
              <a:solidFill>
                <a:schemeClr val="bg1">
                  <a:lumMod val="75000"/>
                </a:schemeClr>
              </a:solidFill>
              <a:sym typeface="+mn-ea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 Black-Arial">
      <a:majorFont>
        <a:latin typeface="Arial Black"/>
        <a:ea typeface=""/>
        <a:cs typeface=""/>
        <a:font script="Jpan" typeface="ＭＳ ゴシック"/>
        <a:font script="Hang" typeface="굴림"/>
        <a:font script="Hans" typeface="宋体"/>
        <a:font script="Hant" typeface="新細明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宋体"/>
        <a:ea typeface=""/>
        <a:cs typeface=""/>
        <a:font script="Jpan" typeface="游ゴシック Light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宋体"/>
        <a:ea typeface=""/>
        <a:cs typeface=""/>
        <a:font script="Jpan" typeface="游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2068</Words>
  <Application>WPS Presentation</Application>
  <PresentationFormat>宽屏</PresentationFormat>
  <Paragraphs>398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31" baseType="lpstr">
      <vt:lpstr>Arial</vt:lpstr>
      <vt:lpstr>宋体</vt:lpstr>
      <vt:lpstr>Wingdings</vt:lpstr>
      <vt:lpstr>LiterationSans Nerd Font</vt:lpstr>
      <vt:lpstr>Noto Sans CJK SC</vt:lpstr>
      <vt:lpstr>微软雅黑</vt:lpstr>
      <vt:lpstr>宋体</vt:lpstr>
      <vt:lpstr>Arial Unicode MS</vt:lpstr>
      <vt:lpstr>Arial Black</vt:lpstr>
      <vt:lpstr>BlexMono Nerd Font Medium</vt:lpstr>
      <vt:lpstr>AurulentSansM Nerd Font</vt:lpstr>
      <vt:lpstr>Liberation Sans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bate</dc:creator>
  <cp:lastModifiedBy>bate</cp:lastModifiedBy>
  <cp:revision>172</cp:revision>
  <dcterms:created xsi:type="dcterms:W3CDTF">2024-06-01T13:19:07Z</dcterms:created>
  <dcterms:modified xsi:type="dcterms:W3CDTF">2024-06-01T13:19:07Z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1033-11.1.0.11719</vt:lpwstr>
  </property>
  <property fmtid="{D5CDD505-2E9C-101B-9397-08002B2CF9AE}" pid="3" name="ICV">
    <vt:lpwstr/>
  </property>
</Properties>
</file>