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6"/>
  </p:handoutMasterIdLst>
  <p:sldIdLst>
    <p:sldId id="256" r:id="rId3"/>
    <p:sldId id="269" r:id="rId5"/>
    <p:sldId id="257" r:id="rId6"/>
    <p:sldId id="264" r:id="rId7"/>
    <p:sldId id="262" r:id="rId8"/>
    <p:sldId id="263" r:id="rId9"/>
    <p:sldId id="265" r:id="rId10"/>
    <p:sldId id="266" r:id="rId11"/>
    <p:sldId id="267" r:id="rId12"/>
    <p:sldId id="268" r:id="rId13"/>
    <p:sldId id="279" r:id="rId14"/>
    <p:sldId id="291" r:id="rId15"/>
    <p:sldId id="280" r:id="rId16"/>
    <p:sldId id="281" r:id="rId17"/>
    <p:sldId id="284" r:id="rId18"/>
    <p:sldId id="285" r:id="rId19"/>
    <p:sldId id="286" r:id="rId20"/>
    <p:sldId id="287" r:id="rId21"/>
    <p:sldId id="289" r:id="rId22"/>
    <p:sldId id="290" r:id="rId23"/>
    <p:sldId id="360" r:id="rId24"/>
    <p:sldId id="416" r:id="rId25"/>
    <p:sldId id="292" r:id="rId26"/>
    <p:sldId id="294" r:id="rId27"/>
    <p:sldId id="295" r:id="rId28"/>
    <p:sldId id="311" r:id="rId29"/>
    <p:sldId id="312" r:id="rId30"/>
    <p:sldId id="314" r:id="rId31"/>
    <p:sldId id="317" r:id="rId32"/>
    <p:sldId id="332" r:id="rId33"/>
    <p:sldId id="336" r:id="rId34"/>
    <p:sldId id="328" r:id="rId35"/>
    <p:sldId id="329" r:id="rId36"/>
    <p:sldId id="331" r:id="rId37"/>
    <p:sldId id="333" r:id="rId38"/>
    <p:sldId id="337" r:id="rId39"/>
    <p:sldId id="338" r:id="rId40"/>
    <p:sldId id="334" r:id="rId41"/>
    <p:sldId id="339" r:id="rId42"/>
    <p:sldId id="335" r:id="rId43"/>
    <p:sldId id="296" r:id="rId44"/>
    <p:sldId id="297" r:id="rId45"/>
    <p:sldId id="298" r:id="rId46"/>
    <p:sldId id="308" r:id="rId47"/>
    <p:sldId id="307" r:id="rId48"/>
    <p:sldId id="357" r:id="rId49"/>
    <p:sldId id="358" r:id="rId50"/>
    <p:sldId id="502" r:id="rId51"/>
    <p:sldId id="309" r:id="rId52"/>
    <p:sldId id="341" r:id="rId53"/>
    <p:sldId id="343" r:id="rId54"/>
    <p:sldId id="344" r:id="rId55"/>
    <p:sldId id="345" r:id="rId56"/>
    <p:sldId id="342" r:id="rId57"/>
    <p:sldId id="347" r:id="rId58"/>
    <p:sldId id="310" r:id="rId59"/>
    <p:sldId id="346" r:id="rId60"/>
    <p:sldId id="348" r:id="rId61"/>
    <p:sldId id="373" r:id="rId62"/>
    <p:sldId id="425" r:id="rId63"/>
    <p:sldId id="427" r:id="rId64"/>
    <p:sldId id="428" r:id="rId65"/>
    <p:sldId id="429" r:id="rId66"/>
    <p:sldId id="431" r:id="rId67"/>
    <p:sldId id="432" r:id="rId68"/>
    <p:sldId id="430" r:id="rId69"/>
    <p:sldId id="486" r:id="rId70"/>
    <p:sldId id="488" r:id="rId71"/>
    <p:sldId id="340" r:id="rId72"/>
    <p:sldId id="350" r:id="rId73"/>
    <p:sldId id="351" r:id="rId74"/>
    <p:sldId id="352" r:id="rId75"/>
    <p:sldId id="353" r:id="rId76"/>
    <p:sldId id="361" r:id="rId77"/>
    <p:sldId id="354" r:id="rId78"/>
    <p:sldId id="355" r:id="rId79"/>
    <p:sldId id="356" r:id="rId80"/>
    <p:sldId id="359" r:id="rId81"/>
    <p:sldId id="362" r:id="rId82"/>
    <p:sldId id="365" r:id="rId83"/>
    <p:sldId id="363" r:id="rId84"/>
    <p:sldId id="364" r:id="rId85"/>
    <p:sldId id="369" r:id="rId86"/>
    <p:sldId id="366" r:id="rId87"/>
    <p:sldId id="367" r:id="rId88"/>
    <p:sldId id="368" r:id="rId89"/>
    <p:sldId id="417" r:id="rId90"/>
    <p:sldId id="419" r:id="rId91"/>
    <p:sldId id="418" r:id="rId92"/>
    <p:sldId id="420" r:id="rId93"/>
    <p:sldId id="421" r:id="rId94"/>
    <p:sldId id="371" r:id="rId95"/>
    <p:sldId id="374" r:id="rId96"/>
    <p:sldId id="422" r:id="rId97"/>
    <p:sldId id="489" r:id="rId98"/>
    <p:sldId id="490" r:id="rId99"/>
    <p:sldId id="491" r:id="rId100"/>
    <p:sldId id="494" r:id="rId101"/>
    <p:sldId id="495" r:id="rId102"/>
    <p:sldId id="493" r:id="rId103"/>
    <p:sldId id="497" r:id="rId104"/>
    <p:sldId id="496" r:id="rId10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te" initials="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0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0" Type="http://schemas.openxmlformats.org/officeDocument/2006/relationships/commentAuthors" Target="commentAuthors.xml"/><Relationship Id="rId11" Type="http://schemas.openxmlformats.org/officeDocument/2006/relationships/slide" Target="slides/slide8.xml"/><Relationship Id="rId109" Type="http://schemas.openxmlformats.org/officeDocument/2006/relationships/tableStyles" Target="tableStyles.xml"/><Relationship Id="rId108" Type="http://schemas.openxmlformats.org/officeDocument/2006/relationships/viewProps" Target="viewProps.xml"/><Relationship Id="rId107" Type="http://schemas.openxmlformats.org/officeDocument/2006/relationships/presProps" Target="presProps.xml"/><Relationship Id="rId106" Type="http://schemas.openxmlformats.org/officeDocument/2006/relationships/handoutMaster" Target="handoutMasters/handoutMaster1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0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image" Target="../media/image16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1.png"/><Relationship Id="rId1" Type="http://schemas.openxmlformats.org/officeDocument/2006/relationships/image" Target="../media/image170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0.png"/><Relationship Id="rId2" Type="http://schemas.openxmlformats.org/officeDocument/2006/relationships/image" Target="../media/image42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7.png"/><Relationship Id="rId2" Type="http://schemas.openxmlformats.org/officeDocument/2006/relationships/image" Target="../media/image64.png"/><Relationship Id="rId1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1.png"/><Relationship Id="rId2" Type="http://schemas.openxmlformats.org/officeDocument/2006/relationships/image" Target="../media/image38.png"/><Relationship Id="rId1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1.png"/><Relationship Id="rId2" Type="http://schemas.openxmlformats.org/officeDocument/2006/relationships/image" Target="../media/image108.png"/><Relationship Id="rId1" Type="http://schemas.openxmlformats.org/officeDocument/2006/relationships/image" Target="../media/image110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2.png"/><Relationship Id="rId2" Type="http://schemas.openxmlformats.org/officeDocument/2006/relationships/image" Target="../media/image108.png"/><Relationship Id="rId1" Type="http://schemas.openxmlformats.org/officeDocument/2006/relationships/image" Target="../media/image110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9.png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image" Target="../media/image120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8.png"/><Relationship Id="rId1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3.png"/><Relationship Id="rId1" Type="http://schemas.openxmlformats.org/officeDocument/2006/relationships/image" Target="../media/image13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7.png"/><Relationship Id="rId1" Type="http://schemas.openxmlformats.org/officeDocument/2006/relationships/image" Target="../media/image13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9.png"/><Relationship Id="rId1" Type="http://schemas.openxmlformats.org/officeDocument/2006/relationships/image" Target="../media/image13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image" Target="../media/image142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8.png"/><Relationship Id="rId1" Type="http://schemas.openxmlformats.org/officeDocument/2006/relationships/image" Target="../media/image14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0.png"/><Relationship Id="rId1" Type="http://schemas.openxmlformats.org/officeDocument/2006/relationships/image" Target="../media/image14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2.png"/><Relationship Id="rId1" Type="http://schemas.openxmlformats.org/officeDocument/2006/relationships/image" Target="../media/image15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8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image" Target="../media/image153.png"/></Relationships>
</file>

<file path=ppt/slides/_rels/slide8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4.png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5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6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9.png"/><Relationship Id="rId1" Type="http://schemas.openxmlformats.org/officeDocument/2006/relationships/image" Target="../media/image158.png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1.png"/><Relationship Id="rId1" Type="http://schemas.openxmlformats.org/officeDocument/2006/relationships/image" Target="../media/image160.png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image" Target="../media/image16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6.png"/><Relationship Id="rId1" Type="http://schemas.openxmlformats.org/officeDocument/2006/relationships/image" Target="../media/image1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255" y="1322705"/>
            <a:ext cx="9889490" cy="2186940"/>
          </a:xfrm>
        </p:spPr>
        <p:txBody>
          <a:bodyPr>
            <a:normAutofit fontScale="90000"/>
          </a:bodyPr>
          <a:p>
            <a:r>
              <a:rPr lang="zh-CN" altLang="en-US"/>
              <a:t>从稀疏数据结构到量化数据类型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往期录播：https://www.bilibili.com/video/BV1fa411r7zp</a:t>
            </a:r>
            <a:endParaRPr lang="zh-CN" altLang="en-US"/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和代码：https://github.com/parallel101/course</a:t>
            </a:r>
            <a:endParaRPr lang="zh-CN" altLang="en-US"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14850" cy="2200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7785"/>
            <a:ext cx="3272155" cy="29902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175" y="4511040"/>
            <a:ext cx="3298825" cy="234696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444875" y="5131435"/>
            <a:ext cx="53016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本课涵盖：稀疏矩阵、</a:t>
            </a:r>
            <a:r>
              <a:rPr lang="en-US">
                <a:solidFill>
                  <a:schemeClr val="bg1">
                    <a:lumMod val="65000"/>
                  </a:schemeClr>
                </a:solidFill>
              </a:rPr>
              <a:t>unordered_map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、空间稀疏网格、位运算、浮点的二进制格式、内存带宽优化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面向人群：图形学、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CFD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仿真、深度学习编程人员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405" y="163195"/>
            <a:ext cx="6335395" cy="1792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索性把</a:t>
            </a:r>
            <a:r>
              <a:rPr lang="zh-CN" altLang="en-US"/>
              <a:t>坐标和值打包成</a:t>
            </a:r>
            <a:r>
              <a:rPr lang="en-US" altLang="zh-CN"/>
              <a:t> tuple</a:t>
            </a:r>
            <a:r>
              <a:rPr lang="zh-CN" altLang="en-US"/>
              <a:t>，存储在</a:t>
            </a:r>
            <a:r>
              <a:rPr lang="en-US" altLang="zh-CN"/>
              <a:t> vector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2880995"/>
            <a:ext cx="5323205" cy="263461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83885" y="1160780"/>
            <a:ext cx="6508115" cy="56972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695" y="483870"/>
            <a:ext cx="1762125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SPGrid </a:t>
            </a:r>
            <a:r>
              <a:rPr lang="zh-CN" altLang="en-US"/>
              <a:t>的利弊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" y="1444625"/>
            <a:ext cx="6351270" cy="4732655"/>
          </a:xfrm>
        </p:spPr>
        <p:txBody>
          <a:bodyPr/>
          <a:p>
            <a:r>
              <a:rPr lang="zh-CN" altLang="en-US"/>
              <a:t>优点：平坦直观，适合插桩，顺序访问，自适应网格。</a:t>
            </a:r>
            <a:endParaRPr lang="zh-CN" altLang="en-US"/>
          </a:p>
          <a:p>
            <a:r>
              <a:rPr lang="zh-CN" altLang="en-US"/>
              <a:t>缺点：尺寸受限，操作系统挂钩，依赖</a:t>
            </a:r>
            <a:r>
              <a:rPr lang="en-US" altLang="zh-CN"/>
              <a:t> x86 </a:t>
            </a:r>
            <a:r>
              <a:rPr lang="zh-CN" altLang="en-US"/>
              <a:t>硬件机制。</a:t>
            </a:r>
            <a:endParaRPr lang="zh-CN" altLang="en-US"/>
          </a:p>
          <a:p>
            <a:r>
              <a:rPr lang="zh-CN" altLang="en-US"/>
              <a:t>顺便一提，</a:t>
            </a:r>
            <a:r>
              <a:rPr lang="en-US" altLang="zh-CN"/>
              <a:t>GPU </a:t>
            </a:r>
            <a:r>
              <a:rPr lang="zh-CN" altLang="en-US"/>
              <a:t>也可以搞</a:t>
            </a:r>
            <a:r>
              <a:rPr lang="en-US" altLang="zh-CN"/>
              <a:t> SPGrid</a:t>
            </a:r>
            <a:r>
              <a:rPr lang="zh-CN" altLang="en-US"/>
              <a:t>，不过</a:t>
            </a:r>
            <a:r>
              <a:rPr lang="en-US" altLang="zh-CN"/>
              <a:t> GPU </a:t>
            </a:r>
            <a:r>
              <a:rPr lang="zh-CN" altLang="en-US"/>
              <a:t>的页大小是</a:t>
            </a:r>
            <a:r>
              <a:rPr lang="en-US" altLang="zh-CN"/>
              <a:t> 2MB</a:t>
            </a:r>
            <a:r>
              <a:rPr lang="zh-CN" altLang="en-US"/>
              <a:t>，王鑫磊最近研究过这个，因为太繁琐而放弃了。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56400" y="3756025"/>
            <a:ext cx="3848100" cy="247650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348990" y="0"/>
            <a:ext cx="5396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http://pages.cs.wisc.edu/~sifakis/papers/SPGrid.pdf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380" y="3663950"/>
            <a:ext cx="4657725" cy="3095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400" y="1167130"/>
            <a:ext cx="381000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今天的回家作业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用稀疏数据结构改良康威生命游戏</a:t>
            </a:r>
            <a:r>
              <a:rPr lang="en-US" altLang="zh-CN"/>
              <a:t>(conway’s game of life)</a:t>
            </a:r>
            <a:r>
              <a:rPr lang="zh-CN" altLang="en-US"/>
              <a:t>的代码。</a:t>
            </a:r>
            <a:endParaRPr lang="zh-CN" altLang="en-US"/>
          </a:p>
          <a:p>
            <a:r>
              <a:rPr lang="zh-CN" altLang="en-US"/>
              <a:t>要求：自动扩展边界，按需分配内存，垃圾回收及时释放全零的块，用量化的</a:t>
            </a:r>
            <a:r>
              <a:rPr lang="en-US" altLang="zh-CN"/>
              <a:t> bit </a:t>
            </a:r>
            <a:r>
              <a:rPr lang="zh-CN" altLang="en-US"/>
              <a:t>压缩空间，使用</a:t>
            </a:r>
            <a:r>
              <a:rPr lang="en-US" altLang="zh-CN"/>
              <a:t> omp </a:t>
            </a:r>
            <a:r>
              <a:rPr lang="zh-CN" altLang="en-US"/>
              <a:t>或</a:t>
            </a:r>
            <a:r>
              <a:rPr lang="en-US" altLang="zh-CN"/>
              <a:t> tbb </a:t>
            </a:r>
            <a:r>
              <a:rPr lang="zh-CN" altLang="en-US"/>
              <a:t>并行，用</a:t>
            </a:r>
            <a:r>
              <a:rPr lang="en-US" altLang="zh-CN"/>
              <a:t> accessor </a:t>
            </a:r>
            <a:r>
              <a:rPr lang="zh-CN" altLang="en-US"/>
              <a:t>缓存坐标以减轻锁的压力。</a:t>
            </a:r>
            <a:endParaRPr lang="zh-CN" altLang="en-US"/>
          </a:p>
          <a:p>
            <a:r>
              <a:rPr lang="zh-CN" altLang="en-US"/>
              <a:t>评分规则：加速了多少倍就是多少分。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3270885"/>
            <a:ext cx="5314315" cy="32315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" y="3733800"/>
            <a:ext cx="5674360" cy="27686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 descr="QQ20200616092315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感谢观看！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github</a:t>
            </a:r>
            <a:r>
              <a:rPr lang="en-US"/>
              <a:t>@archibate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909435" y="428625"/>
            <a:ext cx="4830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录播：https://space.bilibili.com/263032155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课件：https://github.com/parallel101/course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</a:rPr>
              <a:t>作业：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https://github.com/parallel101/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hw10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作业还在准备中，等做完了会在动态中放出！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按行压缩（</a:t>
            </a:r>
            <a:r>
              <a:rPr lang="en-US" altLang="zh-CN"/>
              <a:t>Compressed Row Storage</a:t>
            </a:r>
            <a:r>
              <a:rPr lang="zh-CN"/>
              <a:t>）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2404110"/>
            <a:ext cx="5469890" cy="350266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9430" y="1430655"/>
            <a:ext cx="6592570" cy="54273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240" y="594360"/>
            <a:ext cx="1704975" cy="47625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0" y="0"/>
            <a:ext cx="74637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http://www.netlib.org/linalg/html_templates/node91.html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按行压缩（</a:t>
            </a:r>
            <a:r>
              <a:rPr lang="en-US" altLang="zh-CN"/>
              <a:t>Compressed Row Storage</a:t>
            </a:r>
            <a:r>
              <a:rPr lang="zh-CN"/>
              <a:t>）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2404110"/>
            <a:ext cx="5469890" cy="350266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9430" y="1430655"/>
            <a:ext cx="6592570" cy="54273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240" y="594360"/>
            <a:ext cx="1704975" cy="47625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0" y="0"/>
            <a:ext cx="74637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http://www.netlib.org/linalg/html_templates/node91.html</a:t>
            </a:r>
            <a:endParaRPr lang="en-US"/>
          </a:p>
        </p:txBody>
      </p:sp>
      <p:pic>
        <p:nvPicPr>
          <p:cNvPr id="12" name="Content Placeholder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1700" y="2701925"/>
            <a:ext cx="518160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章：稀疏网格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稠密网格计算粒子经过的格点数量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787640" y="-13970"/>
            <a:ext cx="4404360" cy="6871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65" y="1537335"/>
            <a:ext cx="6638925" cy="4953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23290" y="2620010"/>
            <a:ext cx="462915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改用更小的</a:t>
            </a:r>
            <a:r>
              <a:rPr lang="en-US" altLang="zh-CN"/>
              <a:t> char </a:t>
            </a:r>
            <a:r>
              <a:rPr lang="zh-CN" altLang="en-US"/>
              <a:t>存储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787640" y="-13970"/>
            <a:ext cx="4404360" cy="6871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65" y="1537335"/>
            <a:ext cx="6638925" cy="49530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89965" y="2643505"/>
            <a:ext cx="449580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只用一个</a:t>
            </a:r>
            <a:r>
              <a:rPr lang="en-US" altLang="zh-CN"/>
              <a:t> bit </a:t>
            </a:r>
            <a:r>
              <a:rPr lang="zh-CN" altLang="en-US"/>
              <a:t>存储，一个</a:t>
            </a:r>
            <a:r>
              <a:rPr lang="en-US" altLang="zh-CN"/>
              <a:t> char </a:t>
            </a:r>
            <a:r>
              <a:rPr lang="zh-CN" altLang="en-US"/>
              <a:t>可以存储</a:t>
            </a:r>
            <a:r>
              <a:rPr lang="en-US" altLang="zh-CN"/>
              <a:t> 8 </a:t>
            </a:r>
            <a:r>
              <a:rPr lang="zh-CN" altLang="en-US"/>
              <a:t>个</a:t>
            </a:r>
            <a:r>
              <a:rPr lang="en-US" altLang="zh-CN"/>
              <a:t> bit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787640" y="-13970"/>
            <a:ext cx="4404360" cy="687197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7700" y="2711450"/>
            <a:ext cx="5181600" cy="25793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870" y="1655445"/>
            <a:ext cx="1571625" cy="42862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2632710" y="3629660"/>
            <a:ext cx="1845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392045" y="4925060"/>
            <a:ext cx="21380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92045" y="4565650"/>
            <a:ext cx="1845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</a:t>
            </a:r>
            <a:r>
              <a:rPr lang="en-US" altLang="zh-CN"/>
              <a:t> map </a:t>
            </a:r>
            <a:r>
              <a:rPr lang="zh-CN" altLang="en-US"/>
              <a:t>来存储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95580" y="1520190"/>
            <a:ext cx="5621655" cy="515810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26250" y="0"/>
            <a:ext cx="536575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240" y="909955"/>
            <a:ext cx="1704975" cy="4381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975485" y="2646680"/>
            <a:ext cx="3424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629410" y="4438650"/>
            <a:ext cx="2200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70330" y="5738495"/>
            <a:ext cx="18453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019300" y="3063875"/>
            <a:ext cx="26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3"/>
          <p:cNvSpPr txBox="1"/>
          <p:nvPr/>
        </p:nvSpPr>
        <p:spPr>
          <a:xfrm>
            <a:off x="1753235" y="66675"/>
            <a:ext cx="4425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读取：如果不存在，则读到</a:t>
            </a:r>
            <a:r>
              <a:rPr lang="en-US" altLang="zh-CN"/>
              <a:t>0</a:t>
            </a:r>
            <a:endParaRPr lang="en-US" altLang="zh-CN"/>
          </a:p>
          <a:p>
            <a:r>
              <a:rPr lang="zh-CN" altLang="en-US"/>
              <a:t>写入：如果不存在，则创建该表项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</a:t>
            </a:r>
            <a:r>
              <a:rPr lang="en-US" altLang="zh-CN"/>
              <a:t> unordered_map </a:t>
            </a:r>
            <a:r>
              <a:rPr lang="zh-CN" altLang="en-US"/>
              <a:t>来存储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330960"/>
            <a:ext cx="4324350" cy="55270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335" y="1699260"/>
            <a:ext cx="1704975" cy="42862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676900" y="1002665"/>
            <a:ext cx="6515100" cy="585533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6047740" y="2774315"/>
            <a:ext cx="46399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3"/>
          <p:cNvSpPr txBox="1"/>
          <p:nvPr/>
        </p:nvSpPr>
        <p:spPr>
          <a:xfrm>
            <a:off x="0" y="0"/>
            <a:ext cx="10349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map </a:t>
            </a:r>
            <a:r>
              <a:rPr lang="zh-CN" altLang="en-US">
                <a:sym typeface="+mn-ea"/>
              </a:rPr>
              <a:t>基于红黑树，会按照键值排序，需要</a:t>
            </a:r>
            <a:r>
              <a:rPr lang="zh-CN" altLang="en-US">
                <a:sym typeface="+mn-ea"/>
              </a:rPr>
              <a:t>键值具有</a:t>
            </a:r>
            <a:r>
              <a:rPr lang="en-US" altLang="zh-CN">
                <a:sym typeface="+mn-ea"/>
              </a:rPr>
              <a:t> operator&lt; </a:t>
            </a:r>
            <a:r>
              <a:rPr lang="zh-CN" altLang="en-US">
                <a:sym typeface="+mn-ea"/>
              </a:rPr>
              <a:t>重载，复杂度</a:t>
            </a:r>
            <a:r>
              <a:rPr lang="en-US" altLang="zh-CN">
                <a:sym typeface="+mn-ea"/>
              </a:rPr>
              <a:t> O(logn)</a:t>
            </a:r>
            <a:endParaRPr lang="en-US"/>
          </a:p>
          <a:p>
            <a:r>
              <a:rPr lang="en-US"/>
              <a:t>C++11 </a:t>
            </a:r>
            <a:r>
              <a:rPr lang="zh-CN" altLang="en-US"/>
              <a:t>新增的</a:t>
            </a:r>
            <a:r>
              <a:rPr lang="en-US" altLang="zh-CN"/>
              <a:t> unordered_map </a:t>
            </a:r>
            <a:r>
              <a:rPr lang="zh-CN" altLang="en-US"/>
              <a:t>基于哈希表，不保证顺序但更高效，需要</a:t>
            </a:r>
            <a:r>
              <a:rPr lang="zh-CN" altLang="en-US">
                <a:sym typeface="+mn-ea"/>
              </a:rPr>
              <a:t>键值能被哈希，复杂度</a:t>
            </a:r>
            <a:r>
              <a:rPr lang="en-US" altLang="zh-CN">
                <a:sym typeface="+mn-ea"/>
              </a:rPr>
              <a:t> O(1)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</a:t>
            </a:r>
            <a:r>
              <a:rPr lang="en-US" altLang="zh-CN"/>
              <a:t> unordered_map </a:t>
            </a:r>
            <a:r>
              <a:rPr lang="zh-CN" altLang="en-US"/>
              <a:t>按</a:t>
            </a:r>
            <a:r>
              <a:rPr lang="en-US" altLang="zh-CN"/>
              <a:t> 16x16 </a:t>
            </a:r>
            <a:r>
              <a:rPr lang="zh-CN" altLang="en-US"/>
              <a:t>分块存储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208405"/>
            <a:ext cx="4420235" cy="564959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96050" y="635"/>
            <a:ext cx="5695950" cy="68376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110" y="1584325"/>
            <a:ext cx="1790700" cy="40005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8716645" y="2992120"/>
            <a:ext cx="21221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077200" y="4491990"/>
            <a:ext cx="1021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375015" y="5981065"/>
            <a:ext cx="17545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3"/>
          <p:cNvSpPr txBox="1"/>
          <p:nvPr/>
        </p:nvSpPr>
        <p:spPr>
          <a:xfrm>
            <a:off x="0" y="0"/>
            <a:ext cx="649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分块能减少</a:t>
            </a:r>
            <a:r>
              <a:rPr lang="en-US" altLang="zh-CN">
                <a:sym typeface="+mn-ea"/>
              </a:rPr>
              <a:t> unordered_map </a:t>
            </a:r>
            <a:r>
              <a:rPr lang="zh-CN" altLang="en-US">
                <a:sym typeface="+mn-ea"/>
              </a:rPr>
              <a:t>中存储的表项数量，从而减轻哈希的压力。但意味着键值在空间上需要具有一定的局域性，否则</a:t>
            </a:r>
            <a:endParaRPr lang="zh-CN" altLang="en-US"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4483735" y="2104390"/>
            <a:ext cx="187198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会浪费分块中一部分空间。</a:t>
            </a:r>
            <a:endParaRPr lang="zh-CN" altLang="en-US"/>
          </a:p>
          <a:p>
            <a:r>
              <a:rPr lang="zh-CN" altLang="en-US"/>
              <a:t>然而我们这里是要用他记录粒子经过的点，因此具有一定空间局域性，能够被分块优化。</a:t>
            </a:r>
            <a:endParaRPr lang="zh-CN" altLang="en-US"/>
          </a:p>
          <a:p>
            <a:r>
              <a:rPr lang="zh-CN" altLang="en-US">
                <a:sym typeface="+mn-ea"/>
              </a:rPr>
              <a:t>实际上</a:t>
            </a:r>
            <a:r>
              <a:rPr lang="zh-CN" altLang="en-US" b="1">
                <a:sym typeface="+mn-ea"/>
              </a:rPr>
              <a:t>空间局域性</a:t>
            </a:r>
            <a:r>
              <a:rPr lang="zh-CN" altLang="en-US">
                <a:sym typeface="+mn-ea"/>
              </a:rPr>
              <a:t>正</a:t>
            </a:r>
            <a:r>
              <a:rPr lang="zh-CN" altLang="en-US">
                <a:sym typeface="+mn-ea"/>
              </a:rPr>
              <a:t>是稀疏网格能够实现的一大前提，稍后详细讨论。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0</a:t>
            </a:r>
            <a:r>
              <a:rPr lang="zh-CN" altLang="en-US"/>
              <a:t>章：稀疏矩阵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770" y="-302260"/>
            <a:ext cx="10515600" cy="1325563"/>
          </a:xfrm>
        </p:spPr>
        <p:txBody>
          <a:bodyPr/>
          <a:p>
            <a:r>
              <a:rPr lang="zh-CN" altLang="en-US"/>
              <a:t>在</a:t>
            </a:r>
            <a:r>
              <a:rPr lang="en-US" altLang="zh-CN"/>
              <a:t> 16x16 </a:t>
            </a:r>
            <a:r>
              <a:rPr lang="zh-CN" altLang="en-US"/>
              <a:t>分块的基础上，只用一个</a:t>
            </a:r>
            <a:r>
              <a:rPr lang="en-US" altLang="zh-CN"/>
              <a:t> bit </a:t>
            </a:r>
            <a:r>
              <a:rPr lang="zh-CN" altLang="en-US"/>
              <a:t>存储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663575"/>
            <a:ext cx="4869815" cy="62249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205" y="1412875"/>
            <a:ext cx="1809750" cy="43815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690485" y="-9525"/>
            <a:ext cx="4501515" cy="692594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370570" y="3801745"/>
            <a:ext cx="15132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597265" y="2897505"/>
            <a:ext cx="34753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图片解释稀疏的好处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6150" y="1825625"/>
            <a:ext cx="7378065" cy="435165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945640" y="5174615"/>
            <a:ext cx="2092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传统稠密二维数组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5758180" y="6286500"/>
            <a:ext cx="2524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无边界稀疏分块哈希表</a:t>
            </a:r>
            <a:endParaRPr lang="zh-CN" altLang="en-US"/>
          </a:p>
        </p:txBody>
      </p:sp>
      <p:sp>
        <p:nvSpPr>
          <p:cNvPr id="3" name="Text Box 2"/>
          <p:cNvSpPr txBox="1"/>
          <p:nvPr/>
        </p:nvSpPr>
        <p:spPr>
          <a:xfrm>
            <a:off x="4246245" y="433705"/>
            <a:ext cx="71240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有了无边界的稀疏网格，再也不用担心二维数组要分配多大了。</a:t>
            </a:r>
            <a:endParaRPr lang="zh-CN" altLang="en-US"/>
          </a:p>
          <a:p>
            <a:r>
              <a:rPr lang="zh-CN" altLang="en-US"/>
              <a:t>坐标可以无限延伸，甚至可以是负数！比如</a:t>
            </a:r>
            <a:r>
              <a:rPr lang="en-US" altLang="zh-CN"/>
              <a:t>(-1,2)</a:t>
            </a:r>
            <a:r>
              <a:rPr lang="zh-CN" altLang="en-US"/>
              <a:t>等</a:t>
            </a:r>
            <a:r>
              <a:rPr lang="en-US" altLang="zh-CN"/>
              <a:t>……</a:t>
            </a:r>
            <a:endParaRPr lang="en-US" altLang="zh-CN"/>
          </a:p>
          <a:p>
            <a:r>
              <a:rPr lang="zh-CN" altLang="en-US"/>
              <a:t>他会自动在写入时分配</a:t>
            </a:r>
            <a:r>
              <a:rPr lang="en-US" altLang="zh-CN"/>
              <a:t> 16x16 </a:t>
            </a:r>
            <a:r>
              <a:rPr lang="zh-CN" altLang="en-US"/>
              <a:t>的子网格，称之为叶节点</a:t>
            </a:r>
            <a:r>
              <a:rPr lang="en-US" altLang="zh-CN"/>
              <a:t>(leaf node)</a:t>
            </a:r>
            <a:r>
              <a:rPr lang="zh-CN" altLang="en-US"/>
              <a:t>，而这里的</a:t>
            </a:r>
            <a:r>
              <a:rPr lang="en-US" altLang="zh-CN"/>
              <a:t> unordered_map </a:t>
            </a:r>
            <a:r>
              <a:rPr lang="zh-CN" altLang="en-US"/>
              <a:t>就是充当根节点</a:t>
            </a:r>
            <a:r>
              <a:rPr lang="en-US" altLang="zh-CN"/>
              <a:t>(root node)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图片解释稀疏的好处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16150" y="1825625"/>
            <a:ext cx="7378065" cy="435165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945640" y="5174615"/>
            <a:ext cx="2092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传统稠密二维数组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5758180" y="6286500"/>
            <a:ext cx="2524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无边界稀疏分块哈希表</a:t>
            </a:r>
            <a:endParaRPr lang="zh-CN" altLang="en-US"/>
          </a:p>
        </p:txBody>
      </p:sp>
      <p:sp>
        <p:nvSpPr>
          <p:cNvPr id="3" name="Text Box 2"/>
          <p:cNvSpPr txBox="1"/>
          <p:nvPr/>
        </p:nvSpPr>
        <p:spPr>
          <a:xfrm>
            <a:off x="3890645" y="107950"/>
            <a:ext cx="81216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此外，还是按需分配内存，即使被写入的部分奇形怪状也不会浪费内存。</a:t>
            </a:r>
            <a:endParaRPr lang="zh-CN" altLang="en-US"/>
          </a:p>
          <a:p>
            <a:r>
              <a:rPr lang="zh-CN" altLang="en-US"/>
              <a:t>这些被写入的部分被称为激活元素</a:t>
            </a:r>
            <a:r>
              <a:rPr lang="en-US" altLang="zh-CN"/>
              <a:t>(active element)</a:t>
            </a:r>
            <a:r>
              <a:rPr lang="zh-CN" altLang="en-US"/>
              <a:t>，反之则是未激活</a:t>
            </a:r>
            <a:r>
              <a:rPr lang="en-US" altLang="zh-CN"/>
              <a:t>(inactive)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这就是稀疏的好处，按需分配，自动扩容。</a:t>
            </a:r>
            <a:endParaRPr lang="zh-CN" altLang="en-US"/>
          </a:p>
          <a:p>
            <a:r>
              <a:rPr lang="zh-CN" altLang="en-US"/>
              <a:t>分块则是利用了我们存储的数据常常有着空间局域性的特点，减轻哈希表的压力，同时在每个块内部也可以快乐地</a:t>
            </a:r>
            <a:r>
              <a:rPr lang="en-US" altLang="zh-CN"/>
              <a:t> SIMD </a:t>
            </a:r>
            <a:r>
              <a:rPr lang="zh-CN" altLang="en-US"/>
              <a:t>矢量化，</a:t>
            </a:r>
            <a:r>
              <a:rPr lang="en-US" altLang="zh-CN"/>
              <a:t>CPU </a:t>
            </a:r>
            <a:r>
              <a:rPr lang="zh-CN" altLang="en-US"/>
              <a:t>自动预取之类的。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680" y="1860550"/>
            <a:ext cx="5302250" cy="4427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2</a:t>
            </a:r>
            <a:r>
              <a:rPr lang="zh-CN" altLang="en-US"/>
              <a:t>章：位运算</a:t>
            </a:r>
            <a:endParaRPr lang="en-US" altLang="zh-C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稀疏</a:t>
            </a:r>
            <a:r>
              <a:rPr lang="zh-CN" altLang="en-US"/>
              <a:t>的好处：坐标可以是负数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65115" y="721995"/>
            <a:ext cx="6826885" cy="613600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145540"/>
            <a:ext cx="4490720" cy="57257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162560"/>
            <a:ext cx="1743075" cy="43815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917575" y="2428240"/>
            <a:ext cx="22409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230505" y="76835"/>
            <a:ext cx="7606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这样即使坐标为负数，或者可以是任意大的坐标，都不会产生越界错误。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但是分块存储时负数却导致出错了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534795"/>
            <a:ext cx="4164965" cy="532320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73190" y="-6350"/>
            <a:ext cx="5718810" cy="6864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710" y="363220"/>
            <a:ext cx="3409950" cy="26670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104640" y="2456180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为什么</a:t>
            </a:r>
            <a:r>
              <a:rPr lang="en-US" altLang="zh-CN"/>
              <a:t> segf </a:t>
            </a:r>
            <a:r>
              <a:rPr lang="zh-CN" altLang="en-US"/>
              <a:t>了？</a:t>
            </a:r>
            <a:endParaRPr lang="zh-CN" altLang="en-US"/>
          </a:p>
          <a:p>
            <a:r>
              <a:rPr lang="zh-CN" altLang="en-US"/>
              <a:t>按理说不会越界才对？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 </a:t>
            </a:r>
            <a:r>
              <a:rPr lang="zh-CN" altLang="en-US"/>
              <a:t>语言</a:t>
            </a:r>
            <a:r>
              <a:rPr lang="en-US" altLang="zh-CN"/>
              <a:t> </a:t>
            </a:r>
            <a:r>
              <a:rPr lang="en-US"/>
              <a:t>% </a:t>
            </a:r>
            <a:r>
              <a:rPr lang="zh-CN" altLang="en-US"/>
              <a:t>的特色：负数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en-US"/>
              <a:t>7 % 4 = 3</a:t>
            </a:r>
            <a:endParaRPr lang="en-US"/>
          </a:p>
          <a:p>
            <a:r>
              <a:rPr lang="en-US"/>
              <a:t>-7 % 4 = -3</a:t>
            </a:r>
            <a:endParaRPr lang="en-US"/>
          </a:p>
          <a:p>
            <a:r>
              <a:rPr lang="zh-CN" altLang="en-US"/>
              <a:t>也就是说</a:t>
            </a:r>
            <a:r>
              <a:rPr lang="en-US" altLang="zh-CN"/>
              <a:t> a % b </a:t>
            </a:r>
            <a:r>
              <a:rPr lang="zh-CN" altLang="en-US"/>
              <a:t>如果</a:t>
            </a:r>
            <a:r>
              <a:rPr lang="en-US" altLang="zh-CN"/>
              <a:t> a </a:t>
            </a:r>
            <a:r>
              <a:rPr lang="zh-CN" altLang="en-US"/>
              <a:t>是负数，则得到的模也是负数。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29455" y="4265930"/>
            <a:ext cx="2857500" cy="1466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6795" y="5187950"/>
            <a:ext cx="544830" cy="5448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Python </a:t>
            </a:r>
            <a:r>
              <a:rPr lang="zh-CN" altLang="en-US"/>
              <a:t>的</a:t>
            </a:r>
            <a:r>
              <a:rPr lang="en-US" altLang="zh-CN"/>
              <a:t> </a:t>
            </a:r>
            <a:r>
              <a:rPr lang="en-US"/>
              <a:t>% </a:t>
            </a:r>
            <a:r>
              <a:rPr lang="zh-CN" altLang="en-US"/>
              <a:t>就没问题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en-US"/>
              <a:t>7 % 4 = 3</a:t>
            </a:r>
            <a:endParaRPr lang="en-US"/>
          </a:p>
          <a:p>
            <a:r>
              <a:rPr lang="en-US"/>
              <a:t>-7 % 4 = 1</a:t>
            </a:r>
            <a:endParaRPr lang="en-US"/>
          </a:p>
          <a:p>
            <a:r>
              <a:rPr lang="en-US" altLang="zh-CN"/>
              <a:t>Python </a:t>
            </a:r>
            <a:r>
              <a:rPr lang="zh-CN" altLang="en-US"/>
              <a:t>的模运算</a:t>
            </a:r>
            <a:r>
              <a:rPr lang="en-US" altLang="zh-CN"/>
              <a:t> a % b </a:t>
            </a:r>
            <a:r>
              <a:rPr lang="zh-CN" altLang="en-US"/>
              <a:t>的值始终是</a:t>
            </a:r>
            <a:r>
              <a:rPr lang="en-US" altLang="zh-CN"/>
              <a:t>[0, b)</a:t>
            </a:r>
            <a:r>
              <a:rPr lang="zh-CN" altLang="en-US"/>
              <a:t>区间内的正数，非常方便。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9644380" y="5015230"/>
            <a:ext cx="10858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对稀疏数据结构造成的问题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zh-CN" altLang="en-US"/>
              <a:t>如果这里的</a:t>
            </a:r>
            <a:r>
              <a:rPr lang="en-US" altLang="zh-CN"/>
              <a:t> x </a:t>
            </a:r>
            <a:r>
              <a:rPr lang="zh-CN" altLang="en-US"/>
              <a:t>是负数，则</a:t>
            </a:r>
            <a:r>
              <a:rPr lang="en-US" altLang="zh-CN"/>
              <a:t> x % B </a:t>
            </a:r>
            <a:r>
              <a:rPr lang="zh-CN" altLang="en-US"/>
              <a:t>也是负数，会造成对</a:t>
            </a:r>
            <a:r>
              <a:rPr lang="en-US" altLang="zh-CN"/>
              <a:t> m_block </a:t>
            </a:r>
            <a:r>
              <a:rPr lang="zh-CN" altLang="en-US"/>
              <a:t>的越界访问。</a:t>
            </a:r>
            <a:endParaRPr lang="zh-CN" altLang="en-US"/>
          </a:p>
          <a:p>
            <a:r>
              <a:rPr lang="zh-CN" altLang="en-US"/>
              <a:t>因此</a:t>
            </a:r>
            <a:r>
              <a:rPr lang="en-US" altLang="zh-CN"/>
              <a:t> % </a:t>
            </a:r>
            <a:r>
              <a:rPr lang="zh-CN" altLang="en-US"/>
              <a:t>会返回负数对</a:t>
            </a:r>
            <a:r>
              <a:rPr lang="en-US" altLang="zh-CN"/>
              <a:t> CFD </a:t>
            </a:r>
            <a:r>
              <a:rPr lang="zh-CN" altLang="en-US"/>
              <a:t>用户来说是个很大的坑点，很多人想当然地用</a:t>
            </a:r>
            <a:r>
              <a:rPr lang="en-US" altLang="zh-CN"/>
              <a:t> % </a:t>
            </a:r>
            <a:r>
              <a:rPr lang="zh-CN" altLang="en-US"/>
              <a:t>做循环边界，然而这对负方向会不起作用。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967230" y="3712210"/>
            <a:ext cx="7617460" cy="12331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</a:t>
            </a:r>
            <a:r>
              <a:rPr lang="en-US"/>
              <a:t>(a % b + b) % b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5620" y="1845945"/>
            <a:ext cx="5949315" cy="4098290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我看一些</a:t>
            </a:r>
            <a:r>
              <a:rPr lang="en-US" altLang="zh-CN">
                <a:sym typeface="+mn-ea"/>
              </a:rPr>
              <a:t> CFD </a:t>
            </a:r>
            <a:r>
              <a:rPr lang="zh-CN" altLang="en-US">
                <a:sym typeface="+mn-ea"/>
              </a:rPr>
              <a:t>用户喜欢写</a:t>
            </a:r>
            <a:r>
              <a:rPr lang="en-US" altLang="zh-CN">
                <a:sym typeface="+mn-ea"/>
              </a:rPr>
              <a:t> (a + b) % b </a:t>
            </a:r>
            <a:r>
              <a:rPr lang="zh-CN" altLang="en-US">
                <a:sym typeface="+mn-ea"/>
              </a:rPr>
              <a:t>做循环边界，从而避免负方向上出错。然而这还是避免不了</a:t>
            </a:r>
            <a:r>
              <a:rPr lang="en-US" altLang="zh-CN">
                <a:sym typeface="+mn-ea"/>
              </a:rPr>
              <a:t> a &lt; -b </a:t>
            </a:r>
            <a:r>
              <a:rPr lang="zh-CN" altLang="en-US">
                <a:sym typeface="+mn-ea"/>
              </a:rPr>
              <a:t>时的出错。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正确的写法是：(a % b + b) % b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如果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b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是常数且为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2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的幂次方，编译器会检测到，并替换为更高效的位运算，反而减少了计算量。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此外如果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b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一定是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 2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的幂次方，那么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sym typeface="+mn-ea"/>
              </a:rPr>
              <a:t> (unsigned)a % b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也可以（先转换成无符号的取模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sym typeface="+mn-ea"/>
              </a:rPr>
              <a:t>。</a:t>
            </a:r>
            <a:endParaRPr lang="zh-CN" altLang="en-US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5820" y="4930775"/>
            <a:ext cx="480060" cy="6604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9895" y="3409315"/>
            <a:ext cx="3584575" cy="1183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稠密数组存储矩阵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272540" y="1962785"/>
            <a:ext cx="2990850" cy="40767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13375" y="1402080"/>
            <a:ext cx="6318250" cy="5198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350" y="591185"/>
            <a:ext cx="661987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高效的解决：位运算</a:t>
            </a:r>
            <a:r>
              <a:rPr lang="en-US" altLang="zh-CN"/>
              <a:t> &amp;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01995" cy="4351655"/>
          </a:xfrm>
        </p:spPr>
        <p:txBody>
          <a:bodyPr/>
          <a:p>
            <a:r>
              <a:rPr lang="zh-CN" altLang="en-US"/>
              <a:t>如果</a:t>
            </a:r>
            <a:r>
              <a:rPr lang="en-US" altLang="zh-CN"/>
              <a:t> b </a:t>
            </a:r>
            <a:r>
              <a:rPr lang="zh-CN" altLang="en-US"/>
              <a:t>是</a:t>
            </a:r>
            <a:r>
              <a:rPr lang="en-US" altLang="zh-CN"/>
              <a:t> 2 </a:t>
            </a:r>
            <a:r>
              <a:rPr lang="zh-CN" altLang="en-US"/>
              <a:t>的幂次方，即：</a:t>
            </a:r>
            <a:r>
              <a:rPr lang="en-US" altLang="zh-CN"/>
              <a:t>2, 4, 8, 16, 32 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zh-CN" altLang="en-US"/>
              <a:t>则：</a:t>
            </a:r>
            <a:r>
              <a:rPr lang="en-US" altLang="zh-CN"/>
              <a:t>a % b = a &amp; (b - 1)</a:t>
            </a:r>
            <a:endParaRPr lang="en-US" altLang="zh-CN"/>
          </a:p>
          <a:p>
            <a:r>
              <a:rPr lang="zh-CN" altLang="en-US"/>
              <a:t>比如</a:t>
            </a:r>
            <a:r>
              <a:rPr lang="en-US" altLang="zh-CN"/>
              <a:t> a % 8 </a:t>
            </a:r>
            <a:r>
              <a:rPr lang="zh-CN" altLang="en-US"/>
              <a:t>可以改成</a:t>
            </a:r>
            <a:r>
              <a:rPr lang="en-US" altLang="zh-CN"/>
              <a:t> a &amp; 7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156450" y="3415030"/>
            <a:ext cx="2831465" cy="11722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744595"/>
            <a:ext cx="2779395" cy="288861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196080" y="4257675"/>
            <a:ext cx="420370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&amp;</a:t>
            </a:r>
            <a:endParaRPr lang="en-US" sz="2800"/>
          </a:p>
          <a:p>
            <a:endParaRPr lang="en-US" sz="2800"/>
          </a:p>
          <a:p>
            <a:r>
              <a:rPr lang="en-US" sz="1600"/>
              <a:t> </a:t>
            </a:r>
            <a:endParaRPr lang="en-US" sz="2800"/>
          </a:p>
          <a:p>
            <a:r>
              <a:rPr lang="en-US" sz="2800"/>
              <a:t>=</a:t>
            </a:r>
            <a:endParaRPr lang="en-US" sz="2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960" y="3559175"/>
            <a:ext cx="2741930" cy="30276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位运算</a:t>
            </a:r>
            <a:r>
              <a:rPr lang="en-US" altLang="zh-CN"/>
              <a:t> &amp; </a:t>
            </a:r>
            <a:r>
              <a:rPr lang="zh-CN" altLang="en-US"/>
              <a:t>对负数的处理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956300" cy="4351655"/>
          </a:xfrm>
        </p:spPr>
        <p:txBody>
          <a:bodyPr/>
          <a:p>
            <a:r>
              <a:rPr lang="zh-CN"/>
              <a:t>使用位运算不仅更高效，还能够自动解决刚刚</a:t>
            </a:r>
            <a:r>
              <a:rPr lang="en-US" altLang="zh-CN"/>
              <a:t> % </a:t>
            </a:r>
            <a:r>
              <a:rPr lang="zh-CN" altLang="en-US"/>
              <a:t>会返回负数的问题：</a:t>
            </a:r>
            <a:endParaRPr lang="zh-CN" altLang="en-US"/>
          </a:p>
          <a:p>
            <a:r>
              <a:rPr lang="zh-CN" altLang="en-US"/>
              <a:t>（因为负数用补码表示，会直接把负号去掉）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56450" y="3415030"/>
            <a:ext cx="2831465" cy="117221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196080" y="4257675"/>
            <a:ext cx="420370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&amp;</a:t>
            </a:r>
            <a:endParaRPr lang="en-US" sz="2800"/>
          </a:p>
          <a:p>
            <a:endParaRPr lang="en-US" sz="2800"/>
          </a:p>
          <a:p>
            <a:r>
              <a:rPr lang="en-US" sz="1600"/>
              <a:t> </a:t>
            </a:r>
            <a:endParaRPr lang="en-US" sz="2800"/>
          </a:p>
          <a:p>
            <a:r>
              <a:rPr lang="en-US" sz="2800"/>
              <a:t>=</a:t>
            </a:r>
            <a:endParaRPr lang="en-US" sz="2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 </a:t>
            </a:r>
            <a:r>
              <a:rPr lang="zh-CN" altLang="en-US"/>
              <a:t>语言</a:t>
            </a:r>
            <a:r>
              <a:rPr lang="en-US" altLang="zh-CN"/>
              <a:t> / </a:t>
            </a:r>
            <a:r>
              <a:rPr lang="zh-CN" altLang="en-US"/>
              <a:t>的特色：负数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en-US"/>
              <a:t>7 / 4 = 1</a:t>
            </a:r>
            <a:endParaRPr lang="en-US"/>
          </a:p>
          <a:p>
            <a:r>
              <a:rPr lang="en-US"/>
              <a:t>-7 / 4 = -1</a:t>
            </a:r>
            <a:endParaRPr lang="en-US"/>
          </a:p>
          <a:p>
            <a:r>
              <a:rPr lang="zh-CN" altLang="en-US"/>
              <a:t>也就是说</a:t>
            </a:r>
            <a:r>
              <a:rPr lang="en-US" altLang="zh-CN"/>
              <a:t> a / b</a:t>
            </a:r>
            <a:r>
              <a:rPr lang="zh-CN" altLang="en-US"/>
              <a:t>，如果</a:t>
            </a:r>
            <a:r>
              <a:rPr lang="en-US" altLang="zh-CN"/>
              <a:t> a </a:t>
            </a:r>
            <a:r>
              <a:rPr lang="zh-CN" altLang="en-US"/>
              <a:t>是负数，则是向</a:t>
            </a:r>
            <a:r>
              <a:rPr lang="zh-CN" altLang="en-US">
                <a:sym typeface="+mn-ea"/>
              </a:rPr>
              <a:t>上</a:t>
            </a:r>
            <a:r>
              <a:rPr lang="zh-CN" altLang="en-US"/>
              <a:t>取整，如果</a:t>
            </a:r>
            <a:r>
              <a:rPr lang="en-US" altLang="zh-CN"/>
              <a:t> a </a:t>
            </a:r>
            <a:r>
              <a:rPr lang="zh-CN" altLang="en-US"/>
              <a:t>是正数，则是向</a:t>
            </a:r>
            <a:r>
              <a:rPr lang="zh-CN" altLang="en-US">
                <a:sym typeface="+mn-ea"/>
              </a:rPr>
              <a:t>下</a:t>
            </a:r>
            <a:r>
              <a:rPr lang="zh-CN" altLang="en-US"/>
              <a:t>取整。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3270" y="4620260"/>
            <a:ext cx="2324100" cy="99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9520" y="5370195"/>
            <a:ext cx="546735" cy="3460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Python </a:t>
            </a:r>
            <a:r>
              <a:rPr lang="zh-CN" altLang="en-US"/>
              <a:t>的</a:t>
            </a:r>
            <a:r>
              <a:rPr lang="en-US" altLang="zh-CN"/>
              <a:t> </a:t>
            </a:r>
            <a:r>
              <a:rPr lang="en-US"/>
              <a:t>//</a:t>
            </a:r>
            <a:r>
              <a:rPr lang="en-US"/>
              <a:t> </a:t>
            </a:r>
            <a:r>
              <a:rPr lang="zh-CN" altLang="en-US"/>
              <a:t>就没问题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en-US"/>
              <a:t>7 // 4 = 1</a:t>
            </a:r>
            <a:endParaRPr lang="en-US"/>
          </a:p>
          <a:p>
            <a:r>
              <a:rPr lang="en-US"/>
              <a:t>-7 // 4 = -2</a:t>
            </a:r>
            <a:endParaRPr lang="en-US"/>
          </a:p>
          <a:p>
            <a:r>
              <a:rPr lang="en-US" altLang="zh-CN"/>
              <a:t>Python </a:t>
            </a:r>
            <a:r>
              <a:rPr lang="zh-CN" altLang="en-US"/>
              <a:t>的整除运算</a:t>
            </a:r>
            <a:r>
              <a:rPr lang="en-US" altLang="zh-CN"/>
              <a:t> a // b </a:t>
            </a:r>
            <a:r>
              <a:rPr lang="zh-CN" altLang="en-US"/>
              <a:t>的值始终是向下取整，非常方便。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9430385" y="4549140"/>
            <a:ext cx="1359535" cy="14465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对稀疏数据结构造成的问题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03280" cy="4351655"/>
          </a:xfrm>
        </p:spPr>
        <p:txBody>
          <a:bodyPr/>
          <a:p>
            <a:r>
              <a:rPr lang="zh-CN"/>
              <a:t>也就是说，如果</a:t>
            </a:r>
            <a:r>
              <a:rPr lang="en-US" altLang="zh-CN"/>
              <a:t> x </a:t>
            </a:r>
            <a:r>
              <a:rPr lang="zh-CN" altLang="en-US"/>
              <a:t>是</a:t>
            </a:r>
            <a:r>
              <a:rPr lang="en-US" altLang="zh-CN"/>
              <a:t> [-3,0] </a:t>
            </a:r>
            <a:r>
              <a:rPr lang="zh-CN" altLang="en-US"/>
              <a:t>则</a:t>
            </a:r>
            <a:r>
              <a:rPr lang="en-US" altLang="zh-CN"/>
              <a:t> x / B </a:t>
            </a:r>
            <a:r>
              <a:rPr lang="zh-CN" altLang="en-US"/>
              <a:t>会是</a:t>
            </a:r>
            <a:r>
              <a:rPr lang="en-US" altLang="zh-CN"/>
              <a:t> 0</a:t>
            </a:r>
            <a:r>
              <a:rPr lang="zh-CN" altLang="en-US"/>
              <a:t>，如果</a:t>
            </a:r>
            <a:r>
              <a:rPr lang="en-US" altLang="zh-CN"/>
              <a:t> x </a:t>
            </a:r>
            <a:r>
              <a:rPr lang="zh-CN" altLang="en-US"/>
              <a:t>是</a:t>
            </a:r>
            <a:r>
              <a:rPr lang="en-US" altLang="zh-CN"/>
              <a:t> [0,3] </a:t>
            </a:r>
            <a:r>
              <a:rPr lang="zh-CN" altLang="en-US"/>
              <a:t>则</a:t>
            </a:r>
            <a:r>
              <a:rPr lang="en-US" altLang="zh-CN"/>
              <a:t> x / B </a:t>
            </a:r>
            <a:r>
              <a:rPr lang="zh-CN" altLang="en-US"/>
              <a:t>也是</a:t>
            </a:r>
            <a:r>
              <a:rPr lang="en-US" altLang="zh-CN"/>
              <a:t> 0</a:t>
            </a:r>
            <a:r>
              <a:rPr lang="zh-CN" altLang="en-US"/>
              <a:t>。导致两个同时跑到一个</a:t>
            </a:r>
            <a:r>
              <a:rPr lang="en-US" altLang="zh-CN"/>
              <a:t> block </a:t>
            </a:r>
            <a:r>
              <a:rPr lang="zh-CN" altLang="en-US"/>
              <a:t>上去，会出错。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967230" y="3712210"/>
            <a:ext cx="7617460" cy="12331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高效的解决：位运算</a:t>
            </a:r>
            <a:r>
              <a:rPr lang="en-US" altLang="zh-CN"/>
              <a:t> &gt;&gt;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01995" cy="4351655"/>
          </a:xfrm>
        </p:spPr>
        <p:txBody>
          <a:bodyPr/>
          <a:p>
            <a:r>
              <a:rPr lang="zh-CN" altLang="en-US"/>
              <a:t>如果</a:t>
            </a:r>
            <a:r>
              <a:rPr lang="en-US" altLang="zh-CN"/>
              <a:t> b </a:t>
            </a:r>
            <a:r>
              <a:rPr lang="zh-CN" altLang="en-US"/>
              <a:t>是</a:t>
            </a:r>
            <a:r>
              <a:rPr lang="en-US" altLang="zh-CN"/>
              <a:t> 2 </a:t>
            </a:r>
            <a:r>
              <a:rPr lang="zh-CN" altLang="en-US"/>
              <a:t>的幂次方，即：</a:t>
            </a:r>
            <a:r>
              <a:rPr lang="en-US" altLang="zh-CN"/>
              <a:t>2, 4, 8, 16, 32 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zh-CN" altLang="en-US"/>
              <a:t>则：</a:t>
            </a:r>
            <a:r>
              <a:rPr lang="en-US" altLang="zh-CN"/>
              <a:t>a / pow(2,n) = a &gt;&gt; n</a:t>
            </a:r>
            <a:endParaRPr lang="en-US" altLang="zh-CN"/>
          </a:p>
          <a:p>
            <a:r>
              <a:rPr lang="zh-CN" altLang="en-US"/>
              <a:t>也就是说</a:t>
            </a:r>
            <a:r>
              <a:rPr lang="en-US" altLang="zh-CN"/>
              <a:t> a / b = a &gt;&gt; log2(b)</a:t>
            </a:r>
            <a:endParaRPr lang="en-US" altLang="zh-CN"/>
          </a:p>
          <a:p>
            <a:r>
              <a:rPr lang="zh-CN" altLang="en-US"/>
              <a:t>其中</a:t>
            </a:r>
            <a:r>
              <a:rPr lang="en-US" altLang="zh-CN"/>
              <a:t> log2 </a:t>
            </a:r>
            <a:r>
              <a:rPr lang="zh-CN" altLang="en-US"/>
              <a:t>表示取</a:t>
            </a:r>
            <a:r>
              <a:rPr lang="en-US" altLang="zh-CN"/>
              <a:t> 2 </a:t>
            </a:r>
            <a:r>
              <a:rPr lang="zh-CN" altLang="en-US"/>
              <a:t>的对数。</a:t>
            </a: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 b=8</a:t>
            </a:r>
            <a:r>
              <a:rPr lang="zh-CN" altLang="en-US"/>
              <a:t>，则</a:t>
            </a:r>
            <a:r>
              <a:rPr lang="en-US" altLang="zh-CN"/>
              <a:t> log2(b)=3</a:t>
            </a:r>
            <a:r>
              <a:rPr lang="zh-CN" altLang="en-US"/>
              <a:t>，因为</a:t>
            </a:r>
            <a:r>
              <a:rPr lang="en-US" altLang="zh-CN"/>
              <a:t> 2^3 = b</a:t>
            </a:r>
            <a:r>
              <a:rPr lang="zh-CN" altLang="en-US"/>
              <a:t>。</a:t>
            </a:r>
            <a:endParaRPr lang="en-US" altLang="zh-CN"/>
          </a:p>
          <a:p>
            <a:r>
              <a:rPr lang="zh-CN" altLang="en-US"/>
              <a:t>比如</a:t>
            </a:r>
            <a:r>
              <a:rPr lang="en-US" altLang="zh-CN"/>
              <a:t> a / 8 </a:t>
            </a:r>
            <a:r>
              <a:rPr lang="zh-CN" altLang="en-US"/>
              <a:t>可以改成</a:t>
            </a:r>
            <a:r>
              <a:rPr lang="en-US" altLang="zh-CN"/>
              <a:t> a &gt;&gt; 3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2670" y="844550"/>
            <a:ext cx="3038475" cy="214884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383905" y="1688465"/>
            <a:ext cx="1054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/>
              <a:t>&gt;&gt; 2 =</a:t>
            </a:r>
            <a:endParaRPr lang="en-US" altLang="zh-CN" sz="2400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24420" y="3486785"/>
            <a:ext cx="2295525" cy="1028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235" y="5134610"/>
            <a:ext cx="246380" cy="3479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0" y="875665"/>
            <a:ext cx="2857500" cy="2085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位运算</a:t>
            </a:r>
            <a:r>
              <a:rPr lang="en-US" altLang="zh-CN"/>
              <a:t> &gt;&gt; </a:t>
            </a:r>
            <a:r>
              <a:rPr lang="zh-CN" altLang="en-US"/>
              <a:t>对负数的处理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01995" cy="4351655"/>
          </a:xfrm>
        </p:spPr>
        <p:txBody>
          <a:bodyPr/>
          <a:p>
            <a:pPr marL="0" indent="0">
              <a:buNone/>
            </a:pPr>
            <a:r>
              <a:rPr lang="en-US" altLang="zh-CN"/>
              <a:t>signed </a:t>
            </a:r>
            <a:r>
              <a:rPr lang="zh-CN" altLang="en-US"/>
              <a:t>类型的</a:t>
            </a:r>
            <a:r>
              <a:rPr lang="en-US" altLang="zh-CN"/>
              <a:t> &gt;&gt; n </a:t>
            </a:r>
            <a:r>
              <a:rPr lang="zh-CN" altLang="en-US"/>
              <a:t>会把最高位复制</a:t>
            </a:r>
            <a:r>
              <a:rPr lang="en-US" altLang="zh-CN"/>
              <a:t> n </a:t>
            </a:r>
            <a:r>
              <a:rPr lang="zh-CN" altLang="en-US"/>
              <a:t>次。</a:t>
            </a:r>
            <a:endParaRPr lang="zh-CN"/>
          </a:p>
          <a:p>
            <a:pPr marL="0" indent="0">
              <a:buNone/>
            </a:pPr>
            <a:r>
              <a:rPr lang="zh-CN"/>
              <a:t>因为补码的特性，这导致负数</a:t>
            </a:r>
            <a:r>
              <a:rPr lang="en-US" altLang="zh-CN"/>
              <a:t> &gt;&gt; </a:t>
            </a:r>
            <a:r>
              <a:rPr lang="zh-CN" altLang="en-US"/>
              <a:t>的结果仍是负数。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这样就实现了和</a:t>
            </a:r>
            <a:r>
              <a:rPr lang="en-US" altLang="zh-CN"/>
              <a:t> Python </a:t>
            </a:r>
            <a:r>
              <a:rPr lang="zh-CN" altLang="en-US"/>
              <a:t>一样的始终向下取整除法。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8383905" y="1688465"/>
            <a:ext cx="1054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/>
              <a:t>&gt;&gt; 2 =</a:t>
            </a:r>
            <a:endParaRPr lang="en-US" altLang="zh-CN" sz="2400"/>
          </a:p>
        </p:txBody>
      </p:sp>
      <p:pic>
        <p:nvPicPr>
          <p:cNvPr id="9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24420" y="3486785"/>
            <a:ext cx="2295525" cy="1028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060" y="5063490"/>
            <a:ext cx="570230" cy="4597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5515" y="899795"/>
            <a:ext cx="3048000" cy="2038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unsigned </a:t>
            </a:r>
            <a:r>
              <a:rPr lang="zh-CN" altLang="en-US">
                <a:sym typeface="+mn-ea"/>
              </a:rPr>
              <a:t>类型的</a:t>
            </a:r>
            <a:r>
              <a:rPr lang="zh-CN" altLang="en-US"/>
              <a:t>位运算</a:t>
            </a:r>
            <a:r>
              <a:rPr lang="en-US" altLang="zh-CN"/>
              <a:t> &gt;&gt; </a:t>
            </a:r>
            <a:r>
              <a:rPr lang="zh-CN" altLang="en-US"/>
              <a:t>不一样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01995" cy="4351655"/>
          </a:xfrm>
        </p:spPr>
        <p:txBody>
          <a:bodyPr/>
          <a:p>
            <a:pPr marL="0" indent="0">
              <a:buNone/>
            </a:pPr>
            <a:r>
              <a:rPr lang="zh-CN" altLang="en-US"/>
              <a:t>而</a:t>
            </a:r>
            <a:r>
              <a:rPr lang="en-US" altLang="zh-CN"/>
              <a:t> unsigned </a:t>
            </a:r>
            <a:r>
              <a:rPr lang="zh-CN" altLang="en-US"/>
              <a:t>类型的</a:t>
            </a:r>
            <a:r>
              <a:rPr lang="en-US" altLang="zh-CN"/>
              <a:t> &gt;&gt; n </a:t>
            </a:r>
            <a:r>
              <a:rPr lang="zh-CN" altLang="en-US"/>
              <a:t>会不会复制最高位，只是单纯的位移，这会导致负数的符号位单独被位移，补码失效，造成结果不对。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unsigned </a:t>
            </a:r>
            <a:r>
              <a:rPr lang="zh-CN" altLang="en-US"/>
              <a:t>类型的</a:t>
            </a:r>
            <a:r>
              <a:rPr lang="en-US" altLang="zh-CN"/>
              <a:t> &gt;&gt; </a:t>
            </a:r>
            <a:r>
              <a:rPr lang="zh-CN" altLang="en-US"/>
              <a:t>会生成</a:t>
            </a:r>
            <a:r>
              <a:rPr lang="en-US" altLang="zh-CN"/>
              <a:t> shr </a:t>
            </a:r>
            <a:r>
              <a:rPr lang="zh-CN" altLang="en-US"/>
              <a:t>指令，</a:t>
            </a:r>
            <a:r>
              <a:rPr lang="en-US" altLang="zh-CN"/>
              <a:t>signed </a:t>
            </a:r>
            <a:r>
              <a:rPr lang="zh-CN" altLang="en-US"/>
              <a:t>类型的</a:t>
            </a:r>
            <a:r>
              <a:rPr lang="en-US" altLang="zh-CN"/>
              <a:t> &gt;&gt; </a:t>
            </a:r>
            <a:r>
              <a:rPr lang="zh-CN" altLang="en-US"/>
              <a:t>会生成</a:t>
            </a:r>
            <a:r>
              <a:rPr lang="en-US" altLang="zh-CN"/>
              <a:t> sar </a:t>
            </a:r>
            <a:r>
              <a:rPr lang="zh-CN" altLang="en-US"/>
              <a:t>指令。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我们需要负方向无限延伸的稀疏数据结果，那就只要</a:t>
            </a:r>
            <a:r>
              <a:rPr lang="en-US" altLang="zh-CN"/>
              <a:t> signed </a:t>
            </a:r>
            <a:r>
              <a:rPr lang="zh-CN" altLang="en-US"/>
              <a:t>那个就行。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8383905" y="1688465"/>
            <a:ext cx="1054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/>
              <a:t>&gt;&gt; 2 =</a:t>
            </a:r>
            <a:endParaRPr lang="en-US" altLang="zh-CN" sz="2400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71665" y="3515360"/>
            <a:ext cx="3200400" cy="9715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245" y="5243195"/>
            <a:ext cx="1382395" cy="30861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没有重合时可以用高效的加法：位运算</a:t>
            </a:r>
            <a:r>
              <a:rPr lang="en-US" altLang="zh-CN"/>
              <a:t> |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如果可以保证</a:t>
            </a:r>
            <a:r>
              <a:rPr lang="en-US" altLang="zh-CN"/>
              <a:t> a </a:t>
            </a:r>
            <a:r>
              <a:rPr lang="zh-CN" altLang="en-US"/>
              <a:t>和</a:t>
            </a:r>
            <a:r>
              <a:rPr lang="en-US" altLang="zh-CN"/>
              <a:t> b </a:t>
            </a:r>
            <a:r>
              <a:rPr lang="zh-CN" altLang="en-US"/>
              <a:t>满足</a:t>
            </a:r>
            <a:r>
              <a:rPr lang="en-US" altLang="zh-CN"/>
              <a:t> a &amp; b = 0</a:t>
            </a:r>
            <a:r>
              <a:rPr lang="zh-CN" altLang="en-US"/>
              <a:t>，如：</a:t>
            </a:r>
            <a:endParaRPr lang="zh-CN" altLang="en-US"/>
          </a:p>
          <a:p>
            <a:r>
              <a:rPr lang="en-US" altLang="zh-CN" b="1"/>
              <a:t>1011</a:t>
            </a:r>
            <a:r>
              <a:rPr lang="en-US" altLang="zh-CN"/>
              <a:t>000 </a:t>
            </a:r>
            <a:r>
              <a:rPr lang="zh-CN" altLang="en-US"/>
              <a:t>和</a:t>
            </a:r>
            <a:r>
              <a:rPr lang="en-US" altLang="zh-CN"/>
              <a:t> 0000</a:t>
            </a:r>
            <a:r>
              <a:rPr lang="en-US" altLang="zh-CN" b="1"/>
              <a:t>110</a:t>
            </a:r>
            <a:endParaRPr lang="en-US" altLang="zh-CN"/>
          </a:p>
          <a:p>
            <a:r>
              <a:rPr lang="zh-CN" altLang="en-US"/>
              <a:t>则：</a:t>
            </a:r>
            <a:r>
              <a:rPr lang="en-US" altLang="zh-CN"/>
              <a:t>a + b = a | b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21120" y="3267075"/>
            <a:ext cx="4301490" cy="1468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685" y="4107180"/>
            <a:ext cx="2598420" cy="275082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703955" y="4765675"/>
            <a:ext cx="471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|</a:t>
            </a:r>
            <a:endParaRPr lang="en-US"/>
          </a:p>
        </p:txBody>
      </p:sp>
      <p:sp>
        <p:nvSpPr>
          <p:cNvPr id="8" name="Text Box 7"/>
          <p:cNvSpPr txBox="1"/>
          <p:nvPr/>
        </p:nvSpPr>
        <p:spPr>
          <a:xfrm>
            <a:off x="3676015" y="5704840"/>
            <a:ext cx="421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=</a:t>
            </a: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位运算</a:t>
            </a:r>
            <a:r>
              <a:rPr lang="en-US" altLang="zh-CN"/>
              <a:t> &lt;&lt;</a:t>
            </a:r>
            <a:r>
              <a:rPr lang="zh-CN" altLang="en-US"/>
              <a:t>：快速计算</a:t>
            </a:r>
            <a:r>
              <a:rPr lang="en-US" altLang="zh-CN"/>
              <a:t> </a:t>
            </a:r>
            <a:r>
              <a:rPr lang="en-US"/>
              <a:t>2 </a:t>
            </a:r>
            <a:r>
              <a:rPr lang="zh-CN" altLang="en-US"/>
              <a:t>的幂次方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401435" cy="4591050"/>
          </a:xfrm>
        </p:spPr>
        <p:txBody>
          <a:bodyPr>
            <a:normAutofit lnSpcReduction="10000"/>
          </a:bodyPr>
          <a:p>
            <a:r>
              <a:rPr lang="en-US"/>
              <a:t>pow(2,n) = 1 </a:t>
            </a:r>
            <a:r>
              <a:rPr lang="en-US" altLang="zh-CN"/>
              <a:t>&lt;&lt; n</a:t>
            </a:r>
            <a:endParaRPr lang="en-US" altLang="zh-CN"/>
          </a:p>
          <a:p>
            <a:r>
              <a:rPr lang="en-US" altLang="zh-CN"/>
              <a:t>pow(2,n+1) = 2 &lt;&lt; n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以后你们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CFDer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不要再让我看见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pow(2,n)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了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或者至少用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powf(2,n)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也比这好点吧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390765" y="3458210"/>
            <a:ext cx="2362200" cy="1085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9605" y="5111750"/>
            <a:ext cx="244475" cy="334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810" y="3298825"/>
            <a:ext cx="2857500" cy="195262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3454400" y="3961130"/>
            <a:ext cx="13474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3200"/>
              <a:t>&lt;&lt; 2 =</a:t>
            </a:r>
            <a:endParaRPr lang="en-US"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</a:t>
            </a:r>
            <a:r>
              <a:rPr lang="en-US" altLang="zh-CN"/>
              <a:t> foreach </a:t>
            </a:r>
            <a:r>
              <a:rPr lang="zh-CN" altLang="en-US"/>
              <a:t>包装一下枚举的过程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09015" y="2038985"/>
            <a:ext cx="4457700" cy="39243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67400" y="1278890"/>
            <a:ext cx="6166485" cy="541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010" y="605790"/>
            <a:ext cx="661987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位运算总结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a &gt;&gt; n </a:t>
            </a:r>
            <a:r>
              <a:rPr lang="zh-CN" altLang="en-US"/>
              <a:t>可以取出</a:t>
            </a:r>
            <a:r>
              <a:rPr lang="en-US" altLang="zh-CN"/>
              <a:t> a </a:t>
            </a:r>
            <a:r>
              <a:rPr lang="zh-CN" altLang="en-US"/>
              <a:t>的</a:t>
            </a:r>
            <a:r>
              <a:rPr lang="zh-CN" altLang="en-US" b="1"/>
              <a:t>高</a:t>
            </a:r>
            <a:r>
              <a:rPr lang="en-US" altLang="zh-CN" b="1"/>
              <a:t> 32-n </a:t>
            </a:r>
            <a:r>
              <a:rPr lang="zh-CN" altLang="en-US" b="1"/>
              <a:t>位</a:t>
            </a:r>
            <a:endParaRPr lang="zh-CN" altLang="en-US"/>
          </a:p>
          <a:p>
            <a:r>
              <a:rPr lang="en-US" altLang="zh-CN"/>
              <a:t>a &amp; ((1 &lt;&lt; n) - 1) </a:t>
            </a:r>
            <a:r>
              <a:rPr lang="zh-CN" altLang="en-US"/>
              <a:t>可以取出</a:t>
            </a:r>
            <a:r>
              <a:rPr lang="en-US" altLang="zh-CN"/>
              <a:t> a </a:t>
            </a:r>
            <a:r>
              <a:rPr lang="zh-CN" altLang="en-US"/>
              <a:t>的</a:t>
            </a:r>
            <a:r>
              <a:rPr lang="zh-CN" altLang="en-US" b="1"/>
              <a:t>低</a:t>
            </a:r>
            <a:r>
              <a:rPr lang="en-US" altLang="zh-CN" b="1"/>
              <a:t> n </a:t>
            </a:r>
            <a:r>
              <a:rPr lang="zh-CN" altLang="en-US" b="1"/>
              <a:t>位</a:t>
            </a:r>
            <a:endParaRPr lang="zh-CN" altLang="en-US"/>
          </a:p>
          <a:p>
            <a:r>
              <a:rPr lang="en-US" altLang="zh-CN"/>
              <a:t>(a &gt;&gt; n) | (b &amp; ((1 &lt;&lt; n) - 1)) </a:t>
            </a:r>
            <a:r>
              <a:rPr lang="zh-CN" altLang="en-US"/>
              <a:t>可以取出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的高</a:t>
            </a:r>
            <a:r>
              <a:rPr lang="en-US" altLang="zh-CN">
                <a:sym typeface="+mn-ea"/>
              </a:rPr>
              <a:t> 32-n </a:t>
            </a:r>
            <a:r>
              <a:rPr lang="zh-CN" altLang="en-US">
                <a:sym typeface="+mn-ea"/>
              </a:rPr>
              <a:t>位，</a:t>
            </a:r>
            <a:r>
              <a:rPr lang="en-US" altLang="zh-CN">
                <a:sym typeface="+mn-ea"/>
              </a:rPr>
              <a:t>b </a:t>
            </a:r>
            <a:r>
              <a:rPr lang="zh-CN" altLang="en-US">
                <a:sym typeface="+mn-ea"/>
              </a:rPr>
              <a:t>的低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位，</a:t>
            </a:r>
            <a:r>
              <a:rPr lang="zh-CN" altLang="en-US" b="1">
                <a:sym typeface="+mn-ea"/>
              </a:rPr>
              <a:t>组合成一个</a:t>
            </a:r>
            <a:r>
              <a:rPr lang="en-US" altLang="zh-CN" b="1">
                <a:sym typeface="+mn-ea"/>
              </a:rPr>
              <a:t> 32 </a:t>
            </a:r>
            <a:r>
              <a:rPr lang="zh-CN" altLang="en-US" b="1">
                <a:sym typeface="+mn-ea"/>
              </a:rPr>
              <a:t>位</a:t>
            </a:r>
            <a:r>
              <a:rPr lang="zh-CN" altLang="en-US">
                <a:sym typeface="+mn-ea"/>
              </a:rPr>
              <a:t>的整数。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解决：</a:t>
            </a:r>
            <a:r>
              <a:rPr lang="en-US" altLang="zh-CN"/>
              <a:t>&amp; </a:t>
            </a:r>
            <a:r>
              <a:rPr lang="zh-CN" altLang="en-US"/>
              <a:t>替代</a:t>
            </a:r>
            <a:r>
              <a:rPr lang="en-US" altLang="zh-CN"/>
              <a:t> %</a:t>
            </a:r>
            <a:r>
              <a:rPr lang="zh-CN" altLang="en-US"/>
              <a:t>，</a:t>
            </a:r>
            <a:r>
              <a:rPr lang="en-US" altLang="zh-CN"/>
              <a:t>&gt;&gt; </a:t>
            </a:r>
            <a:r>
              <a:rPr lang="zh-CN" altLang="en-US"/>
              <a:t>替代</a:t>
            </a:r>
            <a:r>
              <a:rPr lang="en-US" altLang="zh-CN"/>
              <a:t> /</a:t>
            </a:r>
            <a:r>
              <a:rPr lang="zh-CN" altLang="en-US"/>
              <a:t>，</a:t>
            </a:r>
            <a:r>
              <a:rPr lang="en-US" altLang="zh-CN"/>
              <a:t>| </a:t>
            </a:r>
            <a:r>
              <a:rPr lang="zh-CN" altLang="en-US"/>
              <a:t>替代</a:t>
            </a:r>
            <a:r>
              <a:rPr lang="en-US" altLang="zh-CN"/>
              <a:t> +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534795"/>
            <a:ext cx="4164965" cy="5323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965" y="1659890"/>
            <a:ext cx="1809750" cy="45720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974715" y="73660"/>
            <a:ext cx="6217285" cy="678434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9180195" y="3208020"/>
            <a:ext cx="17157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323580" y="3836035"/>
            <a:ext cx="14655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714615" y="6052185"/>
            <a:ext cx="2745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块编号直接为对齐的坐标，</a:t>
            </a:r>
            <a:r>
              <a:rPr lang="en-US" altLang="zh-CN"/>
              <a:t>&lt;&lt; </a:t>
            </a:r>
            <a:r>
              <a:rPr lang="zh-CN" altLang="en-US"/>
              <a:t>改成</a:t>
            </a:r>
            <a:r>
              <a:rPr lang="en-US" altLang="zh-CN"/>
              <a:t> &amp; </a:t>
            </a:r>
            <a:r>
              <a:rPr lang="zh-CN" altLang="en-US"/>
              <a:t>和</a:t>
            </a:r>
            <a:r>
              <a:rPr lang="en-US" altLang="zh-CN"/>
              <a:t> ~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534795"/>
            <a:ext cx="4164965" cy="53232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965960"/>
            <a:ext cx="1838325" cy="4286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786880" y="-20320"/>
            <a:ext cx="5405120" cy="687832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0022205" y="3182620"/>
            <a:ext cx="16300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550275" y="6090285"/>
            <a:ext cx="1200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022205" y="4456430"/>
            <a:ext cx="16300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585585" y="-2540"/>
            <a:ext cx="5606415" cy="6900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自动推算</a:t>
            </a:r>
            <a:r>
              <a:rPr lang="en-US" altLang="zh-CN"/>
              <a:t> B </a:t>
            </a:r>
            <a:r>
              <a:rPr lang="zh-CN" altLang="en-US"/>
              <a:t>和</a:t>
            </a:r>
            <a:r>
              <a:rPr lang="en-US" altLang="zh-CN"/>
              <a:t> Bmask</a:t>
            </a:r>
            <a:r>
              <a:rPr lang="zh-CN" altLang="en-US"/>
              <a:t>，顺便扁平化</a:t>
            </a:r>
            <a:r>
              <a:rPr lang="en-US" altLang="zh-CN"/>
              <a:t> Block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534795"/>
            <a:ext cx="4164965" cy="5323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0555" y="1947545"/>
            <a:ext cx="1828800" cy="42862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10575925" y="6063615"/>
            <a:ext cx="14941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300720" y="1737995"/>
            <a:ext cx="10248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300720" y="1584325"/>
            <a:ext cx="11290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章：多层稀疏</a:t>
            </a:r>
            <a:endParaRPr lang="en-US" altLang="zh-CN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用一个指针的数组来表示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256780" y="7620"/>
            <a:ext cx="4935220" cy="68503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180" y="1845945"/>
            <a:ext cx="1704975" cy="4381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328420"/>
            <a:ext cx="4415155" cy="55295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529830" y="2026920"/>
            <a:ext cx="23914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890635" y="833755"/>
            <a:ext cx="8401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890635" y="258445"/>
            <a:ext cx="7505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676640" y="2464435"/>
            <a:ext cx="34448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233410" y="2901950"/>
            <a:ext cx="2377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676640" y="3463925"/>
            <a:ext cx="34448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760335" y="3919220"/>
            <a:ext cx="2377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327390" y="5206365"/>
            <a:ext cx="86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564370" y="4942840"/>
            <a:ext cx="20967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图片解释：指针数组的原理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3200" y="1543685"/>
            <a:ext cx="8864600" cy="491617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063365" y="1965325"/>
            <a:ext cx="4029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 1  nul nul  2    3  nul nul nul</a:t>
            </a:r>
            <a:endParaRPr lang="en-US"/>
          </a:p>
        </p:txBody>
      </p:sp>
      <p:sp>
        <p:nvSpPr>
          <p:cNvPr id="8" name="Text Box 7"/>
          <p:cNvSpPr txBox="1"/>
          <p:nvPr/>
        </p:nvSpPr>
        <p:spPr>
          <a:xfrm>
            <a:off x="6125210" y="664845"/>
            <a:ext cx="3483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nul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表示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nullptr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（空指针）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图片解释：指针数组的稀疏</a:t>
            </a:r>
            <a:endParaRPr lang="zh-CN" altLang="en-US"/>
          </a:p>
        </p:txBody>
      </p:sp>
      <p:pic>
        <p:nvPicPr>
          <p:cNvPr id="13" name="Content Placeholder 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2915" y="1673860"/>
            <a:ext cx="5805170" cy="465582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2947035" y="1305560"/>
            <a:ext cx="6001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这样</a:t>
            </a:r>
            <a:r>
              <a:rPr lang="zh-CN" altLang="en-US">
                <a:solidFill>
                  <a:schemeClr val="accent2"/>
                </a:solidFill>
              </a:rPr>
              <a:t>指针表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中为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null 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的部分，</a:t>
            </a:r>
            <a:r>
              <a:rPr lang="zh-CN" altLang="en-US">
                <a:solidFill>
                  <a:schemeClr val="accent1"/>
                </a:solidFill>
              </a:rPr>
              <a:t>稠密叶节点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的内存就省掉了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垃圾回收</a:t>
            </a:r>
            <a:r>
              <a:rPr lang="en-US" altLang="zh-CN"/>
              <a:t>(garbage-collect)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如果是运行的仿真，则液体可能会移动到别的地方去。这时液体曾经存在过的地方也仍然处于激活状态，可以每隔若干帧及时释放掉这些不用的指针块以节省内存。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154555"/>
            <a:ext cx="5181600" cy="3693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unordered_map </a:t>
            </a:r>
            <a:r>
              <a:rPr lang="zh-CN" altLang="en-US"/>
              <a:t>作为顶层，指针作为中层，稠密数组作为底层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299845"/>
            <a:ext cx="10865485" cy="5295900"/>
          </a:xfrm>
        </p:spPr>
        <p:txBody>
          <a:bodyPr/>
          <a:p>
            <a:r>
              <a:rPr lang="zh-CN" altLang="en-US"/>
              <a:t>实现稀疏的方法有：</a:t>
            </a:r>
            <a:endParaRPr lang="zh-CN" altLang="en-US"/>
          </a:p>
          <a:p>
            <a:r>
              <a:rPr lang="en-US" altLang="zh-CN"/>
              <a:t>hash </a:t>
            </a:r>
            <a:r>
              <a:rPr lang="zh-CN" altLang="en-US"/>
              <a:t>哈希（</a:t>
            </a:r>
            <a:r>
              <a:rPr lang="zh-CN" altLang="en-US">
                <a:sym typeface="+mn-ea"/>
              </a:rPr>
              <a:t>本例中的</a:t>
            </a:r>
            <a:r>
              <a:rPr lang="en-US" altLang="zh-CN">
                <a:sym typeface="+mn-ea"/>
              </a:rPr>
              <a:t> </a:t>
            </a:r>
            <a:r>
              <a:rPr lang="en-US" altLang="zh-CN"/>
              <a:t>unordered_map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pointer </a:t>
            </a:r>
            <a:r>
              <a:rPr lang="zh-CN" altLang="en-US"/>
              <a:t>指针（</a:t>
            </a:r>
            <a:r>
              <a:rPr lang="zh-CN" altLang="en-US">
                <a:sym typeface="+mn-ea"/>
              </a:rPr>
              <a:t>本例中的</a:t>
            </a:r>
            <a:r>
              <a:rPr lang="en-US" altLang="zh-CN">
                <a:sym typeface="+mn-ea"/>
              </a:rPr>
              <a:t> </a:t>
            </a:r>
            <a:r>
              <a:rPr lang="en-US" altLang="zh-CN"/>
              <a:t>Block1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dense </a:t>
            </a:r>
            <a:r>
              <a:rPr lang="zh-CN" altLang="en-US"/>
              <a:t>稠密（本例中的</a:t>
            </a:r>
            <a:r>
              <a:rPr lang="en-US" altLang="zh-CN"/>
              <a:t> Block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他们之间可以相互组合，形成更复杂的稀疏数据结构。</a:t>
            </a:r>
            <a:endParaRPr lang="zh-CN" altLang="en-US"/>
          </a:p>
          <a:p>
            <a:r>
              <a:rPr lang="zh-CN" altLang="en-US"/>
              <a:t>下面这个例子中的稀疏数据结构，用这种语言可以表示为</a:t>
            </a:r>
            <a:r>
              <a:rPr lang="en-US" altLang="zh-CN"/>
              <a:t> hash().pointer(11).dense(8)</a:t>
            </a:r>
            <a:r>
              <a:rPr lang="zh-CN" altLang="en-US"/>
              <a:t>。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380740" y="4838700"/>
            <a:ext cx="5885180" cy="19062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改用</a:t>
            </a:r>
            <a:r>
              <a:rPr lang="en-US" altLang="zh-CN"/>
              <a:t> map </a:t>
            </a:r>
            <a:r>
              <a:rPr lang="zh-CN" altLang="en-US"/>
              <a:t>来存储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1750" y="2188210"/>
            <a:ext cx="5181600" cy="3625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555" y="506095"/>
            <a:ext cx="1514475" cy="48577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88660" y="1421130"/>
            <a:ext cx="5979795" cy="517017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封装起来，方便多层解耦</a:t>
            </a:r>
            <a:endParaRPr lang="zh-CN" altLang="en-US"/>
          </a:p>
        </p:txBody>
      </p:sp>
      <p:sp>
        <p:nvSpPr>
          <p:cNvPr id="6" name="Content Placeholder 5"/>
          <p:cNvSpPr/>
          <p:nvPr>
            <p:ph sz="half" idx="1"/>
          </p:nvPr>
        </p:nvSpPr>
        <p:spPr/>
        <p:txBody>
          <a:bodyPr/>
          <a:p>
            <a:endParaRPr lang="en-US"/>
          </a:p>
        </p:txBody>
      </p:sp>
      <p:pic>
        <p:nvPicPr>
          <p:cNvPr id="7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29400" y="1311275"/>
            <a:ext cx="3885565" cy="538099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封装起来，方便多层解耦</a:t>
            </a:r>
            <a:endParaRPr lang="zh-CN" altLang="en-US"/>
          </a:p>
        </p:txBody>
      </p:sp>
      <p:sp>
        <p:nvSpPr>
          <p:cNvPr id="6" name="Content Placeholder 5"/>
          <p:cNvSpPr/>
          <p:nvPr>
            <p:ph sz="half" idx="1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61455" y="1235075"/>
            <a:ext cx="4020820" cy="553275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封装起来，方便多层解耦</a:t>
            </a:r>
            <a:endParaRPr lang="zh-CN" altLang="en-US"/>
          </a:p>
        </p:txBody>
      </p:sp>
      <p:sp>
        <p:nvSpPr>
          <p:cNvPr id="6" name="Content Placeholder 5"/>
          <p:cNvSpPr/>
          <p:nvPr>
            <p:ph sz="half" idx="1"/>
          </p:nvPr>
        </p:nvSpPr>
        <p:spPr/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64300" y="665480"/>
            <a:ext cx="4807585" cy="60833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封装起来，方便多层解耦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54900" y="-9525"/>
            <a:ext cx="4737100" cy="6867525"/>
          </a:xfrm>
          <a:prstGeom prst="rect">
            <a:avLst/>
          </a:prstGeom>
        </p:spPr>
      </p:pic>
      <p:sp>
        <p:nvSpPr>
          <p:cNvPr id="5" name="Content Placeholder 4"/>
          <p:cNvSpPr/>
          <p:nvPr>
            <p:ph sz="half"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封装起来，方便多层解耦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19700" y="1551305"/>
            <a:ext cx="6705600" cy="4899660"/>
          </a:xfrm>
          <a:prstGeom prst="rect">
            <a:avLst/>
          </a:prstGeom>
        </p:spPr>
      </p:pic>
      <p:sp>
        <p:nvSpPr>
          <p:cNvPr id="9" name="Content Placeholder 8"/>
          <p:cNvSpPr/>
          <p:nvPr>
            <p:ph sz="half" idx="1"/>
          </p:nvPr>
        </p:nvSpPr>
        <p:spPr>
          <a:xfrm>
            <a:off x="146685" y="1824990"/>
            <a:ext cx="5181600" cy="4351338"/>
          </a:xfrm>
        </p:spPr>
        <p:txBody>
          <a:bodyPr/>
          <a:p>
            <a:r>
              <a:rPr lang="zh-CN" altLang="en-US">
                <a:sym typeface="+mn-ea"/>
              </a:rPr>
              <a:t>这样就封装好了，通过模板的方式实现了自定义的稀疏数据结构：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hash().pointer(11).dense(8)</a:t>
            </a:r>
            <a:endParaRPr lang="zh-CN" altLang="en-US"/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5" y="858520"/>
            <a:ext cx="1724025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开源的体素处理库：</a:t>
            </a:r>
            <a:r>
              <a:rPr lang="en-US" altLang="zh-CN"/>
              <a:t>OpenVDB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OpenVDB </a:t>
            </a:r>
            <a:r>
              <a:rPr lang="zh-CN" altLang="en-US"/>
              <a:t>的稀疏体积，可以存储符号距离场</a:t>
            </a:r>
            <a:r>
              <a:rPr lang="en-US" altLang="zh-CN"/>
              <a:t>(SDF)</a:t>
            </a:r>
            <a:r>
              <a:rPr lang="zh-CN" altLang="en-US"/>
              <a:t>，也可以存储烟雾仿真的结果等。</a:t>
            </a:r>
            <a:endParaRPr lang="zh-CN" altLang="en-US"/>
          </a:p>
          <a:p>
            <a:r>
              <a:rPr lang="zh-CN" altLang="en-US"/>
              <a:t>据张心欣说，</a:t>
            </a:r>
            <a:r>
              <a:rPr lang="en-US" altLang="zh-CN"/>
              <a:t>OpenVDB </a:t>
            </a:r>
            <a:r>
              <a:rPr lang="zh-CN" altLang="en-US"/>
              <a:t>赢得了奥斯卡奖。</a:t>
            </a:r>
            <a:endParaRPr lang="zh-CN" altLang="en-US"/>
          </a:p>
          <a:p>
            <a:r>
              <a:rPr lang="zh-CN" altLang="en-US"/>
              <a:t>因为他经常用在影视特效中，主要是符号距离场有时比</a:t>
            </a:r>
            <a:r>
              <a:rPr lang="en-US" altLang="zh-CN"/>
              <a:t> mesh </a:t>
            </a:r>
            <a:r>
              <a:rPr lang="zh-CN" altLang="en-US"/>
              <a:t>处理起来方便很多。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93485" y="1353820"/>
            <a:ext cx="5573395" cy="512699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OpenVDB </a:t>
            </a:r>
            <a:r>
              <a:rPr lang="zh-CN" altLang="en-US"/>
              <a:t>的设计：如果用</a:t>
            </a:r>
            <a:r>
              <a:rPr lang="en-US" altLang="zh-CN"/>
              <a:t> SNode </a:t>
            </a:r>
            <a:r>
              <a:rPr lang="zh-CN" altLang="en-US"/>
              <a:t>来表示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hash().pointer(5).pointer(4).dense(3)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0425" y="1714500"/>
            <a:ext cx="4981575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2234565"/>
            <a:ext cx="5059680" cy="462343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ZENO </a:t>
            </a:r>
            <a:r>
              <a:rPr lang="zh-CN" altLang="en-US"/>
              <a:t>中就大量使用了</a:t>
            </a:r>
            <a:r>
              <a:rPr lang="en-US" altLang="zh-CN"/>
              <a:t> OpenVDB</a:t>
            </a:r>
            <a:r>
              <a:rPr lang="zh-CN" altLang="en-US"/>
              <a:t>，并且以节点的形式提供给用户调用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245" y="1584325"/>
            <a:ext cx="10515600" cy="4351338"/>
          </a:xfrm>
        </p:spPr>
        <p:txBody>
          <a:bodyPr/>
          <a:p>
            <a:r>
              <a:rPr lang="en-US"/>
              <a:t>github.com/zenustech/zeno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057400"/>
            <a:ext cx="5566410" cy="4673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960" y="2293620"/>
            <a:ext cx="5518785" cy="316674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ZENO </a:t>
            </a:r>
            <a:r>
              <a:rPr lang="zh-CN" altLang="en-US"/>
              <a:t>中的流体仿真，就是基于</a:t>
            </a:r>
            <a:r>
              <a:rPr lang="en-US" altLang="zh-CN"/>
              <a:t> OpenVDB </a:t>
            </a:r>
            <a:r>
              <a:rPr lang="zh-CN" altLang="en-US"/>
              <a:t>的稀疏体积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245" y="1584325"/>
            <a:ext cx="10515600" cy="4351338"/>
          </a:xfrm>
        </p:spPr>
        <p:txBody>
          <a:bodyPr/>
          <a:p>
            <a:r>
              <a:rPr lang="en-US"/>
              <a:t>github.com/zenustech/zeno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7130" y="2295525"/>
            <a:ext cx="8162925" cy="456247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Taichi </a:t>
            </a:r>
            <a:r>
              <a:rPr lang="zh-CN" altLang="en-US"/>
              <a:t>也支持稀疏数据结构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https://yuanming.taichi.graphics/publication/2019-taichi/taichi-lang-slides.pdf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860" y="2432685"/>
            <a:ext cx="6023610" cy="4425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分离</a:t>
            </a:r>
            <a:r>
              <a:rPr lang="en-US" altLang="zh-CN"/>
              <a:t> read/write/create </a:t>
            </a:r>
            <a:r>
              <a:rPr lang="zh-CN" altLang="en-US"/>
              <a:t>三种访问模式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79440" y="1250950"/>
            <a:ext cx="6297295" cy="548068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095375"/>
            <a:ext cx="4525010" cy="5762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430" y="560705"/>
            <a:ext cx="15049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4</a:t>
            </a:r>
            <a:r>
              <a:rPr lang="zh-CN" altLang="en-US"/>
              <a:t>章：并行与随机访问</a:t>
            </a:r>
            <a:endParaRPr lang="en-US" altLang="zh-CN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回到指针的数组</a:t>
            </a:r>
            <a:endParaRPr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3670" y="2090420"/>
            <a:ext cx="1724025" cy="47625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640840"/>
            <a:ext cx="4340860" cy="5217160"/>
          </a:xfrm>
          <a:prstGeom prst="rect">
            <a:avLst/>
          </a:prstGeom>
        </p:spPr>
      </p:pic>
      <p:pic>
        <p:nvPicPr>
          <p:cNvPr id="19" name="Content Placeholder 18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90565" y="3147060"/>
            <a:ext cx="6401435" cy="371094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试图并行地访问：出错了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0640" y="1146175"/>
            <a:ext cx="4578985" cy="5711825"/>
          </a:xfrm>
          <a:prstGeom prst="rect">
            <a:avLst/>
          </a:prstGeom>
        </p:spPr>
      </p:pic>
      <p:pic>
        <p:nvPicPr>
          <p:cNvPr id="20" name="Content Placeholder 19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42205" y="2609215"/>
            <a:ext cx="7249795" cy="4248785"/>
          </a:xfrm>
          <a:prstGeom prst="rect">
            <a:avLst/>
          </a:prstGeom>
        </p:spPr>
      </p:pic>
      <p:sp>
        <p:nvSpPr>
          <p:cNvPr id="21" name="Text Box 20"/>
          <p:cNvSpPr txBox="1"/>
          <p:nvPr/>
        </p:nvSpPr>
        <p:spPr>
          <a:xfrm>
            <a:off x="5227320" y="581660"/>
            <a:ext cx="68440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为什么？因为多个核心同时访问了</a:t>
            </a:r>
            <a:r>
              <a:rPr lang="en-US" altLang="zh-CN"/>
              <a:t> m_block</a:t>
            </a:r>
            <a:r>
              <a:rPr lang="zh-CN" altLang="en-US"/>
              <a:t>，造成数据竞争。所以有的指针被重复分配了两遍，写入了那个地址却没有实际被存到</a:t>
            </a:r>
            <a:r>
              <a:rPr lang="en-US" altLang="zh-CN"/>
              <a:t> m_data </a:t>
            </a:r>
            <a:r>
              <a:rPr lang="zh-CN" altLang="en-US"/>
              <a:t>这个指针数组里。因此结果不对，还造成了内存泄露。</a:t>
            </a:r>
            <a:endParaRPr lang="zh-CN" alt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105" y="1772285"/>
            <a:ext cx="1704975" cy="44767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解决：使用互斥量和原子变量</a:t>
            </a:r>
            <a:endParaRPr lang="zh-CN" altLang="en-US"/>
          </a:p>
        </p:txBody>
      </p:sp>
      <p:sp>
        <p:nvSpPr>
          <p:cNvPr id="21" name="Text Box 20"/>
          <p:cNvSpPr txBox="1"/>
          <p:nvPr/>
        </p:nvSpPr>
        <p:spPr>
          <a:xfrm>
            <a:off x="5227320" y="581660"/>
            <a:ext cx="68440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暴力解决方案就是用</a:t>
            </a:r>
            <a:r>
              <a:rPr lang="en-US" altLang="zh-CN"/>
              <a:t> std::mutex </a:t>
            </a:r>
            <a:r>
              <a:rPr lang="zh-CN" altLang="en-US"/>
              <a:t>避免多个线程同时访问。</a:t>
            </a:r>
            <a:endParaRPr lang="zh-CN" altLang="en-US"/>
          </a:p>
          <a:p>
            <a:r>
              <a:rPr lang="zh-CN" altLang="en-US"/>
              <a:t>然而这样会严重影响性能，锁和原子多了，就根本并行不起来。</a:t>
            </a:r>
            <a:endParaRPr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6880" y="1778635"/>
            <a:ext cx="1752600" cy="4572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297305"/>
            <a:ext cx="4538345" cy="556069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831080" y="2828290"/>
            <a:ext cx="7360920" cy="402971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574665" y="5681345"/>
            <a:ext cx="63696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31080" y="3049905"/>
            <a:ext cx="2273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191760" y="2338070"/>
            <a:ext cx="7000240" cy="451993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教科书式的解决：二次判断法</a:t>
            </a:r>
            <a:endParaRPr lang="zh-CN" altLang="en-US"/>
          </a:p>
        </p:txBody>
      </p:sp>
      <p:sp>
        <p:nvSpPr>
          <p:cNvPr id="21" name="Text Box 20"/>
          <p:cNvSpPr txBox="1"/>
          <p:nvPr/>
        </p:nvSpPr>
        <p:spPr>
          <a:xfrm>
            <a:off x="5227320" y="581660"/>
            <a:ext cx="684403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这样如果</a:t>
            </a:r>
            <a:r>
              <a:rPr lang="en-US" altLang="zh-CN"/>
              <a:t> block </a:t>
            </a:r>
            <a:r>
              <a:rPr lang="zh-CN" altLang="en-US"/>
              <a:t>已经非空，则可以不用上锁，减少上锁次数。</a:t>
            </a:r>
            <a:endParaRPr lang="zh-CN" altLang="en-US"/>
          </a:p>
          <a:p>
            <a:r>
              <a:rPr lang="zh-CN" altLang="en-US"/>
              <a:t>如果</a:t>
            </a:r>
            <a:r>
              <a:rPr lang="en-US" altLang="zh-CN"/>
              <a:t> block </a:t>
            </a:r>
            <a:r>
              <a:rPr lang="zh-CN" altLang="en-US"/>
              <a:t>为空，则上锁；再次检测是否为空，空则分配内存，非空说明其他线程已经帮我分配好了，直接退出。</a:t>
            </a:r>
            <a:endParaRPr lang="zh-CN" altLang="en-US"/>
          </a:p>
          <a:p>
            <a:r>
              <a:rPr lang="zh-CN" altLang="en-US"/>
              <a:t>结果反而还变慢了</a:t>
            </a:r>
            <a:r>
              <a:rPr lang="en-US" altLang="zh-CN"/>
              <a:t>……</a:t>
            </a:r>
            <a:r>
              <a:rPr lang="zh-CN" altLang="en-US"/>
              <a:t>所以有时候教科书（</a:t>
            </a:r>
            <a:r>
              <a:rPr lang="zh-CN"/>
              <a:t>如</a:t>
            </a:r>
            <a:r>
              <a:rPr lang="en-US" altLang="zh-CN"/>
              <a:t> Concurrency in Action</a:t>
            </a:r>
            <a:r>
              <a:rPr lang="zh-CN" altLang="en-US"/>
              <a:t>）不一定就是完美解决方案，要根据实际情况判断。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297305"/>
            <a:ext cx="4538345" cy="55606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845" y="2104390"/>
            <a:ext cx="1714500" cy="4191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597525" y="5659120"/>
            <a:ext cx="11195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228590" y="2361565"/>
            <a:ext cx="6963410" cy="449643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真正的解决：</a:t>
            </a:r>
            <a:r>
              <a:rPr lang="en-US" altLang="zh-CN">
                <a:sym typeface="+mn-ea"/>
              </a:rPr>
              <a:t>tbb::spin_mutex</a:t>
            </a:r>
            <a:endParaRPr lang="en-US" altLang="zh-CN"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5184775" y="355600"/>
            <a:ext cx="68440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其实主要的瓶颈在于</a:t>
            </a:r>
            <a:r>
              <a:rPr lang="en-US" altLang="zh-CN"/>
              <a:t> std::mutex </a:t>
            </a:r>
            <a:r>
              <a:rPr lang="zh-CN" altLang="en-US"/>
              <a:t>会切换到操作系统内核中去调度，非常低效。而</a:t>
            </a:r>
            <a:r>
              <a:rPr lang="en-US" altLang="zh-CN"/>
              <a:t> tbb::spin_mutex </a:t>
            </a:r>
            <a:r>
              <a:rPr lang="zh-CN" altLang="en-US"/>
              <a:t>则是基于硬件原子指令的，完全用户态的实现。区别：</a:t>
            </a:r>
            <a:r>
              <a:rPr lang="en-US" altLang="zh-CN"/>
              <a:t>std::mutex </a:t>
            </a:r>
            <a:r>
              <a:rPr lang="zh-CN" altLang="en-US"/>
              <a:t>的陷入等待会让操作系统挂起该线程，以切换到另一个；而</a:t>
            </a:r>
            <a:r>
              <a:rPr lang="en-US" altLang="zh-CN"/>
              <a:t> tbb::spin_mutex </a:t>
            </a:r>
            <a:r>
              <a:rPr lang="zh-CN" altLang="en-US"/>
              <a:t>的陷入等待是通过不断地</a:t>
            </a:r>
            <a:r>
              <a:rPr lang="en-US" altLang="zh-CN"/>
              <a:t> while (locked); </a:t>
            </a:r>
            <a:r>
              <a:rPr lang="zh-CN" altLang="en-US"/>
              <a:t>这样一个死循环不断轮询。对于我们高性能计算而言</a:t>
            </a:r>
            <a:r>
              <a:rPr lang="en-US" altLang="zh-CN"/>
              <a:t> tbb::spin_mutex </a:t>
            </a:r>
            <a:r>
              <a:rPr lang="zh-CN" altLang="en-US"/>
              <a:t>更高效。其实</a:t>
            </a:r>
            <a:r>
              <a:rPr lang="en-US" altLang="zh-CN"/>
              <a:t> sizeof(std::mutex) = 40 </a:t>
            </a:r>
            <a:r>
              <a:rPr lang="zh-CN" altLang="en-US"/>
              <a:t>字节，而</a:t>
            </a:r>
            <a:r>
              <a:rPr lang="en-US" altLang="zh-CN"/>
              <a:t> sizeof(tbb::spin_mutex) = 1 </a:t>
            </a:r>
            <a:r>
              <a:rPr lang="zh-CN" altLang="en-US"/>
              <a:t>字节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297305"/>
            <a:ext cx="4538345" cy="556069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313045" y="3319780"/>
            <a:ext cx="12973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0790" y="2361565"/>
            <a:ext cx="1733550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541135" y="1076325"/>
            <a:ext cx="5650865" cy="57816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小彭老师解决：访问者模式</a:t>
            </a:r>
            <a:endParaRPr lang="en-US" altLang="zh-CN"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4399915" y="0"/>
            <a:ext cx="77920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把写入过的块地址缓存起来，可以避免多次访问全局表的开销。缓存在访问者</a:t>
            </a:r>
            <a:r>
              <a:rPr lang="en-US" altLang="zh-CN"/>
              <a:t>(accessor)</a:t>
            </a:r>
            <a:r>
              <a:rPr lang="zh-CN" altLang="en-US"/>
              <a:t>的成员</a:t>
            </a:r>
            <a:r>
              <a:rPr lang="en-US" altLang="zh-CN"/>
              <a:t>map</a:t>
            </a:r>
            <a:r>
              <a:rPr lang="zh-CN" altLang="en-US"/>
              <a:t>里。访问者对象被我用</a:t>
            </a:r>
            <a:r>
              <a:rPr lang="en-US" altLang="zh-CN"/>
              <a:t>OpenMP</a:t>
            </a:r>
            <a:r>
              <a:rPr lang="zh-CN" altLang="en-US"/>
              <a:t>标记为</a:t>
            </a:r>
            <a:r>
              <a:rPr lang="en-US" altLang="zh-CN"/>
              <a:t>firstprivate</a:t>
            </a:r>
            <a:r>
              <a:rPr lang="zh-CN" altLang="en-US"/>
              <a:t>，意味着</a:t>
            </a:r>
            <a:r>
              <a:rPr lang="zh-CN" altLang="en-US"/>
              <a:t>这个</a:t>
            </a:r>
            <a:r>
              <a:rPr lang="en-US" altLang="zh-CN"/>
              <a:t>map</a:t>
            </a:r>
            <a:r>
              <a:rPr lang="zh-CN" altLang="en-US"/>
              <a:t>是线程局部的，因此对他的访问不需要加锁，更快。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30" y="4115435"/>
            <a:ext cx="1724025" cy="4762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1214755"/>
            <a:ext cx="4400550" cy="564324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应用在刚刚的</a:t>
            </a:r>
            <a:r>
              <a:rPr lang="en-US" altLang="zh-CN">
                <a:sym typeface="+mn-ea"/>
              </a:rPr>
              <a:t> SNode </a:t>
            </a:r>
            <a:r>
              <a:rPr lang="zh-CN" altLang="en-US">
                <a:sym typeface="+mn-ea"/>
              </a:rPr>
              <a:t>系统中</a:t>
            </a:r>
            <a:endParaRPr lang="zh-CN" altLang="en-US"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214630" y="1928495"/>
            <a:ext cx="5767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std::unordered_map </a:t>
            </a:r>
            <a:r>
              <a:rPr lang="zh-CN" altLang="en-US"/>
              <a:t>不支持</a:t>
            </a:r>
            <a:r>
              <a:rPr lang="en-US" altLang="zh-CN"/>
              <a:t> omp parallel for </a:t>
            </a:r>
            <a:r>
              <a:rPr lang="zh-CN" altLang="en-US"/>
              <a:t>遍历</a:t>
            </a:r>
            <a:r>
              <a:rPr lang="en-US" altLang="zh-CN"/>
              <a:t>……</a:t>
            </a:r>
            <a:endParaRPr lang="zh-CN" altLang="en-US"/>
          </a:p>
          <a:p>
            <a:r>
              <a:rPr lang="en-US" altLang="zh-CN"/>
              <a:t>tbb::concurrent_unordered_map </a:t>
            </a:r>
            <a:r>
              <a:rPr lang="zh-CN" altLang="en-US"/>
              <a:t>可以</a:t>
            </a:r>
            <a:r>
              <a:rPr lang="en-US" altLang="zh-CN"/>
              <a:t> tbb::parallel_for</a:t>
            </a:r>
            <a:endParaRPr lang="en-US" altLang="zh-CN"/>
          </a:p>
          <a:p>
            <a:r>
              <a:rPr lang="zh-CN" altLang="en-US"/>
              <a:t>为了支持</a:t>
            </a:r>
            <a:r>
              <a:rPr lang="en-US" altLang="zh-CN"/>
              <a:t> std::unordered_map </a:t>
            </a:r>
            <a:r>
              <a:rPr lang="zh-CN" altLang="en-US"/>
              <a:t>先把要遍历的坐标和块指针放到一个数组里，然后再对这个平坦的数组遍历。</a:t>
            </a:r>
            <a:endParaRPr lang="zh-CN" altLang="en-US"/>
          </a:p>
        </p:txBody>
      </p:sp>
      <p:sp>
        <p:nvSpPr>
          <p:cNvPr id="11" name="Text Box 10"/>
          <p:cNvSpPr txBox="1"/>
          <p:nvPr/>
        </p:nvSpPr>
        <p:spPr>
          <a:xfrm>
            <a:off x="6096000" y="2446655"/>
            <a:ext cx="50673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指针数组的话，本来就是平坦的二维数组，直接用</a:t>
            </a:r>
            <a:r>
              <a:rPr lang="en-US" altLang="zh-CN"/>
              <a:t> omp parallel for collapse(2) </a:t>
            </a:r>
            <a:r>
              <a:rPr lang="zh-CN" altLang="en-US"/>
              <a:t>遍历二维区间。</a:t>
            </a:r>
            <a:endParaRPr lang="zh-CN" altLang="en-US"/>
          </a:p>
          <a:p>
            <a:r>
              <a:rPr lang="zh-CN" altLang="en-US"/>
              <a:t>把</a:t>
            </a:r>
            <a:r>
              <a:rPr lang="en-US" altLang="zh-CN"/>
              <a:t> func </a:t>
            </a:r>
            <a:r>
              <a:rPr lang="zh-CN" altLang="en-US"/>
              <a:t>捕获为</a:t>
            </a:r>
            <a:r>
              <a:rPr lang="en-US" altLang="zh-CN"/>
              <a:t> firstprivate</a:t>
            </a:r>
            <a:r>
              <a:rPr lang="zh-CN"/>
              <a:t>，从而支持用</a:t>
            </a:r>
            <a:r>
              <a:rPr lang="en-US" altLang="zh-CN"/>
              <a:t> lambda </a:t>
            </a:r>
            <a:r>
              <a:rPr lang="zh-CN" altLang="en-US"/>
              <a:t>捕获的访问者模式。</a:t>
            </a:r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735" y="1879600"/>
            <a:ext cx="3533775" cy="5048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40" y="1404620"/>
            <a:ext cx="2305050" cy="523875"/>
          </a:xfrm>
          <a:prstGeom prst="rect">
            <a:avLst/>
          </a:prstGeom>
        </p:spPr>
      </p:pic>
      <p:pic>
        <p:nvPicPr>
          <p:cNvPr id="17" name="Content Placeholder 1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81700" y="3609975"/>
            <a:ext cx="5181600" cy="2366645"/>
          </a:xfrm>
          <a:prstGeom prst="rect">
            <a:avLst/>
          </a:prstGeom>
        </p:spPr>
      </p:pic>
      <p:pic>
        <p:nvPicPr>
          <p:cNvPr id="19" name="Content Placeholder 18"/>
          <p:cNvPicPr>
            <a:picLocks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647700" y="3076575"/>
            <a:ext cx="5181600" cy="290004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实现访问者模式</a:t>
            </a:r>
            <a:endParaRPr lang="zh-CN">
              <a:sym typeface="+mn-ea"/>
            </a:endParaRPr>
          </a:p>
        </p:txBody>
      </p:sp>
      <p:sp>
        <p:nvSpPr>
          <p:cNvPr id="2" name="Content Placeholder 1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额，总之就是每一层都有一个缓存。</a:t>
            </a:r>
            <a:endParaRPr lang="zh-CN" altLang="en-US"/>
          </a:p>
        </p:txBody>
      </p:sp>
      <p:pic>
        <p:nvPicPr>
          <p:cNvPr id="7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44565" y="1031875"/>
            <a:ext cx="6027420" cy="553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560" y="2344420"/>
            <a:ext cx="3872865" cy="2670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095" y="4620260"/>
            <a:ext cx="3506470" cy="223774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/>
              <a:t>章：量化整型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foreach </a:t>
            </a:r>
            <a:r>
              <a:rPr lang="zh-CN" altLang="en-US"/>
              <a:t>直接给出当前坐标指向的值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114425"/>
            <a:ext cx="4512945" cy="5743575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38165" y="1143635"/>
            <a:ext cx="6348095" cy="5537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760" y="387985"/>
            <a:ext cx="16573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int</a:t>
            </a:r>
            <a:r>
              <a:rPr lang="zh-CN" altLang="en-US"/>
              <a:t>：每个占据</a:t>
            </a:r>
            <a:r>
              <a:rPr lang="en-US" altLang="zh-CN"/>
              <a:t>4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记得我第七课说过，一个简单的循环体往往会导致内存成为瓶颈（</a:t>
            </a:r>
            <a:r>
              <a:rPr lang="en-US" altLang="zh-CN"/>
              <a:t>memory-bound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右边就是一个很好的例子。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92875" y="2295525"/>
            <a:ext cx="4159250" cy="34118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955" y="5478780"/>
            <a:ext cx="1609725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int64_t</a:t>
            </a:r>
            <a:r>
              <a:rPr lang="zh-CN" altLang="en-US"/>
              <a:t>：每个占据</a:t>
            </a:r>
            <a:r>
              <a:rPr lang="en-US" altLang="zh-CN"/>
              <a:t>8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16600" cy="4351655"/>
          </a:xfrm>
        </p:spPr>
        <p:txBody>
          <a:bodyPr/>
          <a:p>
            <a:r>
              <a:rPr lang="zh-CN" altLang="en-US"/>
              <a:t>如果用更大的数据类型，用时会直接提升两倍！</a:t>
            </a:r>
            <a:endParaRPr lang="zh-CN" altLang="en-US"/>
          </a:p>
          <a:p>
            <a:r>
              <a:rPr lang="zh-CN" altLang="en-US"/>
              <a:t>这是因为</a:t>
            </a:r>
            <a:r>
              <a:rPr lang="en-US" altLang="zh-CN"/>
              <a:t> i % 2 </a:t>
            </a:r>
            <a:r>
              <a:rPr lang="zh-CN" altLang="en-US"/>
              <a:t>的计算时间，完全隐藏在内存的超高延迟里了。</a:t>
            </a:r>
            <a:endParaRPr lang="zh-CN" altLang="en-US"/>
          </a:p>
          <a:p>
            <a:r>
              <a:rPr lang="zh-CN" altLang="en-US"/>
              <a:t>可见，当数据量足够大，计算量却不多时，读写数据量的大小唯一决定着你的性能。</a:t>
            </a:r>
            <a:endParaRPr lang="zh-CN" altLang="en-US"/>
          </a:p>
          <a:p>
            <a:r>
              <a:rPr lang="zh-CN" altLang="en-US"/>
              <a:t>特别是并行以后，计算量可以被并行加速，而访存却不行。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28790" y="2548255"/>
            <a:ext cx="3486150" cy="2905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815" y="5523230"/>
            <a:ext cx="1619250" cy="200025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int8_t</a:t>
            </a:r>
            <a:r>
              <a:rPr lang="zh-CN" altLang="en-US"/>
              <a:t>：每个占据</a:t>
            </a:r>
            <a:r>
              <a:rPr lang="en-US" altLang="zh-CN"/>
              <a:t>1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16600" cy="4351655"/>
          </a:xfrm>
        </p:spPr>
        <p:txBody>
          <a:bodyPr/>
          <a:p>
            <a:r>
              <a:rPr lang="zh-CN"/>
              <a:t>因此我们可以把数据类型变小，这样所需的内存量就变小，从而内存带宽也可以减小！</a:t>
            </a:r>
            <a:endParaRPr lang="zh-CN"/>
          </a:p>
          <a:p>
            <a:r>
              <a:rPr lang="zh-CN"/>
              <a:t>对于右边这种内存瓶颈的循环体，从</a:t>
            </a:r>
            <a:r>
              <a:rPr lang="en-US" altLang="zh-CN"/>
              <a:t>4</a:t>
            </a:r>
            <a:r>
              <a:rPr lang="zh-CN" altLang="en-US"/>
              <a:t>字节的</a:t>
            </a:r>
            <a:r>
              <a:rPr lang="en-US" altLang="zh-CN"/>
              <a:t>int</a:t>
            </a:r>
            <a:r>
              <a:rPr lang="zh-CN" altLang="en-US"/>
              <a:t>改成</a:t>
            </a:r>
            <a:r>
              <a:rPr lang="en-US" altLang="zh-CN"/>
              <a:t>int8_t</a:t>
            </a:r>
            <a:r>
              <a:rPr lang="zh-CN" altLang="en-US"/>
              <a:t>，理论上可以增加</a:t>
            </a:r>
            <a:r>
              <a:rPr lang="en-US" altLang="zh-CN"/>
              <a:t>4</a:t>
            </a:r>
            <a:r>
              <a:rPr lang="zh-CN" altLang="en-US"/>
              <a:t>倍速度！</a:t>
            </a:r>
            <a:endParaRPr lang="zh-CN" altLang="en-US"/>
          </a:p>
          <a:p>
            <a:r>
              <a:rPr lang="zh-CN" altLang="en-US"/>
              <a:t>这就是量化数据类型的思想，把占空间大的数据类型转换成较小的（损失一定精度，换来性能）。</a:t>
            </a:r>
            <a:endParaRPr lang="zh-CN" altLang="en-US"/>
          </a:p>
          <a:p>
            <a:r>
              <a:rPr lang="zh-CN" altLang="en-US"/>
              <a:t>因此如果你的程序不需要那么高精度，可以考虑用小点的数据类型。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33870" y="2553335"/>
            <a:ext cx="3476625" cy="2895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720" y="5723255"/>
            <a:ext cx="1657350" cy="238125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8</a:t>
            </a:r>
            <a:r>
              <a:rPr lang="zh-CN" altLang="en-US"/>
              <a:t>个</a:t>
            </a:r>
            <a:r>
              <a:rPr lang="en-US" altLang="zh-CN"/>
              <a:t>bit</a:t>
            </a:r>
            <a:r>
              <a:rPr lang="zh-CN" altLang="en-US"/>
              <a:t>合并进一个</a:t>
            </a:r>
            <a:r>
              <a:rPr lang="en-US" altLang="zh-CN"/>
              <a:t>int8_t</a:t>
            </a:r>
            <a:r>
              <a:rPr lang="zh-CN" altLang="en-US"/>
              <a:t>：每个占据</a:t>
            </a:r>
            <a:r>
              <a:rPr lang="en-US" altLang="zh-CN"/>
              <a:t>1/8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16600" cy="4351655"/>
          </a:xfrm>
        </p:spPr>
        <p:txBody>
          <a:bodyPr/>
          <a:p>
            <a:r>
              <a:rPr lang="zh-CN"/>
              <a:t>考虑到我们的</a:t>
            </a:r>
            <a:r>
              <a:rPr lang="en-US" altLang="zh-CN"/>
              <a:t> i % 2 </a:t>
            </a:r>
            <a:r>
              <a:rPr lang="zh-CN" altLang="en-US"/>
              <a:t>只可能是</a:t>
            </a:r>
            <a:r>
              <a:rPr lang="en-US" altLang="zh-CN"/>
              <a:t> 0 </a:t>
            </a:r>
            <a:r>
              <a:rPr lang="zh-CN" altLang="en-US"/>
              <a:t>和</a:t>
            </a:r>
            <a:r>
              <a:rPr lang="en-US" altLang="zh-CN"/>
              <a:t> 1</a:t>
            </a:r>
            <a:r>
              <a:rPr lang="zh-CN" altLang="en-US"/>
              <a:t>，也就是实际只占据了</a:t>
            </a:r>
            <a:r>
              <a:rPr lang="en-US" altLang="zh-CN"/>
              <a:t>1bit</a:t>
            </a:r>
            <a:r>
              <a:rPr lang="zh-CN" altLang="en-US"/>
              <a:t>，而如果用</a:t>
            </a:r>
            <a:r>
              <a:rPr lang="en-US" altLang="zh-CN"/>
              <a:t>int8_t</a:t>
            </a:r>
            <a:r>
              <a:rPr lang="zh-CN" altLang="en-US"/>
              <a:t>存储是</a:t>
            </a:r>
            <a:r>
              <a:rPr lang="en-US" altLang="zh-CN"/>
              <a:t>1</a:t>
            </a:r>
            <a:r>
              <a:rPr lang="zh-CN" altLang="en-US"/>
              <a:t>字节也就是</a:t>
            </a:r>
            <a:r>
              <a:rPr lang="en-US" altLang="zh-CN"/>
              <a:t>8bit</a:t>
            </a:r>
            <a:r>
              <a:rPr lang="zh-CN" altLang="en-US"/>
              <a:t>了。</a:t>
            </a:r>
            <a:endParaRPr lang="zh-CN" altLang="en-US"/>
          </a:p>
          <a:p>
            <a:r>
              <a:rPr lang="zh-CN" altLang="en-US"/>
              <a:t>因此</a:t>
            </a:r>
            <a:r>
              <a:rPr lang="zh-CN">
                <a:sym typeface="+mn-ea"/>
              </a:rPr>
              <a:t>还可以进一步优化，让八个</a:t>
            </a:r>
            <a:r>
              <a:rPr lang="en-US" altLang="zh-CN">
                <a:sym typeface="+mn-ea"/>
              </a:rPr>
              <a:t>bit</a:t>
            </a:r>
            <a:r>
              <a:rPr lang="zh-CN" altLang="en-US">
                <a:sym typeface="+mn-ea"/>
              </a:rPr>
              <a:t>占据同一个字节。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不过计算起来比较复杂，需要很多位运算。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不过的确是提升了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倍性能。</a:t>
            </a:r>
            <a:endParaRPr lang="zh-CN" altLang="en-US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05245" y="1843405"/>
            <a:ext cx="4333875" cy="43148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225" y="5758180"/>
            <a:ext cx="1733550" cy="23812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</a:t>
            </a:r>
            <a:r>
              <a:rPr lang="en-US" altLang="zh-CN"/>
              <a:t>8</a:t>
            </a:r>
            <a:r>
              <a:rPr lang="zh-CN" altLang="en-US"/>
              <a:t>个</a:t>
            </a:r>
            <a:r>
              <a:rPr lang="en-US" altLang="zh-CN"/>
              <a:t>bit</a:t>
            </a:r>
            <a:r>
              <a:rPr lang="zh-CN" altLang="en-US"/>
              <a:t>如何合并到一个</a:t>
            </a:r>
            <a:r>
              <a:rPr lang="en-US" altLang="zh-CN"/>
              <a:t>int8_t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通过位运算：</a:t>
            </a:r>
            <a:endParaRPr lang="zh-CN" altLang="en-US"/>
          </a:p>
          <a:p>
            <a:r>
              <a:rPr lang="en-US" altLang="zh-CN"/>
              <a:t>bits |= 1 &lt;&lt; n;</a:t>
            </a:r>
            <a:endParaRPr lang="en-US" altLang="zh-CN"/>
          </a:p>
          <a:p>
            <a:r>
              <a:rPr lang="zh-CN" altLang="en-US"/>
              <a:t>可以设置</a:t>
            </a:r>
            <a:r>
              <a:rPr lang="en-US" altLang="zh-CN"/>
              <a:t> bits </a:t>
            </a:r>
            <a:r>
              <a:rPr lang="zh-CN" altLang="en-US"/>
              <a:t>的第</a:t>
            </a:r>
            <a:r>
              <a:rPr lang="en-US" altLang="zh-CN"/>
              <a:t> n </a:t>
            </a:r>
            <a:r>
              <a:rPr lang="zh-CN" altLang="en-US"/>
              <a:t>位为</a:t>
            </a:r>
            <a:r>
              <a:rPr lang="en-US" altLang="zh-CN"/>
              <a:t> 1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bits |= 0 &lt;&lt; n;</a:t>
            </a:r>
            <a:endParaRPr lang="en-US" altLang="zh-CN"/>
          </a:p>
          <a:p>
            <a:r>
              <a:rPr lang="zh-CN" altLang="en-US"/>
              <a:t>则没有任何改变。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73775" y="1825625"/>
            <a:ext cx="499681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std::vector&lt;bool&gt;</a:t>
            </a:r>
            <a:r>
              <a:rPr lang="zh-CN" altLang="en-US"/>
              <a:t>：标准库帮你实现好了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16600" cy="4351655"/>
          </a:xfrm>
        </p:spPr>
        <p:txBody>
          <a:bodyPr/>
          <a:p>
            <a:r>
              <a:rPr lang="zh-CN"/>
              <a:t>其实标准库的</a:t>
            </a:r>
            <a:r>
              <a:rPr lang="en-US" altLang="zh-CN"/>
              <a:t> vector&lt;bool&gt; </a:t>
            </a:r>
            <a:r>
              <a:rPr lang="zh-CN" altLang="en-US"/>
              <a:t>是一个特化的版本，他会自动像刚刚说的把值看做</a:t>
            </a:r>
            <a:r>
              <a:rPr lang="en-US" altLang="zh-CN"/>
              <a:t>1bit</a:t>
            </a:r>
            <a:r>
              <a:rPr lang="zh-CN" altLang="en-US"/>
              <a:t>，然后八个合并成一个</a:t>
            </a:r>
            <a:r>
              <a:rPr lang="en-US" altLang="zh-CN"/>
              <a:t>int8_t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不过效率比我们手写的低很多</a:t>
            </a:r>
            <a:r>
              <a:rPr lang="en-US" altLang="zh-CN">
                <a:sym typeface="+mn-ea"/>
              </a:rPr>
              <a:t>……</a:t>
            </a:r>
            <a:endParaRPr lang="en-US" altLang="zh-CN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95770" y="2529205"/>
            <a:ext cx="3552825" cy="2943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225" y="6080760"/>
            <a:ext cx="1647825" cy="20002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不推荐使用</a:t>
            </a:r>
            <a:r>
              <a:rPr lang="en-US" altLang="zh-CN"/>
              <a:t> </a:t>
            </a:r>
            <a:r>
              <a:rPr lang="en-US"/>
              <a:t>std::vector&lt;bool&gt;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146155" cy="4351655"/>
          </a:xfrm>
        </p:spPr>
        <p:txBody>
          <a:bodyPr/>
          <a:p>
            <a:r>
              <a:rPr lang="zh-CN" altLang="en-US">
                <a:sym typeface="+mn-ea"/>
              </a:rPr>
              <a:t>不建议使用</a:t>
            </a:r>
            <a:r>
              <a:rPr lang="en-US" altLang="zh-CN">
                <a:sym typeface="+mn-ea"/>
              </a:rPr>
              <a:t> vector&lt;bool&gt; </a:t>
            </a:r>
            <a:r>
              <a:rPr lang="zh-CN" altLang="en-US">
                <a:sym typeface="+mn-ea"/>
              </a:rPr>
              <a:t>的原因：他返回的不是真正的引用，而是一个重载了</a:t>
            </a:r>
            <a:r>
              <a:rPr lang="en-US" altLang="zh-CN">
                <a:sym typeface="+mn-ea"/>
              </a:rPr>
              <a:t> operator=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operator bool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std::_Bit_reference </a:t>
            </a:r>
            <a:r>
              <a:rPr lang="zh-CN" altLang="en-US">
                <a:sym typeface="+mn-ea"/>
              </a:rPr>
              <a:t>对象，而且效率很低。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如果配合用</a:t>
            </a:r>
            <a:r>
              <a:rPr lang="en-US" altLang="zh-CN">
                <a:sym typeface="+mn-ea"/>
              </a:rPr>
              <a:t> decltype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auto </a:t>
            </a:r>
            <a:r>
              <a:rPr lang="zh-CN" altLang="en-US">
                <a:sym typeface="+mn-ea"/>
              </a:rPr>
              <a:t>的话，他们不会正确推导出</a:t>
            </a:r>
            <a:r>
              <a:rPr lang="en-US" altLang="zh-CN">
                <a:sym typeface="+mn-ea"/>
              </a:rPr>
              <a:t> bool</a:t>
            </a:r>
            <a:r>
              <a:rPr lang="zh-CN" altLang="en-US">
                <a:sym typeface="+mn-ea"/>
              </a:rPr>
              <a:t>，影响我们正常使用模板元编程。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一般认为</a:t>
            </a:r>
            <a:r>
              <a:rPr lang="en-US" altLang="zh-CN">
                <a:sym typeface="+mn-ea"/>
              </a:rPr>
              <a:t> vector&lt;bool&gt;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标准库设计上的一个败笔，是为了向前兼容才保持这样不变的。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他们就不应该直接特化</a:t>
            </a:r>
            <a:r>
              <a:rPr lang="en-US" altLang="zh-CN">
                <a:sym typeface="+mn-ea"/>
              </a:rPr>
              <a:t> vector&lt;bool&gt; </a:t>
            </a:r>
            <a:r>
              <a:rPr lang="zh-CN" altLang="en-US">
                <a:sym typeface="+mn-ea"/>
              </a:rPr>
              <a:t>而是哪怕搞另一个名字，比如</a:t>
            </a:r>
            <a:r>
              <a:rPr lang="en-US" altLang="zh-CN">
                <a:sym typeface="+mn-ea"/>
              </a:rPr>
              <a:t> std::bit_vector </a:t>
            </a:r>
            <a:r>
              <a:rPr lang="zh-CN" altLang="en-US">
                <a:sym typeface="+mn-ea"/>
              </a:rPr>
              <a:t>之类的都好。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包括他的</a:t>
            </a:r>
            <a:r>
              <a:rPr lang="en-US" altLang="zh-CN">
                <a:sym typeface="+mn-ea"/>
              </a:rPr>
              <a:t> data() </a:t>
            </a:r>
            <a:r>
              <a:rPr lang="zh-CN" altLang="en-US">
                <a:sym typeface="+mn-ea"/>
              </a:rPr>
              <a:t>也是不对的。</a:t>
            </a:r>
            <a:endParaRPr lang="zh-CN" altLang="en-US">
              <a:sym typeface="+mn-ea"/>
            </a:endParaRPr>
          </a:p>
          <a:p>
            <a:endParaRPr lang="en-US" altLang="zh-CN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13250" y="5687695"/>
            <a:ext cx="7589520" cy="2241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30" y="4698365"/>
            <a:ext cx="71723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6</a:t>
            </a:r>
            <a:r>
              <a:rPr lang="zh-CN" altLang="en-US"/>
              <a:t>章：量化浮点类型</a:t>
            </a:r>
            <a:endParaRPr lang="zh-CN" alt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double</a:t>
            </a:r>
            <a:r>
              <a:rPr lang="zh-CN" altLang="en-US"/>
              <a:t>：每个占据</a:t>
            </a:r>
            <a:r>
              <a:rPr lang="en-US" altLang="zh-CN"/>
              <a:t>8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很多</a:t>
            </a:r>
            <a:r>
              <a:rPr lang="en-US" altLang="zh-CN"/>
              <a:t> CFD </a:t>
            </a:r>
            <a:r>
              <a:rPr lang="zh-CN" altLang="en-US"/>
              <a:t>玩家喜欢用</a:t>
            </a:r>
            <a:r>
              <a:rPr lang="en-US" altLang="zh-CN"/>
              <a:t> double </a:t>
            </a:r>
            <a:r>
              <a:rPr lang="zh-CN" altLang="en-US"/>
              <a:t>表示浮点数。</a:t>
            </a:r>
            <a:endParaRPr lang="zh-CN" altLang="en-US"/>
          </a:p>
          <a:p>
            <a:r>
              <a:rPr lang="zh-CN" altLang="en-US"/>
              <a:t>然而</a:t>
            </a:r>
            <a:r>
              <a:rPr lang="en-US" altLang="zh-CN"/>
              <a:t> double </a:t>
            </a:r>
            <a:r>
              <a:rPr lang="zh-CN" altLang="en-US"/>
              <a:t>是双精度浮点数，会占据</a:t>
            </a:r>
            <a:r>
              <a:rPr lang="en-US" altLang="zh-CN"/>
              <a:t>8</a:t>
            </a:r>
            <a:r>
              <a:rPr lang="zh-CN" altLang="en-US"/>
              <a:t>字节！虽然精度更高，但是在不需要精度的图形学应用中，就非常浪费内存带宽。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52920" y="2534285"/>
            <a:ext cx="3438525" cy="2933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45" y="4966335"/>
            <a:ext cx="1619250" cy="21907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float</a:t>
            </a:r>
            <a:r>
              <a:rPr lang="zh-CN" altLang="en-US"/>
              <a:t>：每个占据</a:t>
            </a:r>
            <a:r>
              <a:rPr lang="en-US" altLang="zh-CN"/>
              <a:t>4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992495" cy="4351655"/>
          </a:xfrm>
        </p:spPr>
        <p:txBody>
          <a:bodyPr/>
          <a:p>
            <a:r>
              <a:rPr lang="zh-CN"/>
              <a:t>可以用单精度的</a:t>
            </a:r>
            <a:r>
              <a:rPr lang="en-US" altLang="zh-CN"/>
              <a:t> float</a:t>
            </a:r>
            <a:r>
              <a:rPr lang="zh-CN" altLang="en-US"/>
              <a:t>，只占据</a:t>
            </a:r>
            <a:r>
              <a:rPr lang="en-US" altLang="zh-CN"/>
              <a:t>4</a:t>
            </a:r>
            <a:r>
              <a:rPr lang="zh-CN" altLang="en-US"/>
              <a:t>字节。</a:t>
            </a:r>
            <a:endParaRPr lang="zh-CN" altLang="en-US"/>
          </a:p>
          <a:p>
            <a:r>
              <a:rPr lang="zh-CN" altLang="en-US"/>
              <a:t>因为这里的循环体是内存瓶颈（</a:t>
            </a:r>
            <a:r>
              <a:rPr lang="en-US" altLang="zh-CN"/>
              <a:t>membound</a:t>
            </a:r>
            <a:r>
              <a:rPr lang="zh-CN" altLang="en-US"/>
              <a:t>），就直接加快了</a:t>
            </a:r>
            <a:r>
              <a:rPr lang="en-US" altLang="zh-CN"/>
              <a:t>2</a:t>
            </a:r>
            <a:r>
              <a:rPr lang="zh-CN" altLang="en-US"/>
              <a:t>倍！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86245" y="2515235"/>
            <a:ext cx="3571875" cy="2971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05" y="5124450"/>
            <a:ext cx="1619250" cy="2571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改用</a:t>
            </a:r>
            <a:r>
              <a:rPr lang="en-US" altLang="zh-CN"/>
              <a:t> unordered_map </a:t>
            </a:r>
            <a:r>
              <a:rPr lang="zh-CN" altLang="en-US"/>
              <a:t>来存储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35890" y="1329690"/>
            <a:ext cx="5617845" cy="545401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88990" y="1329690"/>
            <a:ext cx="6303010" cy="55283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525" y="553720"/>
            <a:ext cx="1504950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浮点数的二进制存储格式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120" y="1169670"/>
            <a:ext cx="11174095" cy="5453380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计算机存储浮点数的格式，很像科学计数法：±</a:t>
            </a:r>
            <a:r>
              <a:rPr lang="en-US" altLang="zh-CN">
                <a:sym typeface="+mn-ea"/>
              </a:rPr>
              <a:t>1.ffffffff * 2^eee</a:t>
            </a:r>
            <a:r>
              <a:rPr lang="zh-CN" altLang="en-US">
                <a:sym typeface="+mn-ea"/>
              </a:rPr>
              <a:t>（区别在于他是二的指数）</a:t>
            </a:r>
            <a:endParaRPr lang="en-US" altLang="zh-CN">
              <a:sym typeface="+mn-ea"/>
            </a:endParaRPr>
          </a:p>
          <a:p>
            <a:r>
              <a:rPr lang="zh-CN" altLang="en-US"/>
              <a:t>其中</a:t>
            </a:r>
            <a:r>
              <a:rPr lang="en-US" altLang="zh-CN"/>
              <a:t> f </a:t>
            </a:r>
            <a:r>
              <a:rPr lang="zh-CN" altLang="en-US"/>
              <a:t>是底数，</a:t>
            </a:r>
            <a:r>
              <a:rPr lang="en-US" altLang="zh-CN"/>
              <a:t>e </a:t>
            </a:r>
            <a:r>
              <a:rPr lang="zh-CN" altLang="en-US"/>
              <a:t>是指数。正负号</a:t>
            </a:r>
            <a:r>
              <a:rPr lang="en-US" altLang="zh-CN"/>
              <a:t> </a:t>
            </a:r>
            <a:r>
              <a:rPr lang="zh-CN" altLang="en-US"/>
              <a:t>±</a:t>
            </a:r>
            <a:r>
              <a:rPr lang="en-US" altLang="zh-CN"/>
              <a:t> </a:t>
            </a:r>
            <a:r>
              <a:rPr lang="zh-CN" altLang="en-US"/>
              <a:t>通过符号位来表示（</a:t>
            </a:r>
            <a:r>
              <a:rPr lang="en-US" altLang="zh-CN"/>
              <a:t>0</a:t>
            </a:r>
            <a:r>
              <a:rPr lang="zh-CN" altLang="en-US"/>
              <a:t>表示正，</a:t>
            </a:r>
            <a:r>
              <a:rPr lang="en-US" altLang="zh-CN"/>
              <a:t>1</a:t>
            </a:r>
            <a:r>
              <a:rPr lang="zh-CN" altLang="en-US"/>
              <a:t>表示负）。</a:t>
            </a:r>
            <a:endParaRPr lang="en-US" altLang="zh-CN"/>
          </a:p>
          <a:p>
            <a:r>
              <a:rPr lang="zh-CN" altLang="en-US">
                <a:sym typeface="+mn-ea"/>
              </a:rPr>
              <a:t>这样的设计，使得</a:t>
            </a:r>
            <a:r>
              <a:rPr lang="zh-CN" altLang="en-US">
                <a:sym typeface="+mn-ea"/>
              </a:rPr>
              <a:t>浮点数</a:t>
            </a:r>
            <a:r>
              <a:rPr lang="zh-CN" altLang="en-US">
                <a:sym typeface="+mn-ea"/>
              </a:rPr>
              <a:t>可以表达很大范围的数。</a:t>
            </a:r>
            <a:endParaRPr lang="zh-CN" altLang="en-US"/>
          </a:p>
          <a:p>
            <a:r>
              <a:rPr lang="zh-CN" altLang="en-US">
                <a:sym typeface="+mn-ea"/>
              </a:rPr>
              <a:t>在数字很大的时候牺牲小数点，比如</a:t>
            </a:r>
            <a:r>
              <a:rPr lang="en-US" altLang="zh-CN">
                <a:sym typeface="+mn-ea"/>
              </a:rPr>
              <a:t> 1234000.0</a:t>
            </a:r>
            <a:r>
              <a:rPr lang="zh-CN" altLang="en-US">
                <a:sym typeface="+mn-ea"/>
              </a:rPr>
              <a:t>。</a:t>
            </a:r>
            <a:endParaRPr lang="en-US" altLang="zh-CN"/>
          </a:p>
          <a:p>
            <a:r>
              <a:rPr lang="zh-CN" altLang="en-US">
                <a:sym typeface="+mn-ea"/>
              </a:rPr>
              <a:t>在数字很小的时候则牺牲高位，比如</a:t>
            </a:r>
            <a:r>
              <a:rPr lang="en-US" altLang="zh-CN">
                <a:sym typeface="+mn-ea"/>
              </a:rPr>
              <a:t> 0.0001234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总的有效位数是不变的。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这就是为什么有时候会发现</a:t>
            </a:r>
            <a:r>
              <a:rPr lang="en-US" altLang="zh-CN">
                <a:sym typeface="+mn-ea"/>
              </a:rPr>
              <a:t> 1234000.0 + 0.01 = 1234000.0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0.1</a:t>
            </a:r>
            <a:r>
              <a:rPr lang="zh-CN" altLang="en-US">
                <a:sym typeface="+mn-ea"/>
              </a:rPr>
              <a:t>加上去没有任何变化），是因为第一个数太大了，要表示</a:t>
            </a:r>
            <a:r>
              <a:rPr lang="en-US" altLang="zh-CN">
                <a:sym typeface="+mn-ea"/>
              </a:rPr>
              <a:t> 1234000.01 </a:t>
            </a:r>
            <a:r>
              <a:rPr lang="zh-CN" altLang="en-US">
                <a:sym typeface="+mn-ea"/>
              </a:rPr>
              <a:t>需要</a:t>
            </a:r>
            <a:r>
              <a:rPr lang="en-US" altLang="zh-CN">
                <a:sym typeface="+mn-ea"/>
              </a:rPr>
              <a:t> 9 </a:t>
            </a:r>
            <a:r>
              <a:rPr lang="zh-CN" altLang="en-US">
                <a:sym typeface="+mn-ea"/>
              </a:rPr>
              <a:t>位有效位数。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而单精度浮点数</a:t>
            </a:r>
            <a:r>
              <a:rPr lang="en-US" altLang="zh-CN">
                <a:sym typeface="+mn-ea"/>
              </a:rPr>
              <a:t> float </a:t>
            </a:r>
            <a:r>
              <a:rPr lang="zh-CN" altLang="en-US">
                <a:sym typeface="+mn-ea"/>
              </a:rPr>
              <a:t>的底数有</a:t>
            </a:r>
            <a:r>
              <a:rPr lang="en-US" altLang="zh-CN">
                <a:sym typeface="+mn-ea"/>
              </a:rPr>
              <a:t> 23 </a:t>
            </a:r>
            <a:r>
              <a:rPr lang="zh-CN" altLang="en-US">
                <a:sym typeface="+mn-ea"/>
              </a:rPr>
              <a:t>位，指数有</a:t>
            </a:r>
            <a:r>
              <a:rPr lang="en-US" altLang="zh-CN">
                <a:sym typeface="+mn-ea"/>
              </a:rPr>
              <a:t> 8 </a:t>
            </a:r>
            <a:r>
              <a:rPr lang="zh-CN" altLang="en-US">
                <a:sym typeface="+mn-ea"/>
              </a:rPr>
              <a:t>位（图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双精度</a:t>
            </a:r>
            <a:r>
              <a:rPr lang="zh-CN" altLang="en-US">
                <a:sym typeface="+mn-ea"/>
              </a:rPr>
              <a:t>浮点数</a:t>
            </a:r>
            <a:r>
              <a:rPr lang="en-US" altLang="zh-CN">
                <a:sym typeface="+mn-ea"/>
              </a:rPr>
              <a:t> float </a:t>
            </a:r>
            <a:r>
              <a:rPr lang="zh-CN" altLang="en-US">
                <a:sym typeface="+mn-ea"/>
              </a:rPr>
              <a:t>的底数有</a:t>
            </a:r>
            <a:r>
              <a:rPr lang="en-US" altLang="zh-CN">
                <a:sym typeface="+mn-ea"/>
              </a:rPr>
              <a:t> 52 </a:t>
            </a:r>
            <a:r>
              <a:rPr lang="zh-CN" altLang="en-US">
                <a:sym typeface="+mn-ea"/>
              </a:rPr>
              <a:t>位，指数有</a:t>
            </a:r>
            <a:r>
              <a:rPr lang="en-US" altLang="zh-CN">
                <a:sym typeface="+mn-ea"/>
              </a:rPr>
              <a:t> 11 </a:t>
            </a:r>
            <a:r>
              <a:rPr lang="zh-CN" altLang="en-US">
                <a:sym typeface="+mn-ea"/>
              </a:rPr>
              <a:t>位（图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0" y="3921760"/>
            <a:ext cx="6496050" cy="66675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62445" y="2793365"/>
            <a:ext cx="5181600" cy="65849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4734560" y="4070985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double: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223635" y="2980690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float: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7287895" y="0"/>
            <a:ext cx="4585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http://c.biancheng.net/view/314.html</a:t>
            </a:r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以求最大值为案例</a:t>
            </a:r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8360" y="454660"/>
            <a:ext cx="2352675" cy="933450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41425" y="1825625"/>
            <a:ext cx="3993515" cy="4351655"/>
          </a:xfrm>
          <a:prstGeom prst="rect">
            <a:avLst/>
          </a:prstGeom>
        </p:spPr>
      </p:pic>
      <p:pic>
        <p:nvPicPr>
          <p:cNvPr id="16" name="Content Placeholder 15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09715" y="1825625"/>
            <a:ext cx="39243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用定点数来表示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25625"/>
            <a:ext cx="7653020" cy="4784725"/>
          </a:xfrm>
        </p:spPr>
        <p:txBody>
          <a:bodyPr>
            <a:normAutofit lnSpcReduction="20000"/>
          </a:bodyPr>
          <a:p>
            <a:r>
              <a:rPr lang="zh-CN" altLang="en-US"/>
              <a:t>刚刚说到浮点数的特性是有指数位，可表示不同数量级上的数。</a:t>
            </a: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 123.4 </a:t>
            </a:r>
            <a:r>
              <a:rPr lang="zh-CN" altLang="en-US"/>
              <a:t>实际上是</a:t>
            </a:r>
            <a:r>
              <a:rPr lang="en-US" altLang="zh-CN"/>
              <a:t> 1.234 * 10^2</a:t>
            </a:r>
            <a:r>
              <a:rPr lang="zh-CN" altLang="en-US"/>
              <a:t>，也就是他实际存储的是</a:t>
            </a:r>
            <a:r>
              <a:rPr lang="en-US" altLang="zh-CN"/>
              <a:t> 234</a:t>
            </a:r>
            <a:r>
              <a:rPr lang="zh-CN" altLang="en-US"/>
              <a:t>（底数）和</a:t>
            </a:r>
            <a:r>
              <a:rPr lang="en-US" altLang="zh-CN"/>
              <a:t> 2</a:t>
            </a:r>
            <a:r>
              <a:rPr lang="zh-CN" altLang="en-US"/>
              <a:t>（指数）。</a:t>
            </a:r>
            <a:endParaRPr lang="zh-CN" altLang="en-US"/>
          </a:p>
          <a:p>
            <a:r>
              <a:rPr lang="zh-CN" altLang="en-US"/>
              <a:t>而定点数则没有指数位。而是规定好一个固定的系数，比如</a:t>
            </a:r>
            <a:r>
              <a:rPr lang="en-US" altLang="zh-CN"/>
              <a:t> 100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那么</a:t>
            </a:r>
            <a:r>
              <a:rPr lang="en-US" altLang="zh-CN"/>
              <a:t> 123.4 </a:t>
            </a:r>
            <a:r>
              <a:rPr lang="zh-CN" altLang="en-US"/>
              <a:t>就存储为</a:t>
            </a:r>
            <a:r>
              <a:rPr lang="en-US" altLang="zh-CN"/>
              <a:t> 12340</a:t>
            </a:r>
            <a:r>
              <a:rPr lang="zh-CN" altLang="en-US"/>
              <a:t>（底数），而指数是事先规定好的</a:t>
            </a:r>
            <a:r>
              <a:rPr lang="en-US" altLang="zh-CN"/>
              <a:t> 2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要把浮点数转换成定点数，只需乘以</a:t>
            </a:r>
            <a:r>
              <a:rPr lang="en-US" altLang="zh-CN"/>
              <a:t> 100</a:t>
            </a:r>
            <a:r>
              <a:rPr lang="zh-CN" altLang="en-US"/>
              <a:t>，然后转换成</a:t>
            </a:r>
            <a:r>
              <a:rPr lang="en-US" altLang="zh-CN"/>
              <a:t> int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要从定点数中获取原来的浮点数，只需把定点数除以</a:t>
            </a:r>
            <a:r>
              <a:rPr lang="en-US" altLang="zh-CN"/>
              <a:t> 100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注意：定点数的表示范围比较小</a:t>
            </a:r>
            <a:r>
              <a:rPr lang="zh-CN" altLang="en-US">
                <a:sym typeface="+mn-ea"/>
              </a:rPr>
              <a:t>，比如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99999</a:t>
            </a:r>
            <a:r>
              <a:rPr lang="zh-CN" altLang="en-US"/>
              <a:t>，但精度均匀。</a:t>
            </a:r>
            <a:endParaRPr lang="zh-CN" altLang="en-US"/>
          </a:p>
          <a:p>
            <a:r>
              <a:rPr lang="zh-CN" altLang="en-US"/>
              <a:t>而浮点数表示范围很大，如</a:t>
            </a:r>
            <a:r>
              <a:rPr lang="en-US" altLang="zh-CN"/>
              <a:t>1e-9</a:t>
            </a:r>
            <a:r>
              <a:rPr lang="zh-CN" altLang="en-US"/>
              <a:t>到</a:t>
            </a:r>
            <a:r>
              <a:rPr lang="en-US" altLang="zh-CN"/>
              <a:t>1e9</a:t>
            </a:r>
            <a:r>
              <a:rPr lang="zh-CN" altLang="en-US"/>
              <a:t>，但精度在数字大时变低。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75" y="583565"/>
            <a:ext cx="2266950" cy="96202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99375" y="-12700"/>
            <a:ext cx="4492625" cy="68707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图片解释定点数与浮点数的精度差别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737485"/>
            <a:ext cx="10515600" cy="252730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17475" y="3170555"/>
            <a:ext cx="7169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浮点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定点</a:t>
            </a:r>
            <a:endParaRPr lang="zh-CN" altLang="en-US"/>
          </a:p>
        </p:txBody>
      </p:sp>
      <p:sp>
        <p:nvSpPr>
          <p:cNvPr id="11" name="Text Box 10"/>
          <p:cNvSpPr txBox="1"/>
          <p:nvPr/>
        </p:nvSpPr>
        <p:spPr>
          <a:xfrm>
            <a:off x="876935" y="2673350"/>
            <a:ext cx="10704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0   0.1             1                                            10                                                                         100</a:t>
            </a:r>
            <a:endParaRPr lang="en-US"/>
          </a:p>
        </p:txBody>
      </p:sp>
      <p:sp>
        <p:nvSpPr>
          <p:cNvPr id="12" name="Text Box 11"/>
          <p:cNvSpPr txBox="1"/>
          <p:nvPr/>
        </p:nvSpPr>
        <p:spPr>
          <a:xfrm>
            <a:off x="4157980" y="1523365"/>
            <a:ext cx="4531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（看图可知：浮点数在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0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附近精度高）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定点数的好处：</a:t>
            </a:r>
            <a:r>
              <a:rPr lang="zh-CN" altLang="en-US">
                <a:sym typeface="+mn-ea"/>
              </a:rPr>
              <a:t>用</a:t>
            </a:r>
            <a:r>
              <a:rPr lang="en-US" altLang="zh-CN">
                <a:sym typeface="+mn-ea"/>
              </a:rPr>
              <a:t> int16_t </a:t>
            </a:r>
            <a:r>
              <a:rPr lang="zh-CN" altLang="en-US">
                <a:sym typeface="+mn-ea"/>
              </a:rPr>
              <a:t>表示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490335" cy="4351655"/>
          </a:xfrm>
        </p:spPr>
        <p:txBody>
          <a:bodyPr/>
          <a:p>
            <a:r>
              <a:rPr lang="zh-CN" altLang="en-US"/>
              <a:t>转成定点数的一大好处就是可以用任意大小的整数来存储。这样就节省了一半带宽，从而加速了</a:t>
            </a:r>
            <a:r>
              <a:rPr lang="en-US" altLang="zh-CN"/>
              <a:t>2</a:t>
            </a:r>
            <a:r>
              <a:rPr lang="zh-CN" altLang="en-US"/>
              <a:t>倍。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699375" y="-12700"/>
            <a:ext cx="4492625" cy="6870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760" y="939165"/>
            <a:ext cx="22479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能不能再小一点：</a:t>
            </a:r>
            <a:r>
              <a:rPr lang="zh-CN" altLang="en-US">
                <a:sym typeface="+mn-ea"/>
              </a:rPr>
              <a:t>用</a:t>
            </a:r>
            <a:r>
              <a:rPr lang="en-US" altLang="zh-CN">
                <a:sym typeface="+mn-ea"/>
              </a:rPr>
              <a:t> int8_t </a:t>
            </a:r>
            <a:r>
              <a:rPr lang="zh-CN" altLang="en-US">
                <a:sym typeface="+mn-ea"/>
              </a:rPr>
              <a:t>表示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490335" cy="4351655"/>
          </a:xfrm>
        </p:spPr>
        <p:txBody>
          <a:bodyPr/>
          <a:p>
            <a:r>
              <a:rPr lang="zh-CN"/>
              <a:t>发现结果不对了</a:t>
            </a:r>
            <a:r>
              <a:rPr lang="en-US" altLang="zh-CN"/>
              <a:t>……</a:t>
            </a:r>
            <a:r>
              <a:rPr lang="zh-CN" altLang="en-US"/>
              <a:t>说明</a:t>
            </a:r>
            <a:r>
              <a:rPr lang="en-US" altLang="zh-CN"/>
              <a:t> int8_t </a:t>
            </a:r>
            <a:r>
              <a:rPr lang="zh-CN" altLang="en-US"/>
              <a:t>太小了（可以容纳</a:t>
            </a:r>
            <a:r>
              <a:rPr lang="en-US" altLang="zh-CN"/>
              <a:t>-128</a:t>
            </a:r>
            <a:r>
              <a:rPr lang="zh-CN" altLang="en-US"/>
              <a:t>到</a:t>
            </a:r>
            <a:r>
              <a:rPr lang="en-US" altLang="zh-CN"/>
              <a:t>127</a:t>
            </a:r>
            <a:r>
              <a:rPr lang="zh-CN" altLang="en-US"/>
              <a:t>），容纳不下</a:t>
            </a:r>
            <a:r>
              <a:rPr lang="en-US" altLang="zh-CN"/>
              <a:t> 97*100 </a:t>
            </a:r>
            <a:r>
              <a:rPr lang="zh-CN" altLang="en-US"/>
              <a:t>这么大的数，发生了溢出导致结果错误。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2095" y="693420"/>
            <a:ext cx="2238375" cy="9429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91755" y="-3175"/>
            <a:ext cx="4500245" cy="686117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-55245"/>
            <a:ext cx="10515600" cy="1325563"/>
          </a:xfrm>
        </p:spPr>
        <p:txBody>
          <a:bodyPr/>
          <a:p>
            <a:r>
              <a:rPr lang="zh-CN" altLang="en-US"/>
              <a:t>试图解决：</a:t>
            </a:r>
            <a:r>
              <a:rPr lang="zh-CN" altLang="en-US">
                <a:sym typeface="+mn-ea"/>
              </a:rPr>
              <a:t>用</a:t>
            </a:r>
            <a:r>
              <a:rPr lang="en-US" altLang="zh-CN">
                <a:sym typeface="+mn-ea"/>
              </a:rPr>
              <a:t> uint8_t </a:t>
            </a:r>
            <a:r>
              <a:rPr lang="zh-CN" altLang="en-US">
                <a:sym typeface="+mn-ea"/>
              </a:rPr>
              <a:t>表示，定点数系数调小到</a:t>
            </a:r>
            <a:r>
              <a:rPr lang="en-US" altLang="zh-CN">
                <a:sym typeface="+mn-ea"/>
              </a:rPr>
              <a:t> 2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490335" cy="4351655"/>
          </a:xfrm>
        </p:spPr>
        <p:txBody>
          <a:bodyPr/>
          <a:p>
            <a:r>
              <a:rPr lang="zh-CN" altLang="en-US"/>
              <a:t>注意到我们的值始终是正数，因此可以用无符号的</a:t>
            </a:r>
            <a:r>
              <a:rPr lang="en-US" altLang="zh-CN"/>
              <a:t> uint8_t</a:t>
            </a:r>
            <a:r>
              <a:rPr lang="zh-CN" altLang="en-US"/>
              <a:t>（可以容纳</a:t>
            </a:r>
            <a:r>
              <a:rPr lang="en-US" altLang="zh-CN"/>
              <a:t>0</a:t>
            </a:r>
            <a:r>
              <a:rPr lang="zh-CN" altLang="en-US"/>
              <a:t>到</a:t>
            </a:r>
            <a:r>
              <a:rPr lang="en-US" altLang="zh-CN"/>
              <a:t>255</a:t>
            </a:r>
            <a:r>
              <a:rPr lang="zh-CN" altLang="en-US"/>
              <a:t>），然后把刚刚的系数</a:t>
            </a:r>
            <a:r>
              <a:rPr lang="en-US" altLang="zh-CN"/>
              <a:t> 100 </a:t>
            </a:r>
            <a:r>
              <a:rPr lang="zh-CN" altLang="en-US"/>
              <a:t>改小到</a:t>
            </a:r>
            <a:r>
              <a:rPr lang="en-US" altLang="zh-CN"/>
              <a:t> 2</a:t>
            </a:r>
            <a:r>
              <a:rPr lang="zh-CN" altLang="en-US"/>
              <a:t>，成功算对结果了，代价是精度损失了不少。</a:t>
            </a:r>
            <a:endParaRPr lang="zh-CN" altLang="en-US"/>
          </a:p>
          <a:p>
            <a:r>
              <a:rPr lang="zh-CN" altLang="en-US"/>
              <a:t>其实</a:t>
            </a:r>
            <a:r>
              <a:rPr lang="en-US" altLang="zh-CN"/>
              <a:t> GPU </a:t>
            </a:r>
            <a:r>
              <a:rPr lang="zh-CN" altLang="en-US"/>
              <a:t>存储贴图一般也是用的定点数</a:t>
            </a:r>
            <a:r>
              <a:rPr lang="en-US" altLang="zh-CN"/>
              <a:t> uint8_t</a:t>
            </a:r>
            <a:r>
              <a:rPr lang="zh-CN" altLang="en-US"/>
              <a:t>（范围从</a:t>
            </a:r>
            <a:r>
              <a:rPr lang="en-US" altLang="zh-CN"/>
              <a:t>0</a:t>
            </a:r>
            <a:r>
              <a:rPr lang="zh-CN" altLang="en-US"/>
              <a:t>到</a:t>
            </a:r>
            <a:r>
              <a:rPr lang="en-US" altLang="zh-CN"/>
              <a:t>255</a:t>
            </a:r>
            <a:r>
              <a:rPr lang="zh-CN" altLang="en-US"/>
              <a:t>），着色器在读取的时候才会把他转换成</a:t>
            </a:r>
            <a:r>
              <a:rPr lang="en-US" altLang="zh-CN"/>
              <a:t> float</a:t>
            </a:r>
            <a:r>
              <a:rPr lang="zh-CN" altLang="en-US"/>
              <a:t>（范围从</a:t>
            </a:r>
            <a:r>
              <a:rPr lang="en-US" altLang="zh-CN"/>
              <a:t>0.0</a:t>
            </a:r>
            <a:r>
              <a:rPr lang="zh-CN" altLang="en-US"/>
              <a:t>到</a:t>
            </a:r>
            <a:r>
              <a:rPr lang="en-US" altLang="zh-CN"/>
              <a:t>1.0</a:t>
            </a:r>
            <a:r>
              <a:rPr lang="zh-CN" altLang="en-US"/>
              <a:t>）。这就是浮点数的量化，存储时转换成低精度的定点数，读取时再转换回高精度的浮点数，从而节省</a:t>
            </a:r>
            <a:r>
              <a:rPr lang="en-US" altLang="zh-CN"/>
              <a:t>4</a:t>
            </a:r>
            <a:r>
              <a:rPr lang="zh-CN" altLang="en-US"/>
              <a:t>倍内存带宽，提升</a:t>
            </a:r>
            <a:r>
              <a:rPr lang="en-US" altLang="zh-CN"/>
              <a:t> GPU </a:t>
            </a:r>
            <a:r>
              <a:rPr lang="zh-CN" altLang="en-US"/>
              <a:t>性能。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8270" y="854075"/>
            <a:ext cx="2238375" cy="9715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97165" y="20955"/>
            <a:ext cx="4394835" cy="683704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有没有更小的浮点类型？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浮点数在接近</a:t>
            </a:r>
            <a:r>
              <a:rPr lang="en-US" altLang="zh-CN"/>
              <a:t>0</a:t>
            </a:r>
            <a:r>
              <a:rPr lang="zh-CN" altLang="en-US"/>
              <a:t>的时候精度更高，在一些图形学应用中还是很必要的（比如表示粒子的速度），定点数就做不到。</a:t>
            </a:r>
            <a:endParaRPr lang="zh-CN" altLang="en-US"/>
          </a:p>
          <a:p>
            <a:r>
              <a:rPr lang="en-US"/>
              <a:t>x86 CPU </a:t>
            </a:r>
            <a:r>
              <a:rPr lang="zh-CN" altLang="en-US"/>
              <a:t>上最小的浮点类型就是</a:t>
            </a:r>
            <a:r>
              <a:rPr lang="en-US" altLang="zh-CN"/>
              <a:t> 32 </a:t>
            </a:r>
            <a:r>
              <a:rPr lang="zh-CN" altLang="en-US"/>
              <a:t>位的</a:t>
            </a:r>
            <a:r>
              <a:rPr lang="en-US" altLang="zh-CN"/>
              <a:t> float</a:t>
            </a:r>
            <a:r>
              <a:rPr lang="zh-CN" altLang="en-US"/>
              <a:t>，不能更小了。</a:t>
            </a:r>
            <a:endParaRPr lang="zh-CN" altLang="en-US"/>
          </a:p>
          <a:p>
            <a:r>
              <a:rPr lang="zh-CN" altLang="en-US"/>
              <a:t>那么有没有不用定点数就能减小浮点数占用空间的存储方式，比如</a:t>
            </a:r>
            <a:r>
              <a:rPr lang="en-US" altLang="zh-CN"/>
              <a:t> 16 </a:t>
            </a:r>
            <a:r>
              <a:rPr lang="zh-CN" altLang="en-US"/>
              <a:t>位浮点呢？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4510" y="4803775"/>
            <a:ext cx="6496050" cy="66675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1005" y="3675380"/>
            <a:ext cx="5181600" cy="65849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4643120" y="4953000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double:</a:t>
            </a:r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6132195" y="3862705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float:</a:t>
            </a:r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5370" y="2070100"/>
            <a:ext cx="2476500" cy="1419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更小的浮点类型：</a:t>
            </a:r>
            <a:r>
              <a:rPr lang="en-US" altLang="zh-CN"/>
              <a:t>float16</a:t>
            </a:r>
            <a:r>
              <a:rPr lang="zh-CN" altLang="en-US"/>
              <a:t>（大底数版）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6395" y="1584325"/>
            <a:ext cx="5894070" cy="4351655"/>
          </a:xfrm>
        </p:spPr>
        <p:txBody>
          <a:bodyPr/>
          <a:p>
            <a:r>
              <a:rPr lang="zh-CN" altLang="en-US"/>
              <a:t>这就是</a:t>
            </a:r>
            <a:r>
              <a:rPr lang="en-US" altLang="zh-CN"/>
              <a:t> half </a:t>
            </a:r>
            <a:r>
              <a:rPr lang="zh-CN" altLang="en-US"/>
              <a:t>类型，他只有</a:t>
            </a:r>
            <a:r>
              <a:rPr lang="en-US" altLang="zh-CN"/>
              <a:t> 5 </a:t>
            </a:r>
            <a:r>
              <a:rPr lang="zh-CN" altLang="en-US"/>
              <a:t>位指数，</a:t>
            </a:r>
            <a:r>
              <a:rPr lang="en-US" altLang="zh-CN"/>
              <a:t>10 </a:t>
            </a:r>
            <a:r>
              <a:rPr lang="zh-CN" altLang="en-US"/>
              <a:t>位底数，总共占据</a:t>
            </a:r>
            <a:r>
              <a:rPr lang="en-US" altLang="zh-CN"/>
              <a:t>16</a:t>
            </a:r>
            <a:r>
              <a:rPr lang="zh-CN" altLang="en-US"/>
              <a:t>位，所以又称</a:t>
            </a:r>
            <a:r>
              <a:rPr lang="en-US" altLang="zh-CN"/>
              <a:t> float16</a:t>
            </a:r>
            <a:r>
              <a:rPr lang="zh-CN" altLang="en-US"/>
              <a:t>。精度很低，但是节省内存空间！</a:t>
            </a:r>
            <a:endParaRPr lang="zh-CN" altLang="en-US"/>
          </a:p>
          <a:p>
            <a:r>
              <a:rPr lang="zh-CN" altLang="en-US"/>
              <a:t>然而只有</a:t>
            </a:r>
            <a:r>
              <a:rPr lang="en-US" altLang="zh-CN"/>
              <a:t> GPU </a:t>
            </a:r>
            <a:r>
              <a:rPr lang="zh-CN" altLang="en-US"/>
              <a:t>（比如</a:t>
            </a:r>
            <a:r>
              <a:rPr lang="en-US" altLang="zh-CN"/>
              <a:t> CUDA</a:t>
            </a:r>
            <a:r>
              <a:rPr lang="zh-CN" altLang="en-US"/>
              <a:t>）支持</a:t>
            </a:r>
            <a:r>
              <a:rPr lang="en-US" altLang="zh-CN"/>
              <a:t> half </a:t>
            </a:r>
            <a:r>
              <a:rPr lang="zh-CN" altLang="en-US"/>
              <a:t>类型，</a:t>
            </a:r>
            <a:r>
              <a:rPr lang="en-US" altLang="zh-CN"/>
              <a:t>CPU </a:t>
            </a:r>
            <a:r>
              <a:rPr lang="zh-CN" altLang="en-US"/>
              <a:t>需要支持</a:t>
            </a:r>
            <a:r>
              <a:rPr lang="en-US" altLang="zh-CN"/>
              <a:t> AVX512fp16 </a:t>
            </a:r>
            <a:r>
              <a:rPr lang="zh-CN" altLang="en-US"/>
              <a:t>这个扩展才能用。</a:t>
            </a:r>
            <a:endParaRPr lang="zh-CN" altLang="en-US"/>
          </a:p>
          <a:p>
            <a:r>
              <a:rPr lang="zh-CN" altLang="en-US"/>
              <a:t>据说深度学习（很多都是</a:t>
            </a:r>
            <a:r>
              <a:rPr lang="en-US" altLang="zh-CN"/>
              <a:t> membound</a:t>
            </a:r>
            <a:r>
              <a:rPr lang="zh-CN" altLang="en-US"/>
              <a:t>）很喜欢用</a:t>
            </a:r>
            <a:r>
              <a:rPr lang="en-US" altLang="zh-CN"/>
              <a:t> half</a:t>
            </a:r>
            <a:r>
              <a:rPr lang="zh-CN" altLang="en-US"/>
              <a:t>，因为可以省一半内存，从而加快一倍。</a:t>
            </a:r>
            <a:endParaRPr lang="zh-CN" altLang="en-US"/>
          </a:p>
          <a:p>
            <a:r>
              <a:rPr lang="zh-CN" altLang="en-US"/>
              <a:t>反正小彭老师的</a:t>
            </a:r>
            <a:r>
              <a:rPr lang="en-US" altLang="zh-CN"/>
              <a:t> CPU </a:t>
            </a:r>
            <a:r>
              <a:rPr lang="zh-CN" altLang="en-US"/>
              <a:t>是不支持</a:t>
            </a:r>
            <a:r>
              <a:rPr lang="en-US" altLang="zh-CN"/>
              <a:t> AVX512fp16……</a:t>
            </a:r>
            <a:endParaRPr lang="en-US" altLang="zh-CN"/>
          </a:p>
          <a:p>
            <a:r>
              <a:rPr lang="zh-CN" altLang="en-US"/>
              <a:t>因此需要我们手写一些位运算，在</a:t>
            </a:r>
            <a:r>
              <a:rPr lang="en-US" altLang="zh-CN"/>
              <a:t> float </a:t>
            </a:r>
            <a:r>
              <a:rPr lang="zh-CN" altLang="en-US"/>
              <a:t>和</a:t>
            </a:r>
            <a:r>
              <a:rPr lang="en-US" altLang="zh-CN"/>
              <a:t> half </a:t>
            </a:r>
            <a:r>
              <a:rPr lang="zh-CN" altLang="en-US"/>
              <a:t>之间转换，然后用</a:t>
            </a:r>
            <a:r>
              <a:rPr lang="en-US" altLang="zh-CN"/>
              <a:t> int16_t </a:t>
            </a:r>
            <a:r>
              <a:rPr lang="zh-CN" altLang="en-US"/>
              <a:t>来存储。</a:t>
            </a:r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510" y="4803775"/>
            <a:ext cx="6496050" cy="66675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71005" y="3675380"/>
            <a:ext cx="5181600" cy="65849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4643120" y="4953000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double:</a:t>
            </a:r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6132195" y="3862705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float: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6771005" y="2740660"/>
            <a:ext cx="264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float16:</a:t>
            </a:r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转换起来简单一点的：</a:t>
            </a:r>
            <a:r>
              <a:rPr lang="en-US" altLang="zh-CN"/>
              <a:t>bfloat16</a:t>
            </a:r>
            <a:r>
              <a:rPr lang="zh-CN" altLang="en-US"/>
              <a:t>（大指数版）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5290" y="1635760"/>
            <a:ext cx="5852160" cy="4351655"/>
          </a:xfrm>
        </p:spPr>
        <p:txBody>
          <a:bodyPr/>
          <a:p>
            <a:r>
              <a:rPr lang="zh-CN"/>
              <a:t>另一种简单的方法，就是直接暴力地把</a:t>
            </a:r>
            <a:r>
              <a:rPr lang="en-US" altLang="zh-CN"/>
              <a:t> 32 </a:t>
            </a:r>
            <a:r>
              <a:rPr lang="zh-CN" altLang="en-US"/>
              <a:t>位</a:t>
            </a:r>
            <a:r>
              <a:rPr lang="zh-CN"/>
              <a:t>浮点从</a:t>
            </a:r>
            <a:r>
              <a:rPr lang="en-US" altLang="zh-CN"/>
              <a:t> 16 </a:t>
            </a:r>
            <a:r>
              <a:rPr lang="zh-CN" altLang="en-US"/>
              <a:t>位</a:t>
            </a:r>
            <a:r>
              <a:rPr lang="zh-CN"/>
              <a:t>切断，只取出高</a:t>
            </a:r>
            <a:r>
              <a:rPr lang="en-US" altLang="zh-CN"/>
              <a:t> 16 </a:t>
            </a:r>
            <a:r>
              <a:rPr lang="zh-CN" altLang="en-US"/>
              <a:t>位，当做一种非标准的</a:t>
            </a:r>
            <a:r>
              <a:rPr lang="en-US" altLang="zh-CN"/>
              <a:t> half </a:t>
            </a:r>
            <a:r>
              <a:rPr lang="zh-CN" altLang="en-US"/>
              <a:t>来存储。称为</a:t>
            </a:r>
            <a:r>
              <a:rPr lang="en-US" altLang="zh-CN"/>
              <a:t> bfloat16</a:t>
            </a:r>
            <a:r>
              <a:rPr lang="zh-CN" altLang="en-US"/>
              <a:t>（前面多个</a:t>
            </a:r>
            <a:r>
              <a:rPr lang="en-US" altLang="zh-CN"/>
              <a:t>b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因为</a:t>
            </a:r>
            <a:r>
              <a:rPr lang="en-US" altLang="zh-CN"/>
              <a:t> bfloat16 </a:t>
            </a:r>
            <a:r>
              <a:rPr lang="zh-CN" altLang="en-US"/>
              <a:t>是从</a:t>
            </a:r>
            <a:r>
              <a:rPr lang="en-US" altLang="zh-CN"/>
              <a:t> float </a:t>
            </a:r>
            <a:r>
              <a:rPr lang="zh-CN" altLang="en-US"/>
              <a:t>中之间暴力切断出来的，所以只有底数被切断了，指数完全没有变。</a:t>
            </a:r>
            <a:endParaRPr lang="zh-CN" altLang="en-US"/>
          </a:p>
          <a:p>
            <a:r>
              <a:rPr lang="en-US" altLang="zh-CN"/>
              <a:t>bfloat16 </a:t>
            </a:r>
            <a:r>
              <a:rPr lang="zh-CN" altLang="en-US"/>
              <a:t>具有</a:t>
            </a:r>
            <a:r>
              <a:rPr lang="en-US" altLang="zh-CN"/>
              <a:t> 8 </a:t>
            </a:r>
            <a:r>
              <a:rPr lang="zh-CN" altLang="en-US"/>
              <a:t>位指数，</a:t>
            </a:r>
            <a:r>
              <a:rPr lang="en-US" altLang="zh-CN"/>
              <a:t>7 </a:t>
            </a:r>
            <a:r>
              <a:rPr lang="zh-CN" altLang="en-US"/>
              <a:t>位底数。</a:t>
            </a:r>
            <a:endParaRPr lang="zh-CN" altLang="en-US"/>
          </a:p>
          <a:p>
            <a:r>
              <a:rPr lang="en-US" altLang="zh-CN">
                <a:sym typeface="+mn-ea"/>
              </a:rPr>
              <a:t>float16 </a:t>
            </a:r>
            <a:r>
              <a:rPr lang="zh-CN" altLang="en-US">
                <a:sym typeface="+mn-ea"/>
              </a:rPr>
              <a:t>具有</a:t>
            </a:r>
            <a:r>
              <a:rPr lang="en-US" altLang="zh-CN">
                <a:sym typeface="+mn-ea"/>
              </a:rPr>
              <a:t> 5 </a:t>
            </a:r>
            <a:r>
              <a:rPr lang="zh-CN" altLang="en-US">
                <a:sym typeface="+mn-ea"/>
              </a:rPr>
              <a:t>位指数，</a:t>
            </a:r>
            <a:r>
              <a:rPr lang="en-US" altLang="zh-CN">
                <a:sym typeface="+mn-ea"/>
              </a:rPr>
              <a:t>10 </a:t>
            </a:r>
            <a:r>
              <a:rPr lang="zh-CN" altLang="en-US">
                <a:sym typeface="+mn-ea"/>
              </a:rPr>
              <a:t>位底数。</a:t>
            </a:r>
            <a:endParaRPr lang="zh-CN" altLang="en-US">
              <a:sym typeface="+mn-ea"/>
            </a:endParaRPr>
          </a:p>
          <a:p>
            <a:r>
              <a:rPr lang="zh-CN" altLang="en-US"/>
              <a:t>可见</a:t>
            </a:r>
            <a:r>
              <a:rPr lang="en-US" altLang="zh-CN"/>
              <a:t> bfloat16 </a:t>
            </a:r>
            <a:r>
              <a:rPr lang="zh-CN" altLang="en-US"/>
              <a:t>的指数部分占得比较多，而底数就很少，这样会有一点不精确，优点是和</a:t>
            </a:r>
            <a:r>
              <a:rPr lang="en-US" altLang="zh-CN"/>
              <a:t> float </a:t>
            </a:r>
            <a:r>
              <a:rPr lang="zh-CN" altLang="en-US"/>
              <a:t>之间转换的位运算实现起来比较简单。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4510" y="4803775"/>
            <a:ext cx="6496050" cy="66675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1005" y="3675380"/>
            <a:ext cx="5181600" cy="65849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4643120" y="4953000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double:</a:t>
            </a:r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6132195" y="3862705"/>
            <a:ext cx="234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float: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920" y="2314575"/>
            <a:ext cx="3095625" cy="1000125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6771005" y="2740660"/>
            <a:ext cx="264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bfloat16: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unordered_</a:t>
            </a:r>
            <a:r>
              <a:rPr lang="en-US"/>
              <a:t>map </a:t>
            </a:r>
            <a:r>
              <a:rPr lang="zh-CN"/>
              <a:t>手动</a:t>
            </a:r>
            <a:r>
              <a:rPr lang="en-US" altLang="zh-CN"/>
              <a:t> read(i, j) </a:t>
            </a:r>
            <a:r>
              <a:rPr lang="zh-CN" altLang="en-US"/>
              <a:t>也一样速度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114425"/>
            <a:ext cx="4512945" cy="57435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85460" y="1070610"/>
            <a:ext cx="6551930" cy="5734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425" y="486410"/>
            <a:ext cx="1524000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</a:t>
            </a:r>
            <a:r>
              <a:rPr lang="en-US" altLang="zh-CN"/>
              <a:t> </a:t>
            </a:r>
            <a:r>
              <a:rPr lang="en-US"/>
              <a:t>bfloat16</a:t>
            </a:r>
            <a:r>
              <a:rPr lang="zh-CN" altLang="en-US"/>
              <a:t>，</a:t>
            </a:r>
            <a:r>
              <a:rPr lang="en-US" altLang="zh-CN"/>
              <a:t>float16</a:t>
            </a:r>
            <a:r>
              <a:rPr lang="zh-CN" altLang="en-US"/>
              <a:t>，</a:t>
            </a:r>
            <a:r>
              <a:rPr lang="en-US" altLang="zh-CN"/>
              <a:t>float32 </a:t>
            </a:r>
            <a:r>
              <a:rPr lang="zh-CN" altLang="en-US"/>
              <a:t>的关系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47190" y="2795905"/>
            <a:ext cx="8515350" cy="240982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969895" y="1654175"/>
            <a:ext cx="6413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bfloat16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因为指数一样是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8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位，所以范围没有变。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底数变少了，所以整个值域上的精度都有所降低。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实现</a:t>
            </a:r>
            <a:r>
              <a:rPr lang="en-US" altLang="zh-CN"/>
              <a:t> bfloat16 </a:t>
            </a:r>
            <a:r>
              <a:rPr lang="zh-CN" altLang="en-US"/>
              <a:t>存储和转换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733540" cy="4351655"/>
          </a:xfrm>
        </p:spPr>
        <p:txBody>
          <a:bodyPr/>
          <a:p>
            <a:r>
              <a:rPr lang="zh-CN" altLang="en-US"/>
              <a:t>只要用指针转换来实现</a:t>
            </a:r>
            <a:r>
              <a:rPr lang="en-US" altLang="zh-CN"/>
              <a:t> bit-cast</a:t>
            </a:r>
            <a:r>
              <a:rPr lang="zh-CN" altLang="en-US"/>
              <a:t>，然后配合位运算</a:t>
            </a:r>
            <a:r>
              <a:rPr lang="en-US" altLang="zh-CN"/>
              <a:t> &lt;&lt; </a:t>
            </a:r>
            <a:r>
              <a:rPr lang="zh-CN" altLang="en-US"/>
              <a:t>和</a:t>
            </a:r>
            <a:r>
              <a:rPr lang="en-US" altLang="zh-CN"/>
              <a:t> &gt;&gt; </a:t>
            </a:r>
            <a:r>
              <a:rPr lang="zh-CN" altLang="en-US"/>
              <a:t>就可以实现了。</a:t>
            </a:r>
            <a:endParaRPr lang="zh-CN" altLang="en-US"/>
          </a:p>
          <a:p>
            <a:r>
              <a:rPr lang="zh-CN" altLang="en-US"/>
              <a:t>从</a:t>
            </a:r>
            <a:r>
              <a:rPr lang="en-US" altLang="zh-CN"/>
              <a:t> float32 </a:t>
            </a:r>
            <a:r>
              <a:rPr lang="zh-CN" altLang="en-US"/>
              <a:t>到</a:t>
            </a:r>
            <a:r>
              <a:rPr lang="en-US" altLang="zh-CN"/>
              <a:t> bfloat16</a:t>
            </a:r>
            <a:r>
              <a:rPr lang="zh-CN" altLang="en-US"/>
              <a:t>：取出高</a:t>
            </a:r>
            <a:r>
              <a:rPr lang="en-US" altLang="zh-CN"/>
              <a:t> 16 </a:t>
            </a:r>
            <a:r>
              <a:rPr lang="zh-CN" altLang="en-US"/>
              <a:t>位，即</a:t>
            </a:r>
            <a:r>
              <a:rPr lang="en-US" altLang="zh-CN"/>
              <a:t> f &gt;&gt; 16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从</a:t>
            </a:r>
            <a:r>
              <a:rPr lang="en-US" altLang="zh-CN"/>
              <a:t> bfloat16 </a:t>
            </a:r>
            <a:r>
              <a:rPr lang="zh-CN" altLang="en-US"/>
              <a:t>到</a:t>
            </a:r>
            <a:r>
              <a:rPr lang="en-US" altLang="zh-CN"/>
              <a:t> float32</a:t>
            </a:r>
            <a:r>
              <a:rPr lang="zh-CN" altLang="en-US"/>
              <a:t>：填入高</a:t>
            </a:r>
            <a:r>
              <a:rPr lang="en-US" altLang="zh-CN"/>
              <a:t> 16 </a:t>
            </a:r>
            <a:r>
              <a:rPr lang="zh-CN" altLang="en-US"/>
              <a:t>位，即</a:t>
            </a:r>
            <a:r>
              <a:rPr lang="en-US" altLang="zh-CN"/>
              <a:t> i &lt;&lt; 16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存储时只需用</a:t>
            </a:r>
            <a:r>
              <a:rPr lang="en-US" altLang="zh-CN"/>
              <a:t> int16_t </a:t>
            </a:r>
            <a:r>
              <a:rPr lang="zh-CN" altLang="en-US"/>
              <a:t>即可。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891145" y="-20320"/>
            <a:ext cx="4300855" cy="687832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Taichi </a:t>
            </a:r>
            <a:r>
              <a:rPr lang="zh-CN" altLang="en-US"/>
              <a:t>也支持量化存储了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https://yuanming.taichi.graphics/publication/2021-quantaichi/quantaichi.pdf</a:t>
            </a:r>
            <a:endParaRPr lang="en-US"/>
          </a:p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2324100"/>
            <a:ext cx="859155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小彭老师第一时间赶到现场锐评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https://yuanming.taichi.graphics/publication/2021-quantaichi/quantaichi.pdf</a:t>
            </a:r>
            <a:endParaRPr lang="en-US"/>
          </a:p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2655570"/>
            <a:ext cx="7839075" cy="410527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9257030" y="5054600"/>
            <a:ext cx="1847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←</a:t>
            </a:r>
            <a:r>
              <a:rPr lang="zh-CN" altLang="en-US"/>
              <a:t>？？？</a:t>
            </a:r>
            <a:endParaRPr lang="zh-CN" alt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7</a:t>
            </a:r>
            <a:r>
              <a:rPr lang="zh-CN" altLang="en-US"/>
              <a:t>章：</a:t>
            </a:r>
            <a:r>
              <a:rPr lang="en-US" altLang="zh-CN"/>
              <a:t>SPGrid</a:t>
            </a:r>
            <a:endParaRPr lang="en-US" altLang="zh-CN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操作系统管理内存的最小单位：页（</a:t>
            </a:r>
            <a:r>
              <a:rPr lang="en-US" altLang="zh-CN"/>
              <a:t>4KB</a:t>
            </a:r>
            <a:r>
              <a:rPr lang="zh-CN"/>
              <a:t>）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当调用</a:t>
            </a:r>
            <a:r>
              <a:rPr lang="en-US" altLang="zh-CN">
                <a:sym typeface="+mn-ea"/>
              </a:rPr>
              <a:t> malloc </a:t>
            </a:r>
            <a:r>
              <a:rPr lang="zh-CN" altLang="en-US">
                <a:sym typeface="+mn-ea"/>
              </a:rPr>
              <a:t>时，操作系统并不会实际分配那一块内存，而是将这一段内存标记为“不可用”。当用户试图访问</a:t>
            </a:r>
            <a:r>
              <a:rPr lang="zh-CN" altLang="en-US">
                <a:sym typeface="+mn-ea"/>
              </a:rPr>
              <a:t>（写入）</a:t>
            </a:r>
            <a:r>
              <a:rPr lang="zh-CN" altLang="en-US">
                <a:sym typeface="+mn-ea"/>
              </a:rPr>
              <a:t>这一片内存时，硬件就会触发所谓的</a:t>
            </a:r>
            <a:r>
              <a:rPr lang="zh-CN" altLang="en-US">
                <a:sym typeface="+mn-ea"/>
              </a:rPr>
              <a:t>缺页中断（</a:t>
            </a:r>
            <a:r>
              <a:rPr lang="en-US" altLang="zh-CN">
                <a:sym typeface="+mn-ea"/>
              </a:rPr>
              <a:t>page fault</a:t>
            </a:r>
            <a:r>
              <a:rPr lang="zh-CN" altLang="en-US">
                <a:sym typeface="+mn-ea"/>
              </a:rPr>
              <a:t>），进入操作系统内核，内核会查找当前进程的</a:t>
            </a:r>
            <a:r>
              <a:rPr lang="en-US" altLang="zh-CN">
                <a:sym typeface="+mn-ea"/>
              </a:rPr>
              <a:t> malloc </a:t>
            </a:r>
            <a:r>
              <a:rPr lang="zh-CN" altLang="en-US">
                <a:sym typeface="+mn-ea"/>
              </a:rPr>
              <a:t>历史记录。如果发现用户写入的地址是他曾经</a:t>
            </a:r>
            <a:r>
              <a:rPr lang="en-US" altLang="zh-CN">
                <a:sym typeface="+mn-ea"/>
              </a:rPr>
              <a:t> malloc </a:t>
            </a:r>
            <a:r>
              <a:rPr lang="zh-CN" altLang="en-US">
                <a:sym typeface="+mn-ea"/>
              </a:rPr>
              <a:t>过的地址区间，则执行实际的内存分配，并标记该段内存为“可用”，下次访问就不会再产生缺页中断了；而如果用户写入的地址根本不是他</a:t>
            </a:r>
            <a:r>
              <a:rPr lang="en-US" altLang="zh-CN">
                <a:sym typeface="+mn-ea"/>
              </a:rPr>
              <a:t> malloc </a:t>
            </a:r>
            <a:r>
              <a:rPr lang="zh-CN" altLang="en-US">
                <a:sym typeface="+mn-ea"/>
              </a:rPr>
              <a:t>过的地址，那就说明他确实犯错了，就抛出段错误（</a:t>
            </a:r>
            <a:r>
              <a:rPr lang="en-US" altLang="zh-CN">
                <a:sym typeface="+mn-ea"/>
              </a:rPr>
              <a:t>segmentation fault</a:t>
            </a:r>
            <a:r>
              <a:rPr lang="zh-CN" altLang="en-US">
                <a:sym typeface="+mn-ea"/>
              </a:rPr>
              <a:t>）。</a:t>
            </a:r>
            <a:endParaRPr lang="zh-CN" altLang="en-US"/>
          </a:p>
          <a:p>
            <a:r>
              <a:rPr lang="zh-CN" altLang="en-US">
                <a:sym typeface="+mn-ea"/>
              </a:rPr>
              <a:t>当一个尚且处于“不可用”的</a:t>
            </a:r>
            <a:r>
              <a:rPr lang="en-US" altLang="zh-CN">
                <a:sym typeface="+mn-ea"/>
              </a:rPr>
              <a:t> malloc </a:t>
            </a:r>
            <a:r>
              <a:rPr lang="zh-CN" altLang="en-US">
                <a:sym typeface="+mn-ea"/>
              </a:rPr>
              <a:t>过的区间被访问，操作系统不是把整个区间全部分配完毕，而是只把当前写入地址所在的页面（</a:t>
            </a:r>
            <a:r>
              <a:rPr lang="en-US" altLang="zh-CN">
                <a:sym typeface="+mn-ea"/>
              </a:rPr>
              <a:t>4KB </a:t>
            </a:r>
            <a:r>
              <a:rPr lang="zh-CN" altLang="en-US">
                <a:sym typeface="+mn-ea"/>
              </a:rPr>
              <a:t>大小）给分配上。也就是说用户访问</a:t>
            </a:r>
            <a:r>
              <a:rPr lang="en-US" altLang="zh-CN">
                <a:sym typeface="+mn-ea"/>
              </a:rPr>
              <a:t> a[0] </a:t>
            </a:r>
            <a:r>
              <a:rPr lang="zh-CN" altLang="en-US">
                <a:sym typeface="+mn-ea"/>
              </a:rPr>
              <a:t>以后只分配了</a:t>
            </a:r>
            <a:r>
              <a:rPr lang="en-US" altLang="zh-CN">
                <a:sym typeface="+mn-ea"/>
              </a:rPr>
              <a:t> 4KB </a:t>
            </a:r>
            <a:r>
              <a:rPr lang="zh-CN" altLang="en-US">
                <a:sym typeface="+mn-ea"/>
              </a:rPr>
              <a:t>的内存。等到用户访问了</a:t>
            </a:r>
            <a:r>
              <a:rPr lang="en-US" altLang="zh-CN">
                <a:sym typeface="+mn-ea"/>
              </a:rPr>
              <a:t> a[1024]</a:t>
            </a:r>
            <a:r>
              <a:rPr lang="zh-CN" altLang="en-US">
                <a:sym typeface="+mn-ea"/>
              </a:rPr>
              <a:t>，也就是触及了下一个页面，他才会继续分配一个</a:t>
            </a:r>
            <a:r>
              <a:rPr lang="en-US" altLang="zh-CN">
                <a:sym typeface="+mn-ea"/>
              </a:rPr>
              <a:t> 4KB </a:t>
            </a:r>
            <a:r>
              <a:rPr lang="zh-CN" altLang="en-US">
                <a:sym typeface="+mn-ea"/>
              </a:rPr>
              <a:t>的页面，这时才</a:t>
            </a:r>
            <a:r>
              <a:rPr lang="en-US" altLang="zh-CN">
                <a:sym typeface="+mn-ea"/>
              </a:rPr>
              <a:t> 8KB </a:t>
            </a:r>
            <a:r>
              <a:rPr lang="zh-CN" altLang="en-US">
                <a:sym typeface="+mn-ea"/>
              </a:rPr>
              <a:t>被实际分配。比如这里我们分配了</a:t>
            </a:r>
            <a:r>
              <a:rPr lang="en-US" altLang="zh-CN">
                <a:sym typeface="+mn-ea"/>
              </a:rPr>
              <a:t> 16GB </a:t>
            </a:r>
            <a:r>
              <a:rPr lang="zh-CN" altLang="en-US">
                <a:sym typeface="+mn-ea"/>
              </a:rPr>
              <a:t>内存，但是只访问了他的前</a:t>
            </a:r>
            <a:r>
              <a:rPr lang="en-US" altLang="zh-CN">
                <a:sym typeface="+mn-ea"/>
              </a:rPr>
              <a:t> 4KB</a:t>
            </a:r>
            <a:r>
              <a:rPr lang="zh-CN" altLang="en-US">
                <a:sym typeface="+mn-ea"/>
              </a:rPr>
              <a:t>，这样只有一个页被分配，所以非常快。</a:t>
            </a:r>
            <a:endParaRPr lang="zh-CN" altLang="en-US"/>
          </a:p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实验：那如果分配超过机器内存容量的空间会怎样</a:t>
            </a:r>
            <a:endParaRPr lang="zh-C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1510" y="504190"/>
            <a:ext cx="3171825" cy="742950"/>
          </a:xfrm>
          <a:prstGeom prst="rect">
            <a:avLst/>
          </a:prstGeom>
        </p:spPr>
      </p:pic>
      <p:sp>
        <p:nvSpPr>
          <p:cNvPr id="9" name="Content Placeholder 8"/>
          <p:cNvSpPr/>
          <p:nvPr>
            <p:ph sz="half" idx="1"/>
          </p:nvPr>
        </p:nvSpPr>
        <p:spPr>
          <a:xfrm>
            <a:off x="647700" y="1524000"/>
            <a:ext cx="5181600" cy="4955540"/>
          </a:xfrm>
        </p:spPr>
        <p:txBody>
          <a:bodyPr>
            <a:normAutofit lnSpcReduction="10000"/>
          </a:bodyPr>
          <a:p>
            <a:r>
              <a:rPr lang="zh-CN" altLang="en-US"/>
              <a:t>既然是操作系统的内存是惰性分配给用户程序的，分块大小就是</a:t>
            </a:r>
            <a:r>
              <a:rPr lang="en-US" altLang="zh-CN"/>
              <a:t> 4KB</a:t>
            </a:r>
            <a:r>
              <a:rPr lang="zh-CN" altLang="en-US"/>
              <a:t>，那么是不是可以利用这一点实现稀疏？</a:t>
            </a:r>
            <a:endParaRPr lang="zh-CN" altLang="en-US"/>
          </a:p>
          <a:p>
            <a:r>
              <a:rPr lang="zh-CN" altLang="en-US"/>
              <a:t>而当我们试图用</a:t>
            </a:r>
            <a:r>
              <a:rPr lang="en-US" altLang="zh-CN"/>
              <a:t> malloc </a:t>
            </a:r>
            <a:r>
              <a:rPr lang="zh-CN" altLang="en-US"/>
              <a:t>分配一段</a:t>
            </a:r>
            <a:r>
              <a:rPr lang="en-US" altLang="zh-CN"/>
              <a:t> 4TB </a:t>
            </a:r>
            <a:r>
              <a:rPr lang="zh-CN" altLang="en-US"/>
              <a:t>的内存，却出错了，明明说是惰性分配的？</a:t>
            </a:r>
            <a:endParaRPr lang="zh-CN" altLang="en-US"/>
          </a:p>
          <a:p>
            <a:r>
              <a:rPr lang="zh-CN" altLang="en-US"/>
              <a:t>这是因为</a:t>
            </a:r>
            <a:r>
              <a:rPr lang="en-US" altLang="zh-CN"/>
              <a:t> glibc </a:t>
            </a:r>
            <a:r>
              <a:rPr lang="zh-CN" altLang="en-US"/>
              <a:t>在操作系统上做了很多事，他会判断申请的大小是否超过了现有内存容量，目的是为了防止用户犯错。</a:t>
            </a:r>
            <a:endParaRPr lang="zh-CN" altLang="en-US"/>
          </a:p>
          <a:p>
            <a:r>
              <a:rPr lang="zh-CN" altLang="en-US"/>
              <a:t>因此，想要追求稀疏的我们，最好想办法绕开</a:t>
            </a:r>
            <a:r>
              <a:rPr lang="en-US" altLang="zh-CN"/>
              <a:t> glibc</a:t>
            </a:r>
            <a:r>
              <a:rPr lang="zh-CN" altLang="en-US"/>
              <a:t>，直接和操作系统打交道。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69330" y="1454785"/>
            <a:ext cx="5900420" cy="527939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解决：绕开</a:t>
            </a:r>
            <a:r>
              <a:rPr lang="en-US" altLang="zh-CN"/>
              <a:t> glibc</a:t>
            </a:r>
            <a:r>
              <a:rPr lang="zh-CN" altLang="en-US"/>
              <a:t>，直接调用操作系统的</a:t>
            </a:r>
            <a:r>
              <a:rPr lang="en-US" altLang="zh-CN"/>
              <a:t> mmap </a:t>
            </a:r>
            <a:r>
              <a:rPr lang="zh-CN" altLang="en-US"/>
              <a:t>分配</a:t>
            </a:r>
            <a:endParaRPr lang="zh-CN" altLang="en-US"/>
          </a:p>
        </p:txBody>
      </p:sp>
      <p:sp>
        <p:nvSpPr>
          <p:cNvPr id="9" name="Content Placeholder 8"/>
          <p:cNvSpPr/>
          <p:nvPr>
            <p:ph sz="half" idx="1"/>
          </p:nvPr>
        </p:nvSpPr>
        <p:spPr>
          <a:xfrm>
            <a:off x="147955" y="1203960"/>
            <a:ext cx="5681345" cy="5559425"/>
          </a:xfrm>
        </p:spPr>
        <p:txBody>
          <a:bodyPr>
            <a:normAutofit fontScale="80000"/>
          </a:bodyPr>
          <a:p>
            <a:r>
              <a:rPr lang="zh-CN"/>
              <a:t>那么就要用到</a:t>
            </a:r>
            <a:r>
              <a:rPr lang="en-US" altLang="zh-CN"/>
              <a:t> Unix </a:t>
            </a:r>
            <a:r>
              <a:rPr lang="zh-CN" altLang="en-US"/>
              <a:t>类操作系统的</a:t>
            </a:r>
            <a:r>
              <a:rPr lang="en-US" altLang="zh-CN"/>
              <a:t> mmap </a:t>
            </a:r>
            <a:r>
              <a:rPr lang="zh-CN" altLang="en-US"/>
              <a:t>函数，他位于</a:t>
            </a:r>
            <a:r>
              <a:rPr lang="en-US" altLang="zh-CN"/>
              <a:t> sys/mman.h </a:t>
            </a:r>
            <a:r>
              <a:rPr lang="zh-CN" altLang="en-US"/>
              <a:t>头文件里。</a:t>
            </a:r>
            <a:endParaRPr lang="zh-CN" altLang="en-US"/>
          </a:p>
          <a:p>
            <a:r>
              <a:rPr lang="en-US" altLang="zh-CN"/>
              <a:t>Windows </a:t>
            </a:r>
            <a:r>
              <a:rPr lang="zh-CN" altLang="en-US"/>
              <a:t>可以用</a:t>
            </a:r>
            <a:r>
              <a:rPr lang="en-US" altLang="zh-CN"/>
              <a:t> VirtualAllocateEx </a:t>
            </a:r>
            <a:r>
              <a:rPr lang="zh-CN" altLang="en-US"/>
              <a:t>之类。</a:t>
            </a:r>
            <a:endParaRPr lang="zh-CN" altLang="en-US"/>
          </a:p>
          <a:p>
            <a:r>
              <a:rPr lang="en-US" altLang="zh-CN"/>
              <a:t>mmap </a:t>
            </a:r>
            <a:r>
              <a:rPr lang="zh-CN" altLang="en-US"/>
              <a:t>出来的起始地址保证是对齐到</a:t>
            </a:r>
            <a:r>
              <a:rPr lang="en-US" altLang="zh-CN"/>
              <a:t> 4KB </a:t>
            </a:r>
            <a:r>
              <a:rPr lang="zh-CN" altLang="en-US"/>
              <a:t>的，读写访问其中偏移地址时，会按页的粒度自动分配和释放内存，从而满足稀疏数据结构“按需分配”的需求。且由于分页是硬件自动来做的，比我们软件哈希和指针数组的稀疏更高效，写起来就和普通的二维数组没什么两样，就好像顺序访问。也用不着什么访问者缓存坐标和块指针了，硬件的</a:t>
            </a:r>
            <a:r>
              <a:rPr lang="en-US" altLang="zh-CN"/>
              <a:t> TLB </a:t>
            </a:r>
            <a:r>
              <a:rPr lang="zh-CN" altLang="en-US"/>
              <a:t>就是我们的访问者缓存，而且超快不需要用户自己写。</a:t>
            </a:r>
            <a:endParaRPr lang="zh-CN" altLang="en-US"/>
          </a:p>
          <a:p>
            <a:r>
              <a:rPr lang="zh-CN" altLang="en-US"/>
              <a:t>垃圾回收可用</a:t>
            </a:r>
            <a:r>
              <a:rPr lang="en-US" altLang="zh-CN"/>
              <a:t> madvice </a:t>
            </a:r>
            <a:r>
              <a:rPr lang="zh-CN" altLang="en-US"/>
              <a:t>提前释放一段页面。</a:t>
            </a:r>
            <a:endParaRPr lang="zh-CN"/>
          </a:p>
          <a:p>
            <a:r>
              <a:rPr lang="zh-CN"/>
              <a:t>除此之外，</a:t>
            </a:r>
            <a:r>
              <a:rPr lang="en-US" altLang="zh-CN"/>
              <a:t>mmap </a:t>
            </a:r>
            <a:r>
              <a:rPr lang="zh-CN" altLang="en-US"/>
              <a:t>还有一个好处，他会保证其内存（被读取访问时）是零初始化的。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70600" y="1517650"/>
            <a:ext cx="5942965" cy="52222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8105" y="821690"/>
            <a:ext cx="1743075" cy="200025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745" y="250825"/>
            <a:ext cx="11418570" cy="1325880"/>
          </a:xfrm>
        </p:spPr>
        <p:txBody>
          <a:bodyPr/>
          <a:p>
            <a:r>
              <a:rPr lang="zh-CN" altLang="en-US"/>
              <a:t>配合莫顿分块，</a:t>
            </a:r>
            <a:r>
              <a:rPr lang="en-US" altLang="zh-CN"/>
              <a:t>AOSOA</a:t>
            </a:r>
            <a:r>
              <a:rPr lang="zh-CN" altLang="en-US"/>
              <a:t>等第七课的技术，就得到</a:t>
            </a:r>
            <a:r>
              <a:rPr lang="en-US" altLang="zh-CN"/>
              <a:t>SPGrid(sparse-paged grid)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44195" y="4352925"/>
            <a:ext cx="4286250" cy="2505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45" y="1376680"/>
            <a:ext cx="4019550" cy="29241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57645" y="2277110"/>
            <a:ext cx="402907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SPGrid </a:t>
            </a:r>
            <a:r>
              <a:rPr lang="zh-CN" altLang="en-US"/>
              <a:t>还支持自适应的网格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223645" y="2362835"/>
            <a:ext cx="4029075" cy="327660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910840"/>
            <a:ext cx="5181600" cy="21799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10353</Words>
  <Application>WPS Presentation</Application>
  <PresentationFormat>宽屏</PresentationFormat>
  <Paragraphs>554</Paragraphs>
  <Slides>102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16" baseType="lpstr">
      <vt:lpstr>Arial</vt:lpstr>
      <vt:lpstr>SimSun</vt:lpstr>
      <vt:lpstr>Wingdings</vt:lpstr>
      <vt:lpstr>Liberation Sans</vt:lpstr>
      <vt:lpstr>SimSun</vt:lpstr>
      <vt:lpstr>文泉驿微米黑</vt:lpstr>
      <vt:lpstr>Arial Black</vt:lpstr>
      <vt:lpstr>Microsoft YaHei</vt:lpstr>
      <vt:lpstr>Arial Unicode MS</vt:lpstr>
      <vt:lpstr>MathJax_Vector</vt:lpstr>
      <vt:lpstr>SimSun</vt:lpstr>
      <vt:lpstr>Adobe New Century Schoolbook</vt:lpstr>
      <vt:lpstr>C059</vt:lpstr>
      <vt:lpstr>Office Theme</vt:lpstr>
      <vt:lpstr>从稀疏数据结构到量化数据类型</vt:lpstr>
      <vt:lpstr>第0章：稀疏矩阵</vt:lpstr>
      <vt:lpstr>稠密数组存储矩阵</vt:lpstr>
      <vt:lpstr>用 foreach 包装一下枚举的过程</vt:lpstr>
      <vt:lpstr>改用 map 来存储</vt:lpstr>
      <vt:lpstr>分离 read/write/create 三种访问模式</vt:lpstr>
      <vt:lpstr>foreach 直接给出当前坐标指向的值</vt:lpstr>
      <vt:lpstr>改用 unordered_map 来存储</vt:lpstr>
      <vt:lpstr>unordered_map 手动 read(i, j) 也一样速度</vt:lpstr>
      <vt:lpstr>索性把坐标和值打包成 tuple，存储在 vector</vt:lpstr>
      <vt:lpstr>按行压缩（Compressed Row Storage）</vt:lpstr>
      <vt:lpstr>按行压缩（Compressed Row Storage）</vt:lpstr>
      <vt:lpstr>第1章：稀疏网格</vt:lpstr>
      <vt:lpstr>稠密网格计算粒子经过的格点数量</vt:lpstr>
      <vt:lpstr>改用更小的 char 存储</vt:lpstr>
      <vt:lpstr>只用一个 bit 存储，一个 char 可以存储 8 个 bit</vt:lpstr>
      <vt:lpstr>用 map 来存储</vt:lpstr>
      <vt:lpstr>用 unordered_map 来存储</vt:lpstr>
      <vt:lpstr>用 unordered_map 按 16x16 分块存储</vt:lpstr>
      <vt:lpstr>在 16x16 分块的基础上，只用一个 bit 存储</vt:lpstr>
      <vt:lpstr>图片解释稀疏的好处</vt:lpstr>
      <vt:lpstr>图片解释稀疏的好处</vt:lpstr>
      <vt:lpstr>第2章：位运算</vt:lpstr>
      <vt:lpstr>稀疏的好处：坐标可以是负数</vt:lpstr>
      <vt:lpstr>但是分块存储时负数却导致出错了</vt:lpstr>
      <vt:lpstr>C 语言 % 的特色：负数</vt:lpstr>
      <vt:lpstr>Python 的 % 就没问题</vt:lpstr>
      <vt:lpstr>对稀疏数据结构造成的问题</vt:lpstr>
      <vt:lpstr>解决：(a % b + b) % b</vt:lpstr>
      <vt:lpstr>高效的解决：位运算 &amp;</vt:lpstr>
      <vt:lpstr>位运算 &amp; 对负数的处理</vt:lpstr>
      <vt:lpstr>C 语言 / 的特色：负数</vt:lpstr>
      <vt:lpstr>Python 的 // 就没问题</vt:lpstr>
      <vt:lpstr>对稀疏数据结构造成的问题</vt:lpstr>
      <vt:lpstr>高效的解决：位运算 &gt;&gt;</vt:lpstr>
      <vt:lpstr>位运算 &gt;&gt; 对负数的处理</vt:lpstr>
      <vt:lpstr>unsigned 类型的位运算 &gt;&gt; 不一样</vt:lpstr>
      <vt:lpstr>没有重合时可以用高效的加法：位运算 |</vt:lpstr>
      <vt:lpstr>位运算 &lt;&lt;：快速计算 2 的幂次方</vt:lpstr>
      <vt:lpstr>位运算总结</vt:lpstr>
      <vt:lpstr>解决：&amp; 替代 %，&gt;&gt; 替代 /，| 替代 +</vt:lpstr>
      <vt:lpstr>块编号直接为对齐的坐标，&lt;&lt; 改成 &amp; 和 ~</vt:lpstr>
      <vt:lpstr>自动推算 B 和 Bmask，顺便扁平化 Block</vt:lpstr>
      <vt:lpstr>第3章：多层稀疏</vt:lpstr>
      <vt:lpstr>用一个指针的数组来表示</vt:lpstr>
      <vt:lpstr>图片解释：指针数组的原理</vt:lpstr>
      <vt:lpstr>图片解释：指针数组的稀疏</vt:lpstr>
      <vt:lpstr>垃圾回收(garbage-collect)</vt:lpstr>
      <vt:lpstr>unordered_map 作为顶层，指针作为中层，稠密数组作为底层</vt:lpstr>
      <vt:lpstr>封装起来，方便多层解耦</vt:lpstr>
      <vt:lpstr>封装起来，方便多层解耦</vt:lpstr>
      <vt:lpstr>封装起来，方便多层解耦</vt:lpstr>
      <vt:lpstr>封装起来，方便多层解耦</vt:lpstr>
      <vt:lpstr>封装起来，方便多层解耦</vt:lpstr>
      <vt:lpstr>开源的体素处理库：OpenVDB</vt:lpstr>
      <vt:lpstr>OpenVDB 的设计：如果用 SNode 来表示</vt:lpstr>
      <vt:lpstr>ZENO 中就大量使用了 OpenVDB，并且以节点的形式提供给用户调用</vt:lpstr>
      <vt:lpstr>ZENO 中的流体仿真，就是基于 OpenVDB 的稀疏体积</vt:lpstr>
      <vt:lpstr>Taichi 也支持稀疏数据结构</vt:lpstr>
      <vt:lpstr>第4章：并行与随机访问</vt:lpstr>
      <vt:lpstr>回到指针的数组</vt:lpstr>
      <vt:lpstr>试图并行地访问：出错了</vt:lpstr>
      <vt:lpstr>解决：使用互斥量和原子变量</vt:lpstr>
      <vt:lpstr>教科书式的解决：二次判断法</vt:lpstr>
      <vt:lpstr>正确的解决：tbb::spin_mutex</vt:lpstr>
      <vt:lpstr>优雅地解决：访问者模式</vt:lpstr>
      <vt:lpstr>小彭老师解决：访问者模式</vt:lpstr>
      <vt:lpstr>应用在刚刚的 SNode 系统中</vt:lpstr>
      <vt:lpstr>第5章：量化整型</vt:lpstr>
      <vt:lpstr>使用 int：每个占据4字节</vt:lpstr>
      <vt:lpstr>使用int64_t：每个占据8字节</vt:lpstr>
      <vt:lpstr>使用int8_t：每个占据1字节</vt:lpstr>
      <vt:lpstr>8个bit合并进一个int8_t：每个占据1/8字节</vt:lpstr>
      <vt:lpstr>图片解释8个bit如何合并到一个int8_t</vt:lpstr>
      <vt:lpstr>std::vector&lt;bool&gt;：标准库帮你实现好了</vt:lpstr>
      <vt:lpstr>不推荐使用 std::vector&lt;bool&gt;</vt:lpstr>
      <vt:lpstr>第6章：量化浮点类型</vt:lpstr>
      <vt:lpstr>使用 double：每个占据8字节</vt:lpstr>
      <vt:lpstr>使用 float：每个占据4字节</vt:lpstr>
      <vt:lpstr>浮点数的二进制存储格式</vt:lpstr>
      <vt:lpstr>以求最大值为案例</vt:lpstr>
      <vt:lpstr>用定点数来表示</vt:lpstr>
      <vt:lpstr>图片解释定点数与浮点数的精度差别</vt:lpstr>
      <vt:lpstr>定点数的好处：用 int16_t 表示</vt:lpstr>
      <vt:lpstr>能不能再小一点：用 int8_t 表示</vt:lpstr>
      <vt:lpstr>试图解决：用 uint8_t 表示，定点数系数调小到 2</vt:lpstr>
      <vt:lpstr>有没有更小的浮点类型？</vt:lpstr>
      <vt:lpstr>更小的浮点类型：float16（大底数版）</vt:lpstr>
      <vt:lpstr>转换起来简单一点的：bfloat16（大指数版）</vt:lpstr>
      <vt:lpstr>图片解释 bfloat16，float16，float32 的关系</vt:lpstr>
      <vt:lpstr>实现 bfloat16 存储和转换</vt:lpstr>
      <vt:lpstr>Taichi 也支持量化存储了</vt:lpstr>
      <vt:lpstr>小彭老师第一时间赶到现场锐评</vt:lpstr>
      <vt:lpstr>第7章：SPGrid</vt:lpstr>
      <vt:lpstr>小彭老师第一时间赶到现场锐评</vt:lpstr>
      <vt:lpstr>操作系统管理内存的最小单位：页（4KB）</vt:lpstr>
      <vt:lpstr>实验：那如果分配超过机器内存容量的空间会怎样</vt:lpstr>
      <vt:lpstr>PowerPoint 演示文稿</vt:lpstr>
      <vt:lpstr>不只是二维数组那么简单</vt:lpstr>
      <vt:lpstr>PowerPoint 演示文稿</vt:lpstr>
      <vt:lpstr>PowerPoint 演示文稿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454</cp:revision>
  <dcterms:created xsi:type="dcterms:W3CDTF">2022-02-12T07:47:32Z</dcterms:created>
  <dcterms:modified xsi:type="dcterms:W3CDTF">2022-02-12T07:47:32Z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