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96"/>
  </p:handoutMasterIdLst>
  <p:sldIdLst>
    <p:sldId id="256" r:id="rId3"/>
    <p:sldId id="263" r:id="rId4"/>
    <p:sldId id="258" r:id="rId5"/>
    <p:sldId id="262" r:id="rId6"/>
    <p:sldId id="264" r:id="rId7"/>
    <p:sldId id="266" r:id="rId8"/>
    <p:sldId id="478" r:id="rId9"/>
    <p:sldId id="260" r:id="rId10"/>
    <p:sldId id="259" r:id="rId11"/>
    <p:sldId id="271" r:id="rId12"/>
    <p:sldId id="267" r:id="rId13"/>
    <p:sldId id="268" r:id="rId14"/>
    <p:sldId id="269" r:id="rId15"/>
    <p:sldId id="272" r:id="rId16"/>
    <p:sldId id="270" r:id="rId17"/>
    <p:sldId id="273" r:id="rId18"/>
    <p:sldId id="274" r:id="rId19"/>
    <p:sldId id="275" r:id="rId20"/>
    <p:sldId id="276" r:id="rId21"/>
    <p:sldId id="277" r:id="rId22"/>
    <p:sldId id="278" r:id="rId24"/>
    <p:sldId id="279" r:id="rId25"/>
    <p:sldId id="280" r:id="rId26"/>
    <p:sldId id="283" r:id="rId27"/>
    <p:sldId id="281" r:id="rId28"/>
    <p:sldId id="288" r:id="rId29"/>
    <p:sldId id="289" r:id="rId30"/>
    <p:sldId id="290" r:id="rId31"/>
    <p:sldId id="291" r:id="rId32"/>
    <p:sldId id="292" r:id="rId33"/>
    <p:sldId id="298" r:id="rId34"/>
    <p:sldId id="293" r:id="rId35"/>
    <p:sldId id="369" r:id="rId36"/>
    <p:sldId id="399" r:id="rId37"/>
    <p:sldId id="294" r:id="rId38"/>
    <p:sldId id="295" r:id="rId39"/>
    <p:sldId id="297" r:id="rId40"/>
    <p:sldId id="326" r:id="rId41"/>
    <p:sldId id="342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67" r:id="rId50"/>
    <p:sldId id="368" r:id="rId51"/>
    <p:sldId id="402" r:id="rId52"/>
    <p:sldId id="401" r:id="rId53"/>
    <p:sldId id="433" r:id="rId54"/>
    <p:sldId id="435" r:id="rId55"/>
    <p:sldId id="434" r:id="rId56"/>
    <p:sldId id="436" r:id="rId57"/>
    <p:sldId id="437" r:id="rId58"/>
    <p:sldId id="438" r:id="rId59"/>
    <p:sldId id="459" r:id="rId60"/>
    <p:sldId id="304" r:id="rId61"/>
    <p:sldId id="305" r:id="rId62"/>
    <p:sldId id="308" r:id="rId63"/>
    <p:sldId id="309" r:id="rId64"/>
    <p:sldId id="310" r:id="rId65"/>
    <p:sldId id="313" r:id="rId66"/>
    <p:sldId id="314" r:id="rId67"/>
    <p:sldId id="315" r:id="rId68"/>
    <p:sldId id="316" r:id="rId69"/>
    <p:sldId id="317" r:id="rId70"/>
    <p:sldId id="319" r:id="rId71"/>
    <p:sldId id="320" r:id="rId72"/>
    <p:sldId id="321" r:id="rId73"/>
    <p:sldId id="461" r:id="rId74"/>
    <p:sldId id="457" r:id="rId75"/>
    <p:sldId id="479" r:id="rId76"/>
    <p:sldId id="480" r:id="rId77"/>
    <p:sldId id="481" r:id="rId78"/>
    <p:sldId id="483" r:id="rId79"/>
    <p:sldId id="484" r:id="rId80"/>
    <p:sldId id="485" r:id="rId81"/>
    <p:sldId id="486" r:id="rId82"/>
    <p:sldId id="487" r:id="rId83"/>
    <p:sldId id="488" r:id="rId84"/>
    <p:sldId id="489" r:id="rId85"/>
    <p:sldId id="490" r:id="rId86"/>
    <p:sldId id="491" r:id="rId87"/>
    <p:sldId id="492" r:id="rId88"/>
    <p:sldId id="493" r:id="rId89"/>
    <p:sldId id="494" r:id="rId90"/>
    <p:sldId id="495" r:id="rId91"/>
    <p:sldId id="460" r:id="rId92"/>
    <p:sldId id="496" r:id="rId93"/>
    <p:sldId id="497" r:id="rId94"/>
    <p:sldId id="287" r:id="rId9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bleStyles" Target="tableStyles.xml"/><Relationship Id="rId98" Type="http://schemas.openxmlformats.org/officeDocument/2006/relationships/viewProps" Target="viewProps.xml"/><Relationship Id="rId97" Type="http://schemas.openxmlformats.org/officeDocument/2006/relationships/presProps" Target="presProps.xml"/><Relationship Id="rId96" Type="http://schemas.openxmlformats.org/officeDocument/2006/relationships/handoutMaster" Target="handoutMasters/handoutMaster1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7.png"/><Relationship Id="rId1" Type="http://schemas.openxmlformats.org/officeDocument/2006/relationships/image" Target="../media/image10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1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image" Target="../media/image11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8.png"/><Relationship Id="rId1" Type="http://schemas.openxmlformats.org/officeDocument/2006/relationships/image" Target="../media/image11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8.png"/><Relationship Id="rId1" Type="http://schemas.openxmlformats.org/officeDocument/2006/relationships/image" Target="../media/image12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7.png"/><Relationship Id="rId1" Type="http://schemas.openxmlformats.org/officeDocument/2006/relationships/image" Target="../media/image13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9.png"/><Relationship Id="rId1" Type="http://schemas.openxmlformats.org/officeDocument/2006/relationships/image" Target="../media/image13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3.png"/><Relationship Id="rId1" Type="http://schemas.openxmlformats.org/officeDocument/2006/relationships/image" Target="../media/image14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5.png"/><Relationship Id="rId1" Type="http://schemas.openxmlformats.org/officeDocument/2006/relationships/image" Target="../media/image1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7.png"/><Relationship Id="rId1" Type="http://schemas.openxmlformats.org/officeDocument/2006/relationships/image" Target="../media/image14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9.png"/><Relationship Id="rId1" Type="http://schemas.openxmlformats.org/officeDocument/2006/relationships/image" Target="../media/image148.png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1.png"/><Relationship Id="rId1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162108764756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en-US"/>
              <a:t>C++ </a:t>
            </a:r>
            <a:r>
              <a:rPr lang="en-US" altLang="zh-CN"/>
              <a:t>STL </a:t>
            </a:r>
            <a:r>
              <a:rPr lang="zh-CN" altLang="en-US"/>
              <a:t>容器全解之</a:t>
            </a:r>
            <a:r>
              <a:rPr lang="en-US" altLang="zh-CN"/>
              <a:t> vector</a:t>
            </a:r>
            <a:endParaRPr lang="en-US" altLang="zh-C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往期录播：https://www.bilibili.com/video/BV1fa411r7zp</a:t>
            </a:r>
            <a:endParaRPr lang="zh-CN" altLang="en-US"/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</a:t>
            </a:r>
            <a:r>
              <a:rPr lang="en-US" altLang="zh-CN">
                <a:sym typeface="+mn-ea"/>
              </a:rPr>
              <a:t>e</a:t>
            </a:r>
            <a:endParaRPr lang="en-US" altLang="zh-CN">
              <a:sym typeface="+mn-ea"/>
            </a:endParaRPr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010" y="4046855"/>
            <a:ext cx="1717040" cy="1932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vector </a:t>
            </a:r>
            <a:r>
              <a:rPr lang="zh-CN" altLang="en-US"/>
              <a:t>容器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40030" y="1825625"/>
            <a:ext cx="5996940" cy="4351655"/>
          </a:xfrm>
        </p:spPr>
        <p:txBody>
          <a:bodyPr/>
          <a:p>
            <a:r>
              <a:rPr lang="en-US" altLang="zh-CN"/>
              <a:t>vector </a:t>
            </a:r>
            <a:r>
              <a:rPr lang="zh-CN" altLang="en-US"/>
              <a:t>的功能是长度可变的数组，他里面的数据存储在堆上。</a:t>
            </a:r>
            <a:endParaRPr lang="zh-CN" altLang="en-US"/>
          </a:p>
          <a:p>
            <a:r>
              <a:rPr lang="en-US" altLang="zh-CN"/>
              <a:t>vector </a:t>
            </a:r>
            <a:r>
              <a:rPr lang="zh-CN" altLang="en-US"/>
              <a:t>是一个模板类，第一个模板参数是数组里元素的类型。</a:t>
            </a:r>
            <a:endParaRPr lang="zh-CN" altLang="en-US"/>
          </a:p>
          <a:p>
            <a:r>
              <a:rPr lang="zh-CN" altLang="en-US"/>
              <a:t>例如，声明一个元素是</a:t>
            </a:r>
            <a:r>
              <a:rPr lang="en-US" altLang="zh-CN"/>
              <a:t> int </a:t>
            </a:r>
            <a:r>
              <a:rPr lang="zh-CN" altLang="en-US"/>
              <a:t>类型的动态数组</a:t>
            </a:r>
            <a:r>
              <a:rPr lang="en-US" altLang="zh-CN"/>
              <a:t> a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87440" y="2474595"/>
            <a:ext cx="4768850" cy="30524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zh-CN" altLang="en-US">
                <a:sym typeface="+mn-ea"/>
              </a:rPr>
              <a:t>构造函数和</a:t>
            </a:r>
            <a:r>
              <a:rPr lang="en-US" altLang="zh-CN">
                <a:sym typeface="+mn-ea"/>
              </a:rPr>
              <a:t> size</a:t>
            </a:r>
            <a:endParaRPr lang="en-US" altLang="zh-CN">
              <a:sym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可以在构造时指定初始长度</a:t>
            </a:r>
            <a:r>
              <a:rPr lang="zh-CN"/>
              <a:t>。</a:t>
            </a:r>
            <a:endParaRPr 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explicit vector(size_t n);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/>
              <a:t>例如，要创建一个长度为</a:t>
            </a:r>
            <a:r>
              <a:rPr lang="en-US" altLang="zh-CN"/>
              <a:t> 4 </a:t>
            </a:r>
            <a:r>
              <a:rPr lang="zh-CN" altLang="en-US"/>
              <a:t>的</a:t>
            </a:r>
            <a:r>
              <a:rPr lang="en-US" altLang="zh-CN"/>
              <a:t> int </a:t>
            </a:r>
            <a:r>
              <a:rPr lang="zh-CN" altLang="en-US"/>
              <a:t>型数组：</a:t>
            </a:r>
            <a:endParaRPr lang="en-US" alt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a(4);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/>
              <a:t>之后可以通过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 a.size()</a:t>
            </a:r>
            <a:r>
              <a:rPr lang="en-US" altLang="zh-CN"/>
              <a:t> </a:t>
            </a:r>
            <a:r>
              <a:rPr lang="zh-CN" altLang="en-US"/>
              <a:t>获得数组的长度。</a:t>
            </a:r>
            <a:endParaRPr lang="zh-CN" altLang="en-US"/>
          </a:p>
          <a:p>
            <a:r>
              <a:rPr lang="zh-CN" altLang="en-US"/>
              <a:t>比如右边这段代码会得到</a:t>
            </a:r>
            <a:r>
              <a:rPr lang="en-US" altLang="zh-CN"/>
              <a:t> 4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size_t size() const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66460" y="1918970"/>
            <a:ext cx="5273040" cy="3020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055" y="5266055"/>
            <a:ext cx="4133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>
                <a:sym typeface="+mn-ea"/>
              </a:rPr>
              <a:t>operator[]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0350" y="1825625"/>
            <a:ext cx="5568950" cy="4351655"/>
          </a:xfrm>
        </p:spPr>
        <p:txBody>
          <a:bodyPr/>
          <a:p>
            <a:r>
              <a:rPr lang="zh-CN" altLang="en-US"/>
              <a:t>要访问</a:t>
            </a:r>
            <a:r>
              <a:rPr lang="en-US" altLang="zh-CN"/>
              <a:t> vector </a:t>
            </a:r>
            <a:r>
              <a:rPr lang="zh-CN" altLang="en-US"/>
              <a:t>里的元素，只需用</a:t>
            </a:r>
            <a:r>
              <a:rPr lang="en-US" altLang="zh-CN"/>
              <a:t> [] </a:t>
            </a:r>
            <a:r>
              <a:rPr lang="zh-CN" altLang="en-US"/>
              <a:t>运算符：</a:t>
            </a:r>
            <a:endParaRPr lang="zh-CN" altLang="en-US"/>
          </a:p>
          <a:p>
            <a:r>
              <a:rPr lang="zh-CN" altLang="en-US">
                <a:sym typeface="+mn-ea"/>
              </a:rPr>
              <a:t>例如</a:t>
            </a:r>
            <a:r>
              <a:rPr lang="en-US" altLang="zh-CN">
                <a:sym typeface="+mn-ea"/>
              </a:rPr>
              <a:t> a[0] </a:t>
            </a:r>
            <a:r>
              <a:rPr lang="zh-CN" altLang="en-US">
                <a:sym typeface="+mn-ea"/>
              </a:rPr>
              <a:t>访问第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个元素（人类的第一个）</a:t>
            </a:r>
            <a:endParaRPr lang="zh-CN" altLang="en-US"/>
          </a:p>
          <a:p>
            <a:r>
              <a:rPr lang="zh-CN" altLang="en-US"/>
              <a:t>例如</a:t>
            </a:r>
            <a:r>
              <a:rPr lang="en-US" altLang="zh-CN"/>
              <a:t> a[1] </a:t>
            </a:r>
            <a:r>
              <a:rPr lang="zh-CN" altLang="en-US"/>
              <a:t>访问第</a:t>
            </a:r>
            <a:r>
              <a:rPr lang="en-US" altLang="zh-CN"/>
              <a:t> 1 </a:t>
            </a:r>
            <a:r>
              <a:rPr lang="zh-CN" altLang="en-US"/>
              <a:t>个元素（人类的第二个）</a:t>
            </a:r>
            <a:endParaRPr lang="en-US" alt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&amp;operator[](size_t i)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int const &amp;operator[](size_t i) const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9695" y="5362575"/>
            <a:ext cx="4095750" cy="1495425"/>
          </a:xfrm>
          <a:prstGeom prst="rect">
            <a:avLst/>
          </a:prstGeom>
        </p:spPr>
      </p:pic>
      <p:pic>
        <p:nvPicPr>
          <p:cNvPr id="14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56275" y="1825625"/>
            <a:ext cx="5651500" cy="33889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operator</a:t>
            </a:r>
            <a:r>
              <a:rPr lang="en-US" altLang="zh-CN">
                <a:sym typeface="+mn-ea"/>
              </a:rPr>
              <a:t>[]</a:t>
            </a:r>
            <a:endParaRPr lang="en-US" altLang="zh-CN">
              <a:sym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0350" y="1825625"/>
            <a:ext cx="5568950" cy="4351655"/>
          </a:xfrm>
        </p:spPr>
        <p:txBody>
          <a:bodyPr/>
          <a:p>
            <a:r>
              <a:rPr lang="zh-CN">
                <a:sym typeface="+mn-ea"/>
              </a:rPr>
              <a:t>值得注意的是，</a:t>
            </a:r>
            <a:r>
              <a:rPr lang="en-US" altLang="zh-CN">
                <a:sym typeface="+mn-ea"/>
              </a:rPr>
              <a:t>[] </a:t>
            </a:r>
            <a:r>
              <a:rPr lang="zh-CN" altLang="en-US">
                <a:sym typeface="+mn-ea"/>
              </a:rPr>
              <a:t>运算符在索引超出数组大小时并不会直接报错，这是为了性能的考虑。</a:t>
            </a:r>
            <a:endParaRPr lang="zh-CN" altLang="en-US"/>
          </a:p>
          <a:p>
            <a:r>
              <a:rPr lang="zh-CN" altLang="en-US">
                <a:sym typeface="+mn-ea"/>
              </a:rPr>
              <a:t>如果你不小心用</a:t>
            </a:r>
            <a:r>
              <a:rPr lang="en-US" altLang="zh-CN">
                <a:sym typeface="+mn-ea"/>
              </a:rPr>
              <a:t> [] </a:t>
            </a:r>
            <a:r>
              <a:rPr lang="zh-CN" altLang="en-US">
                <a:sym typeface="+mn-ea"/>
              </a:rPr>
              <a:t>访问了越界的索引，可能会覆盖掉别的变量导致程序行为异常，或是访问到操作系统未映射的区域导致奔溃。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&amp;operator[](size_t i)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int const &amp;operator[](size_t i) const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5090" y="5143500"/>
            <a:ext cx="4124325" cy="1714500"/>
          </a:xfrm>
          <a:prstGeom prst="rect">
            <a:avLst/>
          </a:prstGeom>
        </p:spPr>
      </p:pic>
      <p:pic>
        <p:nvPicPr>
          <p:cNvPr id="7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32145" y="1473835"/>
            <a:ext cx="5529580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6665" y="5019040"/>
            <a:ext cx="8395335" cy="1838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>
                <a:sym typeface="+mn-ea"/>
              </a:rPr>
              <a:t>at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2075" y="1458595"/>
            <a:ext cx="5767070" cy="5179060"/>
          </a:xfrm>
        </p:spPr>
        <p:txBody>
          <a:bodyPr>
            <a:normAutofit lnSpcReduction="20000"/>
          </a:bodyPr>
          <a:p>
            <a:r>
              <a:rPr lang="zh-CN" altLang="en-US"/>
              <a:t>为了防止不小心越界，可以用</a:t>
            </a:r>
            <a:r>
              <a:rPr lang="en-US" altLang="zh-CN"/>
              <a:t> a.at(i) </a:t>
            </a:r>
            <a:r>
              <a:rPr lang="zh-CN" altLang="en-US"/>
              <a:t>替代</a:t>
            </a:r>
            <a:r>
              <a:rPr lang="en-US" altLang="zh-CN"/>
              <a:t> a[i]</a:t>
            </a:r>
            <a:r>
              <a:rPr lang="zh-CN" altLang="en-US"/>
              <a:t>，</a:t>
            </a:r>
            <a:r>
              <a:rPr lang="en-US" altLang="zh-CN"/>
              <a:t>at </a:t>
            </a:r>
            <a:r>
              <a:rPr lang="zh-CN" altLang="en-US"/>
              <a:t>函数会检测索引</a:t>
            </a:r>
            <a:r>
              <a:rPr lang="en-US" altLang="zh-CN"/>
              <a:t> i </a:t>
            </a:r>
            <a:r>
              <a:rPr lang="zh-CN" altLang="en-US"/>
              <a:t>是否越界，如果他发现索引</a:t>
            </a:r>
            <a:r>
              <a:rPr lang="en-US" altLang="zh-CN"/>
              <a:t> i &gt;= a.size() </a:t>
            </a:r>
            <a:r>
              <a:rPr lang="zh-CN" altLang="en-US"/>
              <a:t>则会抛出异常</a:t>
            </a:r>
            <a:r>
              <a:rPr lang="en-US" altLang="zh-CN"/>
              <a:t> std::out_of_range </a:t>
            </a:r>
            <a:r>
              <a:rPr lang="zh-CN" altLang="en-US"/>
              <a:t>让程序提前终止（或者被</a:t>
            </a:r>
            <a:r>
              <a:rPr lang="en-US" altLang="zh-CN"/>
              <a:t> try-catch </a:t>
            </a:r>
            <a:r>
              <a:rPr lang="zh-CN" altLang="en-US"/>
              <a:t>捕获），配合任意一款调试器，就可以很快速地定位到出错点。</a:t>
            </a:r>
            <a:endParaRPr lang="zh-CN" altLang="en-US"/>
          </a:p>
          <a:p>
            <a:r>
              <a:rPr lang="zh-CN" altLang="en-US"/>
              <a:t>不过</a:t>
            </a:r>
            <a:r>
              <a:rPr lang="en-US" altLang="zh-CN"/>
              <a:t> at </a:t>
            </a:r>
            <a:r>
              <a:rPr lang="zh-CN" altLang="en-US"/>
              <a:t>需要额外检测下标是否越界，虽然更安全方便调试，但和</a:t>
            </a:r>
            <a:r>
              <a:rPr lang="en-US" altLang="zh-CN">
                <a:sym typeface="+mn-ea"/>
              </a:rPr>
              <a:t> [] </a:t>
            </a:r>
            <a:r>
              <a:rPr lang="zh-CN" altLang="en-US">
                <a:sym typeface="+mn-ea"/>
              </a:rPr>
              <a:t>相比</a:t>
            </a:r>
            <a:r>
              <a:rPr lang="zh-CN" altLang="en-US"/>
              <a:t>有一定性能损失。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&amp;at(size_t i);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const &amp;at(size_t i) const;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59145" y="1624965"/>
            <a:ext cx="5713095" cy="32334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operator[]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at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1310" y="1611630"/>
            <a:ext cx="5507990" cy="4780280"/>
          </a:xfrm>
        </p:spPr>
        <p:txBody>
          <a:bodyPr>
            <a:normAutofit lnSpcReduction="20000"/>
          </a:bodyPr>
          <a:p>
            <a:r>
              <a:rPr lang="en-US"/>
              <a:t>[] </a:t>
            </a:r>
            <a:r>
              <a:rPr lang="zh-CN" altLang="en-US"/>
              <a:t>和</a:t>
            </a:r>
            <a:r>
              <a:rPr lang="en-US" altLang="zh-CN"/>
              <a:t> at </a:t>
            </a:r>
            <a:r>
              <a:rPr lang="zh-CN" altLang="en-US"/>
              <a:t>除了可以读取元素，还可以写入。</a:t>
            </a:r>
            <a:endParaRPr lang="zh-CN" altLang="en-US"/>
          </a:p>
          <a:p>
            <a:r>
              <a:rPr lang="zh-CN" altLang="en-US"/>
              <a:t>这是因为他们返回的是元素的引用</a:t>
            </a:r>
            <a:r>
              <a:rPr lang="en-US" altLang="zh-CN"/>
              <a:t> int&amp;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例如给第</a:t>
            </a:r>
            <a:r>
              <a:rPr lang="en-US" altLang="zh-CN"/>
              <a:t> i </a:t>
            </a:r>
            <a:r>
              <a:rPr lang="zh-CN" altLang="en-US"/>
              <a:t>个元素赋值</a:t>
            </a:r>
            <a:r>
              <a:rPr lang="en-US" altLang="zh-CN"/>
              <a:t> val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a[i] = val;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/>
              <a:t>读取第</a:t>
            </a:r>
            <a:r>
              <a:rPr lang="en-US" altLang="zh-CN"/>
              <a:t> i </a:t>
            </a:r>
            <a:r>
              <a:rPr lang="zh-CN" altLang="en-US"/>
              <a:t>个元素并打印：</a:t>
            </a:r>
            <a:endParaRPr lang="en-US" alt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cout &lt;&lt; a[i] &lt;&lt; endl;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&amp;operator[](size_t i)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const &amp;operator[](size_t i) const noexcept;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91200" y="769620"/>
            <a:ext cx="5561330" cy="45421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40" y="5419725"/>
            <a:ext cx="413385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11630"/>
            <a:ext cx="5181600" cy="4780280"/>
          </a:xfrm>
        </p:spPr>
        <p:txBody>
          <a:bodyPr>
            <a:normAutofit lnSpcReduction="20000"/>
          </a:bodyPr>
          <a:p>
            <a:r>
              <a:rPr lang="zh-CN"/>
              <a:t>除了先指定大小再一个个构造之外，还可以直接利用初始化列表（</a:t>
            </a:r>
            <a:r>
              <a:rPr lang="en-US" altLang="zh-CN">
                <a:sym typeface="+mn-ea"/>
              </a:rPr>
              <a:t>C++11 </a:t>
            </a:r>
            <a:r>
              <a:rPr lang="zh-CN" altLang="en-US">
                <a:sym typeface="+mn-ea"/>
              </a:rPr>
              <a:t>新特性</a:t>
            </a:r>
            <a:r>
              <a:rPr lang="zh-CN"/>
              <a:t>）在构造时就初始化其中元素的值。</a:t>
            </a:r>
            <a:endParaRPr lang="zh-CN"/>
          </a:p>
          <a:p>
            <a:r>
              <a:rPr lang="zh-CN"/>
              <a:t>例如创建具有</a:t>
            </a:r>
            <a:r>
              <a:rPr lang="en-US" altLang="zh-CN"/>
              <a:t> 6, 1, 7, 4 </a:t>
            </a:r>
            <a:r>
              <a:rPr lang="zh-CN" altLang="en-US"/>
              <a:t>四个元素的</a:t>
            </a:r>
            <a:r>
              <a:rPr lang="en-US" altLang="zh-CN"/>
              <a:t> vector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 = {6, 1, 7, 4};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/>
              <a:t>和刚刚先创建再赋值的方法相比更直观。</a:t>
            </a:r>
            <a:endParaRPr lang="en-US" alt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vector(initializer_list&lt;int&gt; list);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33440" y="1685925"/>
            <a:ext cx="5276850" cy="3500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40" y="5419725"/>
            <a:ext cx="4133850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11630"/>
            <a:ext cx="5181600" cy="4780280"/>
          </a:xfrm>
        </p:spPr>
        <p:txBody>
          <a:bodyPr>
            <a:normAutofit lnSpcReduction="20000"/>
          </a:bodyPr>
          <a:p>
            <a:r>
              <a:rPr lang="zh-CN" altLang="en-US"/>
              <a:t>初始化表达式的等号可以写也可以不写：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{6, 1, 7, 4};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a{6, 1, 7, 4};</a:t>
            </a:r>
            <a:endParaRPr lang="en-US" altLang="zh-CN"/>
          </a:p>
          <a:p>
            <a:r>
              <a:rPr lang="zh-CN" altLang="en-US"/>
              <a:t>都是等价的。</a:t>
            </a:r>
            <a:endParaRPr lang="en-US" alt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vector(initializer_list&lt;int&gt; list);</a:t>
            </a:r>
            <a:endParaRPr lang="en-US" altLang="zh-C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4940" y="5419725"/>
            <a:ext cx="4133850" cy="14382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95975" y="1611630"/>
            <a:ext cx="535178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1470" y="1459230"/>
            <a:ext cx="5274310" cy="5085080"/>
          </a:xfrm>
        </p:spPr>
        <p:txBody>
          <a:bodyPr>
            <a:normAutofit lnSpcReduction="20000"/>
          </a:bodyPr>
          <a:p>
            <a:r>
              <a:rPr lang="zh-CN" altLang="en-US"/>
              <a:t>注意，这意味着如果用花括号的</a:t>
            </a:r>
            <a:r>
              <a:rPr lang="en-US" altLang="zh-CN"/>
              <a:t> {4} </a:t>
            </a:r>
            <a:r>
              <a:rPr lang="zh-CN" altLang="en-US"/>
              <a:t>初始化：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a{4};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/>
              <a:t>会得到长度为</a:t>
            </a:r>
            <a:r>
              <a:rPr lang="en-US" altLang="zh-CN"/>
              <a:t> 1 </a:t>
            </a:r>
            <a:r>
              <a:rPr lang="zh-CN" altLang="en-US"/>
              <a:t>只有一个元素</a:t>
            </a:r>
            <a:r>
              <a:rPr lang="en-US" altLang="zh-CN"/>
              <a:t> 4 </a:t>
            </a:r>
            <a:r>
              <a:rPr lang="zh-CN" altLang="en-US"/>
              <a:t>的数组。</a:t>
            </a:r>
            <a:endParaRPr lang="zh-CN" altLang="en-US"/>
          </a:p>
          <a:p>
            <a:r>
              <a:rPr lang="zh-CN" altLang="en-US"/>
              <a:t>如果需要长度为</a:t>
            </a:r>
            <a:r>
              <a:rPr lang="en-US" altLang="zh-CN"/>
              <a:t> 4</a:t>
            </a:r>
            <a:r>
              <a:rPr lang="zh-CN" altLang="en-US"/>
              <a:t>，元素全部为</a:t>
            </a:r>
            <a:r>
              <a:rPr lang="en-US" altLang="zh-CN"/>
              <a:t> 0 </a:t>
            </a:r>
            <a:r>
              <a:rPr lang="zh-CN" altLang="en-US"/>
              <a:t>的数组，必须用圆括号</a:t>
            </a:r>
            <a:r>
              <a:rPr lang="en-US" altLang="zh-CN"/>
              <a:t> () </a:t>
            </a:r>
            <a:r>
              <a:rPr lang="zh-CN" altLang="en-US"/>
              <a:t>而不是花括号</a:t>
            </a:r>
            <a:r>
              <a:rPr lang="en-US" altLang="zh-CN"/>
              <a:t> {}</a:t>
            </a:r>
            <a:r>
              <a:rPr lang="zh-CN" altLang="en-US"/>
              <a:t>，这样才能保证调用他的显式（</a:t>
            </a:r>
            <a:r>
              <a:rPr lang="en-US" altLang="zh-CN"/>
              <a:t>explicit</a:t>
            </a:r>
            <a:r>
              <a:rPr lang="zh-CN" altLang="en-US"/>
              <a:t>）构造函数：</a:t>
            </a:r>
            <a:endParaRPr lang="en-US" alt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会得到长度为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元素全为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的数组。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vector(initializer_list&lt;int&gt; list);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vector(size_t n);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78145" y="2561590"/>
            <a:ext cx="6330950" cy="3042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220" y="5944235"/>
            <a:ext cx="41148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标准库五大件：容器（</a:t>
            </a:r>
            <a:r>
              <a:rPr lang="en-US" altLang="zh-CN"/>
              <a:t>container</a:t>
            </a:r>
            <a:r>
              <a:rPr lang="zh-CN"/>
              <a:t>）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2132965"/>
            <a:ext cx="12077065" cy="373634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94230" y="4620895"/>
            <a:ext cx="85852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87575" y="2743835"/>
            <a:ext cx="100012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" y="1500505"/>
            <a:ext cx="5728970" cy="508508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这在对于只能用花括号初始化的类成员来说，就有很大问题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a{4};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/>
              <a:t>会得到长度为</a:t>
            </a:r>
            <a:r>
              <a:rPr lang="en-US" altLang="zh-CN"/>
              <a:t> 1 </a:t>
            </a:r>
            <a:r>
              <a:rPr lang="zh-CN" altLang="en-US"/>
              <a:t>只有一个元素</a:t>
            </a:r>
            <a:r>
              <a:rPr lang="en-US" altLang="zh-CN"/>
              <a:t> 4 </a:t>
            </a:r>
            <a:r>
              <a:rPr lang="zh-CN" altLang="en-US"/>
              <a:t>的数组。</a:t>
            </a:r>
            <a:endParaRPr lang="zh-CN" altLang="en-US"/>
          </a:p>
          <a:p>
            <a:r>
              <a:rPr lang="zh-CN" altLang="en-US"/>
              <a:t>但还是可以用这种写法强制调用显式构造函数：</a:t>
            </a:r>
            <a:endParaRPr lang="en-US" alt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vector&lt;int&gt;(4);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会得到长度为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元素全为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的数组。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vector(initializer_list&lt;int&gt; list);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vector(size_t n);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12155" y="2209165"/>
            <a:ext cx="5685155" cy="3460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00" y="5819775"/>
            <a:ext cx="41529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" y="1500505"/>
            <a:ext cx="5728970" cy="508508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这在对于只能用花括号初始化的类成员来说，就有很大问题</a:t>
            </a:r>
            <a:r>
              <a:rPr lang="zh-CN" altLang="en-US"/>
              <a:t>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a{4};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/>
              <a:t>会得到长度为</a:t>
            </a:r>
            <a:r>
              <a:rPr lang="en-US" altLang="zh-CN"/>
              <a:t> 1 </a:t>
            </a:r>
            <a:r>
              <a:rPr lang="zh-CN" altLang="en-US"/>
              <a:t>只有一个元素</a:t>
            </a:r>
            <a:r>
              <a:rPr lang="en-US" altLang="zh-CN"/>
              <a:t> 4 </a:t>
            </a:r>
            <a:r>
              <a:rPr lang="zh-CN" altLang="en-US"/>
              <a:t>的数组。</a:t>
            </a:r>
            <a:endParaRPr lang="zh-CN" altLang="en-US"/>
          </a:p>
          <a:p>
            <a:r>
              <a:rPr lang="zh-CN" altLang="en-US"/>
              <a:t>但还是可以用这种写法强制调用显式构造函数：</a:t>
            </a:r>
            <a:endParaRPr lang="en-US" alt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vector&lt;int&gt;(4);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会得到长度为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元素全为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的数组。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vector(initializer_list&lt;int&gt; list);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vector(size_t n);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27700" y="2176145"/>
            <a:ext cx="5854700" cy="35280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710" y="5895975"/>
            <a:ext cx="4109720" cy="9721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" y="1825625"/>
            <a:ext cx="5181600" cy="4351338"/>
          </a:xfrm>
        </p:spPr>
        <p:txBody>
          <a:bodyPr/>
          <a:p>
            <a:r>
              <a:rPr lang="zh-CN" altLang="en-US"/>
              <a:t>添加一个运算符重载用于打印</a:t>
            </a:r>
            <a:r>
              <a:rPr lang="en-US" altLang="zh-CN"/>
              <a:t> vector </a:t>
            </a:r>
            <a:r>
              <a:rPr lang="zh-CN" altLang="en-US"/>
              <a:t>类型。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2926715"/>
            <a:ext cx="3106420" cy="280289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97550" y="500380"/>
            <a:ext cx="6121400" cy="58572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774055" cy="4351655"/>
          </a:xfrm>
        </p:spPr>
        <p:txBody>
          <a:bodyPr/>
          <a:p>
            <a:r>
              <a:rPr lang="en-US" altLang="zh-CN"/>
              <a:t>vector </a:t>
            </a:r>
            <a:r>
              <a:rPr lang="zh-CN" altLang="en-US"/>
              <a:t>的这个显式构造函数，默认会把所有元素都初始化为</a:t>
            </a:r>
            <a:r>
              <a:rPr lang="en-US" altLang="zh-CN"/>
              <a:t> 0</a:t>
            </a:r>
            <a:r>
              <a:rPr lang="zh-CN" altLang="en-US"/>
              <a:t>（不必手动去</a:t>
            </a:r>
            <a:r>
              <a:rPr lang="en-US" altLang="zh-CN"/>
              <a:t> memset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如果是其他自定义类，则会调用元素的默认构造函数（例如：数字类型会初始化为</a:t>
            </a:r>
            <a:r>
              <a:rPr lang="en-US" altLang="zh-CN"/>
              <a:t> 0</a:t>
            </a:r>
            <a:r>
              <a:rPr lang="zh-CN" altLang="en-US"/>
              <a:t>，</a:t>
            </a:r>
            <a:r>
              <a:rPr lang="en-US" altLang="zh-CN"/>
              <a:t>string </a:t>
            </a:r>
            <a:r>
              <a:rPr lang="zh-CN" altLang="en-US"/>
              <a:t>会初始化为空字符串，指针类型会初始化为</a:t>
            </a:r>
            <a:r>
              <a:rPr lang="en-US" altLang="zh-CN"/>
              <a:t> nullptr</a:t>
            </a:r>
            <a:r>
              <a:rPr lang="zh-CN" altLang="en-US"/>
              <a:t>）</a:t>
            </a:r>
            <a:endParaRPr 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vector(size_t n);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01790" y="2068195"/>
            <a:ext cx="3741420" cy="33756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25" y="5756910"/>
            <a:ext cx="41719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：构造函数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774055" cy="4351655"/>
          </a:xfrm>
        </p:spPr>
        <p:txBody>
          <a:bodyPr/>
          <a:p>
            <a:r>
              <a:rPr lang="zh-CN" altLang="en-US">
                <a:sym typeface="+mn-ea"/>
              </a:rPr>
              <a:t>这个显式构造函数</a:t>
            </a:r>
            <a:r>
              <a:rPr lang="zh-CN"/>
              <a:t>还可以指定第二个参数，这样就可以用</a:t>
            </a:r>
            <a:r>
              <a:rPr lang="en-US" altLang="zh-CN"/>
              <a:t> 0 </a:t>
            </a:r>
            <a:r>
              <a:rPr lang="zh-CN" altLang="en-US"/>
              <a:t>以外的值初始化整个数组了。</a:t>
            </a:r>
            <a:endParaRPr lang="zh-CN" altLang="en-US"/>
          </a:p>
          <a:p>
            <a:r>
              <a:rPr lang="zh-CN" altLang="en-US"/>
              <a:t>比如要创建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233 </a:t>
            </a:r>
            <a:r>
              <a:rPr lang="zh-CN" altLang="en-US"/>
              <a:t>组成的数组就可以写：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a(4, 233);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/>
              <a:t>等价于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vector&lt;int&gt; a = {233, 233, 233, 233};</a:t>
            </a:r>
            <a:endParaRPr 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explicit vector(size_t n, int const &amp;val);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1130" y="5748020"/>
            <a:ext cx="4143375" cy="6953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0330" y="2238375"/>
            <a:ext cx="4244340" cy="32181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10000"/>
          </a:bodyPr>
          <a:p>
            <a:r>
              <a:rPr lang="zh-CN" altLang="en-US"/>
              <a:t>除了可以在构造函数中指定数组的大小，还可以之后再通过</a:t>
            </a:r>
            <a:r>
              <a:rPr lang="en-US" altLang="zh-CN"/>
              <a:t> resize </a:t>
            </a:r>
            <a:r>
              <a:rPr lang="zh-CN" altLang="en-US"/>
              <a:t>函数设置大小。</a:t>
            </a:r>
            <a:endParaRPr lang="zh-CN" altLang="en-US"/>
          </a:p>
          <a:p>
            <a:r>
              <a:rPr lang="zh-CN" altLang="en-US"/>
              <a:t>这在无法一开始就指定大小的情况下非常方便。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a.resize(4);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08470" y="1078230"/>
            <a:ext cx="3526790" cy="38842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780" y="5354955"/>
            <a:ext cx="4916805" cy="11557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10000"/>
          </a:bodyPr>
          <a:p>
            <a:r>
              <a:rPr lang="zh-CN"/>
              <a:t>当然，</a:t>
            </a:r>
            <a:r>
              <a:rPr lang="en-US" altLang="zh-CN"/>
              <a:t>resize </a:t>
            </a:r>
            <a:r>
              <a:rPr lang="zh-CN" altLang="en-US"/>
              <a:t>也有一个接受第二参数的重载，他会用这个参数的值填充所有新建的元素。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a(4, 233);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a.resize(4, 233);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, int const &amp;val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9495" y="5314950"/>
            <a:ext cx="4904740" cy="113538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1160" y="1213485"/>
            <a:ext cx="3661410" cy="3775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调用</a:t>
            </a:r>
            <a:r>
              <a:rPr lang="en-US" altLang="zh-CN">
                <a:sym typeface="+mn-ea"/>
              </a:rPr>
              <a:t> resize(n) </a:t>
            </a:r>
            <a:r>
              <a:rPr lang="zh-CN" altLang="en-US">
                <a:sym typeface="+mn-ea"/>
              </a:rPr>
              <a:t>的时候，</a:t>
            </a:r>
            <a:r>
              <a:rPr lang="zh-CN"/>
              <a:t>如果数组里面不足</a:t>
            </a:r>
            <a:r>
              <a:rPr lang="en-US" altLang="zh-CN"/>
              <a:t> n </a:t>
            </a:r>
            <a:r>
              <a:rPr lang="zh-CN" altLang="en-US"/>
              <a:t>个</a:t>
            </a:r>
            <a:r>
              <a:rPr lang="zh-CN"/>
              <a:t>元素，假设是</a:t>
            </a:r>
            <a:r>
              <a:rPr lang="en-US" altLang="zh-CN"/>
              <a:t> m </a:t>
            </a:r>
            <a:r>
              <a:rPr lang="zh-CN" altLang="en-US"/>
              <a:t>个</a:t>
            </a:r>
            <a:r>
              <a:rPr lang="zh-CN"/>
              <a:t>，则他</a:t>
            </a:r>
            <a:r>
              <a:rPr lang="zh-CN" altLang="en-US" b="1"/>
              <a:t>只会用</a:t>
            </a:r>
            <a:r>
              <a:rPr lang="en-US" altLang="zh-CN" b="1"/>
              <a:t> 0 </a:t>
            </a:r>
            <a:r>
              <a:rPr lang="zh-CN" altLang="en-US" b="1"/>
              <a:t>填充新增的</a:t>
            </a:r>
            <a:r>
              <a:rPr lang="en-US" altLang="zh-CN" b="1"/>
              <a:t> n - m </a:t>
            </a:r>
            <a:r>
              <a:rPr lang="zh-CN" altLang="en-US" b="1"/>
              <a:t>个元素</a:t>
            </a:r>
            <a:r>
              <a:rPr lang="zh-CN" altLang="en-US"/>
              <a:t>，前</a:t>
            </a:r>
            <a:r>
              <a:rPr lang="en-US" altLang="zh-CN"/>
              <a:t> m </a:t>
            </a:r>
            <a:r>
              <a:rPr lang="zh-CN" altLang="en-US"/>
              <a:t>个元素会保持不变。</a:t>
            </a:r>
            <a:endParaRPr 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a.resize(4);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0, 0};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9840" y="5368925"/>
            <a:ext cx="4464050" cy="98425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9895" y="1853565"/>
            <a:ext cx="3583940" cy="31515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调用</a:t>
            </a:r>
            <a:r>
              <a:rPr lang="en-US" altLang="zh-CN">
                <a:sym typeface="+mn-ea"/>
              </a:rPr>
              <a:t> resize(n) </a:t>
            </a:r>
            <a:r>
              <a:rPr lang="zh-CN" altLang="en-US">
                <a:sym typeface="+mn-ea"/>
              </a:rPr>
              <a:t>的时候，</a:t>
            </a:r>
            <a:r>
              <a:rPr lang="zh-CN">
                <a:sym typeface="+mn-ea"/>
              </a:rPr>
              <a:t>如果数组已有超过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个</a:t>
            </a:r>
            <a:r>
              <a:rPr lang="zh-CN">
                <a:sym typeface="+mn-ea"/>
              </a:rPr>
              <a:t>元素，假设是</a:t>
            </a:r>
            <a:r>
              <a:rPr lang="en-US" altLang="zh-CN">
                <a:sym typeface="+mn-ea"/>
              </a:rPr>
              <a:t> m </a:t>
            </a:r>
            <a:r>
              <a:rPr lang="zh-CN" altLang="en-US">
                <a:sym typeface="+mn-ea"/>
              </a:rPr>
              <a:t>个</a:t>
            </a:r>
            <a:r>
              <a:rPr lang="zh-CN">
                <a:sym typeface="+mn-ea"/>
              </a:rPr>
              <a:t>，则他</a:t>
            </a:r>
            <a:r>
              <a:rPr lang="zh-CN" b="1">
                <a:sym typeface="+mn-ea"/>
              </a:rPr>
              <a:t>会删除多出来的</a:t>
            </a:r>
            <a:r>
              <a:rPr lang="en-US" altLang="zh-CN" b="1">
                <a:sym typeface="+mn-ea"/>
              </a:rPr>
              <a:t> m - n </a:t>
            </a:r>
            <a:r>
              <a:rPr lang="zh-CN" altLang="en-US" b="1">
                <a:sym typeface="+mn-ea"/>
              </a:rPr>
              <a:t>个元素</a:t>
            </a:r>
            <a:r>
              <a:rPr lang="zh-CN" altLang="en-US">
                <a:sym typeface="+mn-ea"/>
              </a:rPr>
              <a:t>，前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个元素会保持不变。</a:t>
            </a:r>
            <a:endParaRPr 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3, 4, 5, 6};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a.resize(4);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3, 4};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91885" y="1861185"/>
            <a:ext cx="4760595" cy="3136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0" y="5354320"/>
            <a:ext cx="4469130" cy="10534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调用第二个重载</a:t>
            </a:r>
            <a:r>
              <a:rPr lang="en-US" altLang="zh-CN">
                <a:sym typeface="+mn-ea"/>
              </a:rPr>
              <a:t> resize(n, val) </a:t>
            </a:r>
            <a:r>
              <a:rPr lang="zh-CN" altLang="en-US">
                <a:sym typeface="+mn-ea"/>
              </a:rPr>
              <a:t>的时候，</a:t>
            </a:r>
            <a:r>
              <a:rPr lang="zh-CN"/>
              <a:t>如果数组里面不足</a:t>
            </a:r>
            <a:r>
              <a:rPr lang="en-US" altLang="zh-CN"/>
              <a:t> n </a:t>
            </a:r>
            <a:r>
              <a:rPr lang="zh-CN" altLang="en-US"/>
              <a:t>个</a:t>
            </a:r>
            <a:r>
              <a:rPr lang="zh-CN"/>
              <a:t>元素，假设是</a:t>
            </a:r>
            <a:r>
              <a:rPr lang="en-US" altLang="zh-CN"/>
              <a:t> m </a:t>
            </a:r>
            <a:r>
              <a:rPr lang="zh-CN" altLang="en-US"/>
              <a:t>个</a:t>
            </a:r>
            <a:r>
              <a:rPr lang="zh-CN"/>
              <a:t>，则他</a:t>
            </a:r>
            <a:r>
              <a:rPr lang="zh-CN" altLang="en-US" b="1"/>
              <a:t>只会用第二个参数</a:t>
            </a:r>
            <a:r>
              <a:rPr lang="en-US" altLang="zh-CN" b="1"/>
              <a:t> val </a:t>
            </a:r>
            <a:r>
              <a:rPr lang="zh-CN" altLang="en-US" b="1"/>
              <a:t>填充新增的</a:t>
            </a:r>
            <a:r>
              <a:rPr lang="en-US" altLang="zh-CN" b="1"/>
              <a:t> n - m </a:t>
            </a:r>
            <a:r>
              <a:rPr lang="zh-CN" altLang="en-US" b="1"/>
              <a:t>个元素</a:t>
            </a:r>
            <a:r>
              <a:rPr lang="zh-CN" altLang="en-US"/>
              <a:t>，前</a:t>
            </a:r>
            <a:r>
              <a:rPr lang="en-US" altLang="zh-CN"/>
              <a:t> m </a:t>
            </a:r>
            <a:r>
              <a:rPr lang="zh-CN" altLang="en-US"/>
              <a:t>个元素会保持不变。</a:t>
            </a:r>
            <a:endParaRPr 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a.resize(4, 233);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233, 233};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n, int const &amp;val);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0270" y="5213350"/>
            <a:ext cx="2663825" cy="12954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11975" y="1795780"/>
            <a:ext cx="3319780" cy="3266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标准库五大件：迭代器（</a:t>
            </a:r>
            <a:r>
              <a:rPr lang="en-US" altLang="zh-CN"/>
              <a:t>iterator</a:t>
            </a:r>
            <a:r>
              <a:rPr lang="zh-CN"/>
              <a:t>）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2132965"/>
            <a:ext cx="12077065" cy="373634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4873625" y="4926965"/>
            <a:ext cx="66929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317615" y="4926965"/>
            <a:ext cx="50228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97735" y="2743835"/>
            <a:ext cx="100012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resize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1825625"/>
            <a:ext cx="5539740" cy="43516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调用第二个重载</a:t>
            </a:r>
            <a:r>
              <a:rPr lang="en-US" altLang="zh-CN">
                <a:sym typeface="+mn-ea"/>
              </a:rPr>
              <a:t> resize(n, val) </a:t>
            </a:r>
            <a:r>
              <a:rPr lang="zh-CN" altLang="en-US">
                <a:sym typeface="+mn-ea"/>
              </a:rPr>
              <a:t>的时候</a:t>
            </a:r>
            <a:r>
              <a:rPr lang="zh-CN" altLang="en-US">
                <a:sym typeface="+mn-ea"/>
              </a:rPr>
              <a:t>，</a:t>
            </a:r>
            <a:r>
              <a:rPr lang="zh-CN">
                <a:sym typeface="+mn-ea"/>
              </a:rPr>
              <a:t>如果数组已有超过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个</a:t>
            </a:r>
            <a:r>
              <a:rPr lang="zh-CN">
                <a:sym typeface="+mn-ea"/>
              </a:rPr>
              <a:t>元素，假设是</a:t>
            </a:r>
            <a:r>
              <a:rPr lang="en-US" altLang="zh-CN">
                <a:sym typeface="+mn-ea"/>
              </a:rPr>
              <a:t> m </a:t>
            </a:r>
            <a:r>
              <a:rPr lang="zh-CN" altLang="en-US">
                <a:sym typeface="+mn-ea"/>
              </a:rPr>
              <a:t>个</a:t>
            </a:r>
            <a:r>
              <a:rPr lang="zh-CN">
                <a:sym typeface="+mn-ea"/>
              </a:rPr>
              <a:t>，则第二参数</a:t>
            </a:r>
            <a:r>
              <a:rPr lang="en-US" altLang="zh-CN">
                <a:sym typeface="+mn-ea"/>
              </a:rPr>
              <a:t> val </a:t>
            </a:r>
            <a:r>
              <a:rPr lang="zh-CN">
                <a:sym typeface="+mn-ea"/>
              </a:rPr>
              <a:t>会被无视，</a:t>
            </a:r>
            <a:r>
              <a:rPr lang="zh-CN" b="1">
                <a:sym typeface="+mn-ea"/>
              </a:rPr>
              <a:t>删除多出来的</a:t>
            </a:r>
            <a:r>
              <a:rPr lang="en-US" altLang="zh-CN" b="1">
                <a:sym typeface="+mn-ea"/>
              </a:rPr>
              <a:t> m - n </a:t>
            </a:r>
            <a:r>
              <a:rPr lang="zh-CN" altLang="en-US" b="1">
                <a:sym typeface="+mn-ea"/>
              </a:rPr>
              <a:t>个元素</a:t>
            </a:r>
            <a:r>
              <a:rPr lang="zh-CN" altLang="en-US">
                <a:sym typeface="+mn-ea"/>
              </a:rPr>
              <a:t>，前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个元素会保持不变。</a:t>
            </a:r>
            <a:endParaRPr 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3, 4, 5, 6};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a.resize(4, 233);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3, 4};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resize(size_t n, int const &amp;val);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7300" y="5354320"/>
            <a:ext cx="4469130" cy="105346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92165" y="1384935"/>
            <a:ext cx="5358765" cy="37401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小彭老师的</a:t>
            </a:r>
            <a:r>
              <a:rPr lang="en-US" altLang="zh-CN"/>
              <a:t> IDE </a:t>
            </a:r>
            <a:r>
              <a:rPr lang="zh-CN" altLang="en-US"/>
              <a:t>对</a:t>
            </a:r>
            <a:r>
              <a:rPr lang="en-US" altLang="zh-CN"/>
              <a:t> resize </a:t>
            </a:r>
            <a:r>
              <a:rPr lang="zh-CN" altLang="en-US"/>
              <a:t>的解释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09090" y="2000885"/>
            <a:ext cx="859155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clear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en-US"/>
              <a:t>vector </a:t>
            </a:r>
            <a:r>
              <a:rPr lang="zh-CN" altLang="en-US"/>
              <a:t>的</a:t>
            </a:r>
            <a:r>
              <a:rPr lang="en-US" altLang="zh-CN"/>
              <a:t> clear </a:t>
            </a:r>
            <a:r>
              <a:rPr lang="zh-CN" altLang="en-US"/>
              <a:t>函数可以</a:t>
            </a:r>
            <a:r>
              <a:rPr lang="zh-CN" altLang="en-US" b="1"/>
              <a:t>清空该数组</a:t>
            </a:r>
            <a:r>
              <a:rPr lang="zh-CN" altLang="en-US"/>
              <a:t>，也就相当于把长度设为零，变成空数组。例如：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a.clear();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a.resize(0);   </a:t>
            </a:r>
            <a:r>
              <a:rPr lang="zh-CN" altLang="en-US">
                <a:sym typeface="+mn-ea"/>
              </a:rPr>
              <a:t>或</a:t>
            </a:r>
            <a:r>
              <a:rPr lang="en-US" altLang="zh-CN">
                <a:sym typeface="+mn-ea"/>
              </a:rPr>
              <a:t> 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 a = {};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通常用于后面需要重新</a:t>
            </a:r>
            <a:r>
              <a:rPr lang="en-US" altLang="zh-CN">
                <a:sym typeface="+mn-ea"/>
              </a:rPr>
              <a:t> push_back</a:t>
            </a:r>
            <a:r>
              <a:rPr lang="zh-CN" altLang="en-US">
                <a:sym typeface="+mn-ea"/>
              </a:rPr>
              <a:t>，因此可以</a:t>
            </a:r>
            <a:r>
              <a:rPr lang="en-US" altLang="zh-CN">
                <a:sym typeface="+mn-ea"/>
              </a:rPr>
              <a:t> clear </a:t>
            </a:r>
            <a:r>
              <a:rPr lang="zh-CN" altLang="en-US">
                <a:sym typeface="+mn-ea"/>
              </a:rPr>
              <a:t>来把数组设为空。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clear() noexcept;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04890" y="2241550"/>
            <a:ext cx="5160010" cy="2374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370" y="5024755"/>
            <a:ext cx="484505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clear </a:t>
            </a:r>
            <a:r>
              <a:rPr lang="zh-CN" altLang="en-US">
                <a:sym typeface="+mn-ea"/>
              </a:rPr>
              <a:t>配合</a:t>
            </a:r>
            <a:r>
              <a:rPr lang="en-US" altLang="zh-CN">
                <a:sym typeface="+mn-ea"/>
              </a:rPr>
              <a:t> resize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resize </a:t>
            </a:r>
            <a:r>
              <a:rPr lang="zh-CN" altLang="en-US"/>
              <a:t>会保留原数组的前面部分不变，只在后面填充上</a:t>
            </a:r>
            <a:r>
              <a:rPr lang="en-US" altLang="zh-CN"/>
              <a:t> 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如果需要把原数组前面的部分也填充上</a:t>
            </a:r>
            <a:r>
              <a:rPr lang="en-US" altLang="zh-CN"/>
              <a:t> 0</a:t>
            </a:r>
            <a:r>
              <a:rPr lang="zh-CN" altLang="en-US"/>
              <a:t>，可以</a:t>
            </a:r>
            <a:r>
              <a:rPr lang="zh-CN" altLang="en-US" b="1"/>
              <a:t>先</a:t>
            </a:r>
            <a:r>
              <a:rPr lang="en-US" altLang="zh-CN" b="1"/>
              <a:t> clear </a:t>
            </a:r>
            <a:r>
              <a:rPr lang="zh-CN" altLang="en-US" b="1"/>
              <a:t>再</a:t>
            </a:r>
            <a:r>
              <a:rPr lang="en-US" altLang="zh-CN" b="1"/>
              <a:t> resize</a:t>
            </a:r>
            <a:r>
              <a:rPr lang="zh-CN" altLang="en-US">
                <a:sym typeface="+mn-ea"/>
              </a:rPr>
              <a:t>，</a:t>
            </a:r>
            <a:r>
              <a:rPr lang="zh-CN" altLang="en-US"/>
              <a:t>这是一个常见的组合。</a:t>
            </a:r>
            <a:endParaRPr lang="zh-CN" altLang="en-US"/>
          </a:p>
          <a:p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clear() noexcept;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56045" y="1654175"/>
            <a:ext cx="4274820" cy="2976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125" y="5094605"/>
            <a:ext cx="5026660" cy="118491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push_back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著名的</a:t>
            </a:r>
            <a:r>
              <a:rPr lang="en-US" altLang="zh-CN"/>
              <a:t> push_back </a:t>
            </a:r>
            <a:r>
              <a:rPr lang="zh-CN" altLang="en-US"/>
              <a:t>函数，他可以</a:t>
            </a:r>
            <a:r>
              <a:rPr lang="zh-CN" altLang="en-US" b="1"/>
              <a:t>在数组的末尾追加</a:t>
            </a:r>
            <a:r>
              <a:rPr lang="zh-CN" altLang="en-US"/>
              <a:t>一个数。例如：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a.push_back(3);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push_back(int const &amp;val);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void push_back(int &amp;&amp;val);  // C++11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新增</a:t>
            </a:r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0145" y="5219065"/>
            <a:ext cx="4890770" cy="120269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81775" y="2204085"/>
            <a:ext cx="4207510" cy="26543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pop_back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/>
              <a:t>而</a:t>
            </a:r>
            <a:r>
              <a:rPr lang="en-US" altLang="zh-CN"/>
              <a:t> pop_back </a:t>
            </a:r>
            <a:r>
              <a:rPr lang="zh-CN" altLang="en-US"/>
              <a:t>函数则是和</a:t>
            </a:r>
            <a:r>
              <a:rPr lang="en-US" altLang="zh-CN"/>
              <a:t> push_back </a:t>
            </a:r>
            <a:r>
              <a:rPr lang="zh-CN" altLang="en-US"/>
              <a:t>唱反调，他是</a:t>
            </a:r>
            <a:r>
              <a:rPr lang="zh-CN" altLang="en-US" b="1"/>
              <a:t>在数组的末尾删除</a:t>
            </a:r>
            <a:r>
              <a:rPr lang="zh-CN" altLang="en-US"/>
              <a:t>一个数。例如：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2, 3};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a.pop_back();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vector&lt;int&gt; a = {1, 2};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void pop_back() noexcept;</a:t>
            </a:r>
            <a:endParaRPr lang="zh-CN" altLang="en-US"/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34430" y="2178685"/>
            <a:ext cx="4900930" cy="25006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005" y="5066030"/>
            <a:ext cx="2811780" cy="14465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back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/>
              <a:t>要注意的是</a:t>
            </a:r>
            <a:r>
              <a:rPr lang="en-US" altLang="zh-CN"/>
              <a:t> pop_back </a:t>
            </a:r>
            <a:r>
              <a:rPr lang="zh-CN" altLang="en-US"/>
              <a:t>函数的返回类型是</a:t>
            </a:r>
            <a:r>
              <a:rPr lang="en-US" altLang="zh-CN"/>
              <a:t> void</a:t>
            </a:r>
            <a:r>
              <a:rPr lang="zh-CN" altLang="en-US"/>
              <a:t>，也就是没有返回值，如果需要获取删除的值，可以在</a:t>
            </a:r>
            <a:r>
              <a:rPr lang="en-US" altLang="zh-CN"/>
              <a:t> pop_back() </a:t>
            </a:r>
            <a:r>
              <a:rPr lang="zh-CN" altLang="en-US"/>
              <a:t>之前先通过</a:t>
            </a:r>
            <a:r>
              <a:rPr lang="en-US" altLang="zh-CN"/>
              <a:t> back() </a:t>
            </a:r>
            <a:r>
              <a:rPr lang="zh-CN" altLang="en-US" b="1"/>
              <a:t>获取末尾元素的值</a:t>
            </a:r>
            <a:r>
              <a:rPr lang="zh-CN" altLang="en-US"/>
              <a:t>，实现</a:t>
            </a:r>
            <a:r>
              <a:rPr lang="en-US" altLang="zh-CN"/>
              <a:t> pop </a:t>
            </a:r>
            <a:r>
              <a:rPr lang="zh-CN" altLang="en-US"/>
              <a:t>效果。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a.back();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a[a.size() - 1]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&amp;back()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noexcept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const &amp;back() const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noexcept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;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6945" y="4948555"/>
            <a:ext cx="2756535" cy="17640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5205" y="1825625"/>
            <a:ext cx="5078095" cy="28511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front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/>
              <a:t>和</a:t>
            </a:r>
            <a:r>
              <a:rPr lang="en-US" altLang="zh-CN"/>
              <a:t> back() </a:t>
            </a:r>
            <a:r>
              <a:rPr lang="zh-CN" altLang="en-US"/>
              <a:t>相对的还有一个</a:t>
            </a:r>
            <a:r>
              <a:rPr lang="en-US" altLang="zh-CN"/>
              <a:t> front()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back() </a:t>
            </a:r>
            <a:r>
              <a:rPr lang="zh-CN" altLang="en-US"/>
              <a:t>返回</a:t>
            </a:r>
            <a:r>
              <a:rPr lang="zh-CN" altLang="en-US" b="1"/>
              <a:t>末尾元素</a:t>
            </a:r>
            <a:r>
              <a:rPr lang="zh-CN" altLang="en-US"/>
              <a:t>的引用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a[a.size() - 1]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front() </a:t>
            </a:r>
            <a:r>
              <a:rPr lang="zh-CN" altLang="en-US"/>
              <a:t>返回</a:t>
            </a:r>
            <a:r>
              <a:rPr lang="zh-CN" altLang="en-US" b="1"/>
              <a:t>首个元素</a:t>
            </a:r>
            <a:r>
              <a:rPr lang="zh-CN" altLang="en-US"/>
              <a:t>的引用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a[0]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a.front();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等价于：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a[0]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&amp;front() noexcept;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const &amp;front() const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noexcept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;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438140" y="2838450"/>
            <a:ext cx="6289040" cy="20142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120" y="4965065"/>
            <a:ext cx="2545080" cy="17513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data() </a:t>
            </a:r>
            <a:r>
              <a:rPr lang="zh-CN" altLang="en-US">
                <a:sym typeface="+mn-ea"/>
              </a:rPr>
              <a:t>获取首地址指针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5305" y="1784985"/>
            <a:ext cx="5293995" cy="4433570"/>
          </a:xfrm>
        </p:spPr>
        <p:txBody>
          <a:bodyPr/>
          <a:p>
            <a:r>
              <a:rPr lang="en-US" altLang="zh-CN"/>
              <a:t>data() </a:t>
            </a:r>
            <a:r>
              <a:rPr lang="zh-CN" altLang="en-US"/>
              <a:t>会返回指向数组中</a:t>
            </a:r>
            <a:r>
              <a:rPr lang="zh-CN" altLang="en-US" b="1"/>
              <a:t>首个元素的指针</a:t>
            </a:r>
            <a:r>
              <a:rPr lang="zh-CN" altLang="en-US"/>
              <a:t>，也就是等价于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&amp;a[0]</a:t>
            </a:r>
            <a:r>
              <a:rPr lang="zh-CN" altLang="en-US"/>
              <a:t>。由于</a:t>
            </a:r>
            <a:r>
              <a:rPr lang="en-US" altLang="zh-CN"/>
              <a:t> vector </a:t>
            </a:r>
            <a:r>
              <a:rPr lang="zh-CN" altLang="en-US"/>
              <a:t>是连续存储的数组，因此只要得到了首地址，下一个元素的地址只需指针</a:t>
            </a:r>
            <a:r>
              <a:rPr lang="en-US" altLang="zh-CN"/>
              <a:t> +1 </a:t>
            </a:r>
            <a:r>
              <a:rPr lang="zh-CN" altLang="en-US"/>
              <a:t>即可。</a:t>
            </a:r>
            <a:endParaRPr lang="zh-CN" altLang="en-US"/>
          </a:p>
          <a:p>
            <a:r>
              <a:rPr lang="zh-CN" altLang="en-US"/>
              <a:t>因为指针的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p[i]</a:t>
            </a:r>
            <a:r>
              <a:rPr lang="en-US" altLang="zh-CN"/>
              <a:t> </a:t>
            </a:r>
            <a:r>
              <a:rPr lang="zh-CN" altLang="en-US"/>
              <a:t>相当于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*(p + i)</a:t>
            </a:r>
            <a:r>
              <a:rPr lang="zh-CN" altLang="en-US"/>
              <a:t>，因此可以把</a:t>
            </a:r>
            <a:r>
              <a:rPr lang="en-US" altLang="zh-CN"/>
              <a:t> data() </a:t>
            </a:r>
            <a:r>
              <a:rPr lang="zh-CN" altLang="en-US"/>
              <a:t>返回的首地址指针当一个数组来访问。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int *data()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int const *data() const noexcept;</a:t>
            </a:r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265" y="4857115"/>
            <a:ext cx="407035" cy="189166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6650" y="1965325"/>
            <a:ext cx="4710430" cy="40716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data() </a:t>
            </a:r>
            <a:r>
              <a:rPr lang="zh-CN" altLang="en-US">
                <a:sym typeface="+mn-ea"/>
              </a:rPr>
              <a:t>获取首地址指针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5305" y="1825625"/>
            <a:ext cx="5293995" cy="4351655"/>
          </a:xfrm>
        </p:spPr>
        <p:txBody>
          <a:bodyPr/>
          <a:p>
            <a:r>
              <a:rPr lang="en-US" altLang="zh-CN"/>
              <a:t>data() </a:t>
            </a:r>
            <a:r>
              <a:rPr lang="zh-CN" altLang="en-US"/>
              <a:t>返回的</a:t>
            </a:r>
            <a:r>
              <a:rPr lang="zh-CN" altLang="en-US" b="1"/>
              <a:t>首地址指针</a:t>
            </a:r>
            <a:r>
              <a:rPr lang="zh-CN" altLang="en-US"/>
              <a:t>，通常配合</a:t>
            </a:r>
            <a:r>
              <a:rPr lang="en-US" altLang="zh-CN"/>
              <a:t> size() </a:t>
            </a:r>
            <a:r>
              <a:rPr lang="zh-CN" altLang="en-US"/>
              <a:t>返回的</a:t>
            </a:r>
            <a:r>
              <a:rPr lang="zh-CN" altLang="en-US" b="1"/>
              <a:t>数组长度</a:t>
            </a:r>
            <a:r>
              <a:rPr lang="zh-CN" altLang="en-US">
                <a:sym typeface="+mn-ea"/>
              </a:rPr>
              <a:t>一起使用（见上一课《</a:t>
            </a:r>
            <a:r>
              <a:rPr lang="en-US" altLang="zh-CN">
                <a:sym typeface="+mn-ea"/>
              </a:rPr>
              <a:t>C </a:t>
            </a:r>
            <a:r>
              <a:rPr lang="zh-CN" altLang="en-US">
                <a:sym typeface="+mn-ea"/>
              </a:rPr>
              <a:t>语言指针》中提到，连续的动态数组只需要知道首地址和数组长度即可完全确定）。</a:t>
            </a:r>
            <a:endParaRPr lang="zh-CN" altLang="en-US"/>
          </a:p>
          <a:p>
            <a:r>
              <a:rPr lang="zh-CN" altLang="en-US"/>
              <a:t>用他来获取一个</a:t>
            </a:r>
            <a:r>
              <a:rPr lang="en-US" altLang="zh-CN"/>
              <a:t> C </a:t>
            </a:r>
            <a:r>
              <a:rPr lang="zh-CN" altLang="en-US"/>
              <a:t>语言原始指针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int *</a:t>
            </a:r>
            <a:r>
              <a:rPr lang="zh-CN" altLang="en-US"/>
              <a:t>，很方便用于调用</a:t>
            </a:r>
            <a:r>
              <a:rPr lang="en-US" altLang="zh-CN"/>
              <a:t> C </a:t>
            </a:r>
            <a:r>
              <a:rPr lang="zh-CN" altLang="en-US"/>
              <a:t>语言的函数和</a:t>
            </a:r>
            <a:r>
              <a:rPr lang="en-US" altLang="zh-CN"/>
              <a:t> API </a:t>
            </a:r>
            <a:r>
              <a:rPr lang="zh-CN" altLang="en-US"/>
              <a:t>等，同时还能享受到</a:t>
            </a:r>
            <a:r>
              <a:rPr lang="en-US" altLang="zh-CN"/>
              <a:t> vector </a:t>
            </a:r>
            <a:r>
              <a:rPr lang="zh-CN" altLang="en-US"/>
              <a:t>容器</a:t>
            </a:r>
            <a:r>
              <a:rPr lang="en-US" altLang="zh-CN"/>
              <a:t> RAII </a:t>
            </a:r>
            <a:r>
              <a:rPr lang="zh-CN" altLang="en-US"/>
              <a:t>的安全性。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~vector()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4705" y="5758815"/>
            <a:ext cx="5268595" cy="97663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21705" y="1278890"/>
            <a:ext cx="5013960" cy="430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</a:t>
            </a:r>
            <a:r>
              <a:rPr lang="zh-CN">
                <a:sym typeface="+mn-ea"/>
              </a:rPr>
              <a:t>：算法（</a:t>
            </a:r>
            <a:r>
              <a:rPr lang="en-US" altLang="zh-CN">
                <a:sym typeface="+mn-ea"/>
              </a:rPr>
              <a:t>algorithm</a:t>
            </a:r>
            <a:r>
              <a:rPr lang="zh-CN">
                <a:sym typeface="+mn-ea"/>
              </a:rPr>
              <a:t>）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2132965"/>
            <a:ext cx="12077065" cy="373634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3330575" y="4926965"/>
            <a:ext cx="112395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177415" y="3060700"/>
            <a:ext cx="136779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RAII </a:t>
            </a:r>
            <a:r>
              <a:rPr lang="zh-CN" altLang="en-US"/>
              <a:t>避免内存泄露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如果用</a:t>
            </a:r>
            <a:r>
              <a:rPr lang="en-US" altLang="zh-CN"/>
              <a:t> new/delete </a:t>
            </a:r>
            <a:r>
              <a:rPr lang="zh-CN" altLang="en-US"/>
              <a:t>或者</a:t>
            </a:r>
            <a:r>
              <a:rPr lang="en-US" altLang="zh-CN"/>
              <a:t> malloc/free </a:t>
            </a:r>
            <a:r>
              <a:rPr lang="zh-CN" altLang="en-US"/>
              <a:t>就很容易出现忘记释放内存的情况，造成内存泄露。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vector </a:t>
            </a:r>
            <a:r>
              <a:rPr lang="zh-CN" altLang="en-US"/>
              <a:t>会在离开作用域时，自动调用解构函数，释放内存，就不必手动释放了，更安全。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2727960"/>
            <a:ext cx="11897995" cy="1606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" y="4714875"/>
            <a:ext cx="11812270" cy="190182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2669540" y="0"/>
            <a:ext cx="74053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https://github.com/zenustech/zeno/blob/master/zenovis/src/Scene.cpp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容器：生命周期由主对象管理</a:t>
            </a:r>
            <a:endParaRPr lang="zh-CN" altLang="en-US">
              <a:sym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47700" y="1478280"/>
            <a:ext cx="5181600" cy="5046980"/>
          </a:xfrm>
        </p:spPr>
        <p:txBody>
          <a:bodyPr>
            <a:normAutofit lnSpcReduction="20000"/>
          </a:bodyPr>
          <a:p>
            <a:r>
              <a:rPr lang="en-US"/>
              <a:t>C++ </a:t>
            </a:r>
            <a:r>
              <a:rPr lang="zh-CN" altLang="en-US"/>
              <a:t>中哪个运算符是最强的？我觉得是</a:t>
            </a:r>
            <a:r>
              <a:rPr lang="en-US" altLang="zh-CN"/>
              <a:t> </a:t>
            </a:r>
            <a:r>
              <a:rPr lang="en-US" altLang="zh-CN" b="1"/>
              <a:t>}</a:t>
            </a:r>
            <a:endParaRPr lang="en-US" altLang="zh-CN" b="1"/>
          </a:p>
          <a:p>
            <a:r>
              <a:rPr lang="zh-CN" altLang="en-US">
                <a:sym typeface="+mn-ea"/>
              </a:rPr>
              <a:t>因为</a:t>
            </a:r>
            <a:r>
              <a:rPr lang="en-US" altLang="zh-CN">
                <a:sym typeface="+mn-ea"/>
              </a:rPr>
              <a:t> } </a:t>
            </a:r>
            <a:r>
              <a:rPr lang="zh-CN" altLang="en-US">
                <a:sym typeface="+mn-ea"/>
              </a:rPr>
              <a:t>标志着一个语句块的结束，在这里，他会调用所有身处其中的对象的解构函数。比如这里的</a:t>
            </a:r>
            <a:r>
              <a:rPr lang="en-US" altLang="zh-CN">
                <a:sym typeface="+mn-ea"/>
              </a:rPr>
              <a:t> vector</a:t>
            </a:r>
            <a:r>
              <a:rPr lang="zh-CN" altLang="en-US">
                <a:sym typeface="+mn-ea"/>
              </a:rPr>
              <a:t>，他的解构函数会释放动态数组的内存（</a:t>
            </a:r>
            <a:r>
              <a:rPr lang="zh-CN" altLang="en-US">
                <a:sym typeface="+mn-ea"/>
              </a:rPr>
              <a:t>即</a:t>
            </a:r>
            <a:r>
              <a:rPr lang="zh-CN" altLang="en-US">
                <a:sym typeface="+mn-ea"/>
              </a:rPr>
              <a:t>自动</a:t>
            </a:r>
            <a:r>
              <a:rPr lang="en-US" altLang="zh-CN">
                <a:sym typeface="+mn-ea"/>
              </a:rPr>
              <a:t> delete</a:t>
            </a:r>
            <a:r>
              <a:rPr lang="zh-CN" altLang="en-US">
                <a:sym typeface="+mn-ea"/>
              </a:rPr>
              <a:t>）。</a:t>
            </a:r>
            <a:endParaRPr lang="en-US"/>
          </a:p>
          <a:p>
            <a:r>
              <a:rPr lang="en-US"/>
              <a:t>vector </a:t>
            </a:r>
            <a:r>
              <a:rPr lang="zh-CN" altLang="en-US"/>
              <a:t>会在退出作用域时释放内存，这时候所有指向其中元素的指针，包括</a:t>
            </a:r>
            <a:r>
              <a:rPr lang="en-US" altLang="zh-CN"/>
              <a:t> data() </a:t>
            </a:r>
            <a:r>
              <a:rPr lang="zh-CN" altLang="en-US"/>
              <a:t>都会失效。因此如果你是在语句块内获取的</a:t>
            </a:r>
            <a:r>
              <a:rPr lang="en-US" altLang="zh-CN"/>
              <a:t> data() </a:t>
            </a:r>
            <a:r>
              <a:rPr lang="zh-CN" altLang="en-US"/>
              <a:t>指针，语句块外就无法访问了。</a:t>
            </a:r>
            <a:endParaRPr lang="zh-CN" altLang="en-US"/>
          </a:p>
          <a:p>
            <a:r>
              <a:rPr lang="zh-CN" altLang="en-US"/>
              <a:t>可见</a:t>
            </a:r>
            <a:r>
              <a:rPr lang="en-US" altLang="zh-CN"/>
              <a:t> data() </a:t>
            </a:r>
            <a:r>
              <a:rPr lang="zh-CN" altLang="en-US"/>
              <a:t>指针是对</a:t>
            </a:r>
            <a:r>
              <a:rPr lang="en-US" altLang="zh-CN"/>
              <a:t> vector </a:t>
            </a:r>
            <a:r>
              <a:rPr lang="zh-CN" altLang="en-US"/>
              <a:t>的一种引用，实际对象生命周期仍由</a:t>
            </a:r>
            <a:r>
              <a:rPr lang="en-US" altLang="zh-CN"/>
              <a:t> vector </a:t>
            </a:r>
            <a:r>
              <a:rPr lang="zh-CN" altLang="en-US"/>
              <a:t>类本身管理。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57265" y="1738630"/>
            <a:ext cx="5029200" cy="32378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5491480"/>
            <a:ext cx="4946015" cy="136652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容器：延续生命周期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如果需要在一个语句块外仍然保持</a:t>
            </a:r>
            <a:r>
              <a:rPr lang="en-US" altLang="zh-CN"/>
              <a:t> data() </a:t>
            </a:r>
            <a:r>
              <a:rPr lang="zh-CN" altLang="en-US"/>
              <a:t>对数组的弱引用有效，可以把语句块内的</a:t>
            </a:r>
            <a:r>
              <a:rPr lang="en-US" altLang="zh-CN"/>
              <a:t> vector </a:t>
            </a:r>
            <a:r>
              <a:rPr lang="zh-CN" altLang="en-US"/>
              <a:t>对象移动到外面的一个</a:t>
            </a:r>
            <a:r>
              <a:rPr lang="en-US" altLang="zh-CN"/>
              <a:t> vector </a:t>
            </a:r>
            <a:r>
              <a:rPr lang="zh-CN" altLang="en-US"/>
              <a:t>对象上。</a:t>
            </a:r>
            <a:r>
              <a:rPr lang="en-US" altLang="zh-CN"/>
              <a:t>vector </a:t>
            </a:r>
            <a:r>
              <a:rPr lang="zh-CN" altLang="en-US"/>
              <a:t>在移动时指针不会失效，例如：</a:t>
            </a:r>
            <a:endParaRPr lang="zh-CN" altLang="en-US"/>
          </a:p>
          <a:p>
            <a:r>
              <a:rPr lang="en-US" altLang="zh-CN"/>
              <a:t>a = move(b)</a:t>
            </a:r>
            <a:endParaRPr lang="en-US" altLang="zh-CN"/>
          </a:p>
          <a:p>
            <a:r>
              <a:rPr lang="zh-CN" altLang="en-US"/>
              <a:t>则会把</a:t>
            </a:r>
            <a:r>
              <a:rPr lang="en-US" altLang="zh-CN"/>
              <a:t> b </a:t>
            </a:r>
            <a:r>
              <a:rPr lang="zh-CN" altLang="en-US"/>
              <a:t>变成空数组，</a:t>
            </a:r>
            <a:r>
              <a:rPr lang="en-US" altLang="zh-CN"/>
              <a:t>a </a:t>
            </a:r>
            <a:r>
              <a:rPr lang="zh-CN" altLang="en-US"/>
              <a:t>指向原来</a:t>
            </a:r>
            <a:r>
              <a:rPr lang="en-US" altLang="zh-CN"/>
              <a:t> b </a:t>
            </a:r>
            <a:r>
              <a:rPr lang="zh-CN" altLang="en-US"/>
              <a:t>所包含的元素数组，且地址不变。</a:t>
            </a:r>
            <a:endParaRPr lang="zh-CN" altLang="en-US"/>
          </a:p>
          <a:p>
            <a:r>
              <a:rPr lang="zh-CN" altLang="en-US"/>
              <a:t>之后即使不直接使用外面的那个临时对象</a:t>
            </a:r>
            <a:r>
              <a:rPr lang="en-US" altLang="zh-CN"/>
              <a:t> a</a:t>
            </a:r>
            <a:r>
              <a:rPr lang="zh-CN" altLang="en-US"/>
              <a:t>，也可以继续通过</a:t>
            </a:r>
            <a:r>
              <a:rPr lang="en-US" altLang="zh-CN"/>
              <a:t> data() </a:t>
            </a:r>
            <a:r>
              <a:rPr lang="zh-CN" altLang="en-US"/>
              <a:t>指针来访问数据。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85180" y="1101725"/>
            <a:ext cx="5374640" cy="4039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515" y="5513070"/>
            <a:ext cx="4839335" cy="13449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容器：延续生命周期</a:t>
            </a:r>
            <a:endParaRPr lang="en-US" altLang="zh-CN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/>
              <a:t>也可以移动到一个全局变量的</a:t>
            </a:r>
            <a:r>
              <a:rPr lang="en-US" altLang="zh-CN"/>
              <a:t> vector </a:t>
            </a:r>
            <a:r>
              <a:rPr lang="zh-CN" altLang="en-US"/>
              <a:t>对象。</a:t>
            </a:r>
            <a:endParaRPr lang="zh-CN" altLang="en-US"/>
          </a:p>
          <a:p>
            <a:r>
              <a:rPr lang="zh-CN" altLang="en-US"/>
              <a:t>这样数组就会一直等到</a:t>
            </a:r>
            <a:r>
              <a:rPr lang="en-US" altLang="zh-CN"/>
              <a:t> main </a:t>
            </a:r>
            <a:r>
              <a:rPr lang="zh-CN" altLang="en-US"/>
              <a:t>退出了才释放。</a:t>
            </a:r>
            <a:endParaRPr lang="zh-CN" altLang="en-US"/>
          </a:p>
          <a:p>
            <a:r>
              <a:rPr lang="zh-CN" altLang="en-US"/>
              <a:t>小彭老师曾经在</a:t>
            </a:r>
            <a:r>
              <a:rPr lang="en-US" altLang="zh-CN"/>
              <a:t> taichi </a:t>
            </a:r>
            <a:r>
              <a:rPr lang="zh-CN" altLang="en-US"/>
              <a:t>中就是用了一个全局变量伺候了</a:t>
            </a:r>
            <a:r>
              <a:rPr lang="en-US" altLang="zh-CN"/>
              <a:t> unique_ptr </a:t>
            </a:r>
            <a:r>
              <a:rPr lang="zh-CN" altLang="en-US"/>
              <a:t>脱离作用域会释放的麻烦，让</a:t>
            </a:r>
            <a:r>
              <a:rPr lang="en-US" altLang="zh-CN"/>
              <a:t> lambda </a:t>
            </a:r>
            <a:r>
              <a:rPr lang="zh-CN" altLang="en-US"/>
              <a:t>中仍可访问对象。</a:t>
            </a:r>
            <a:endParaRPr lang="zh-CN" altLang="en-US"/>
          </a:p>
          <a:p>
            <a:r>
              <a:rPr lang="zh-CN" altLang="en-US"/>
              <a:t>至于那个全局变量本身有没有被使用则无所谓（我们是通过首地址指针间接访问）。他的存在只是为了延续生命周期，告知</a:t>
            </a:r>
            <a:r>
              <a:rPr lang="en-US" altLang="zh-CN"/>
              <a:t> C++ </a:t>
            </a:r>
            <a:r>
              <a:rPr lang="zh-CN" altLang="en-US"/>
              <a:t>编译器什么时候能</a:t>
            </a:r>
            <a:r>
              <a:rPr lang="en-US" altLang="zh-CN"/>
              <a:t> delete </a:t>
            </a:r>
            <a:r>
              <a:rPr lang="zh-CN" altLang="en-US"/>
              <a:t>而已。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2515" y="5513070"/>
            <a:ext cx="4839335" cy="13449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49950" y="1217295"/>
            <a:ext cx="5245100" cy="409638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0" y="6212840"/>
            <a:ext cx="4918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（注：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C++ 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规定全局变量都会在进入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 main 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函数之前构造，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main 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sym typeface="+mn-ea"/>
              </a:rPr>
              <a:t>函数返回之后解构）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resize </a:t>
            </a:r>
            <a:r>
              <a:rPr lang="zh-CN" altLang="en-US">
                <a:sym typeface="+mn-ea"/>
              </a:rPr>
              <a:t>到更大尺寸会导致</a:t>
            </a:r>
            <a:r>
              <a:rPr lang="en-US" altLang="zh-CN">
                <a:sym typeface="+mn-ea"/>
              </a:rPr>
              <a:t> data </a:t>
            </a:r>
            <a:r>
              <a:rPr lang="zh-CN" altLang="en-US">
                <a:sym typeface="+mn-ea"/>
              </a:rPr>
              <a:t>失效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当</a:t>
            </a:r>
            <a:r>
              <a:rPr lang="en-US" altLang="zh-CN"/>
              <a:t> </a:t>
            </a:r>
            <a:r>
              <a:rPr lang="en-US"/>
              <a:t>resize </a:t>
            </a:r>
            <a:r>
              <a:rPr lang="zh-CN" altLang="en-US"/>
              <a:t>的目标长度</a:t>
            </a:r>
            <a:r>
              <a:rPr lang="zh-CN" altLang="en-US" b="1"/>
              <a:t>大于</a:t>
            </a:r>
            <a:r>
              <a:rPr lang="zh-CN" altLang="en-US"/>
              <a:t>原有的容量时，就需要</a:t>
            </a:r>
            <a:r>
              <a:rPr lang="zh-CN" altLang="en-US" b="1"/>
              <a:t>重新分配一段更大的连续内存</a:t>
            </a:r>
            <a:r>
              <a:rPr lang="zh-CN" altLang="en-US"/>
              <a:t>，并把</a:t>
            </a:r>
            <a:r>
              <a:rPr lang="zh-CN" altLang="en-US" b="1"/>
              <a:t>原数组长度的部分移动过去</a:t>
            </a:r>
            <a:r>
              <a:rPr lang="zh-CN" altLang="en-US">
                <a:sym typeface="+mn-ea"/>
              </a:rPr>
              <a:t>，多出来的部分则用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来填充</a:t>
            </a:r>
            <a:r>
              <a:rPr lang="zh-CN" altLang="en-US"/>
              <a:t>。这就导致元素的地址会有所改变，从而过去</a:t>
            </a:r>
            <a:r>
              <a:rPr lang="en-US" altLang="zh-CN"/>
              <a:t> data </a:t>
            </a:r>
            <a:r>
              <a:rPr lang="zh-CN" altLang="en-US"/>
              <a:t>返回的指针以及所有的迭代器对象，都会失效。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82030" y="1764030"/>
            <a:ext cx="5492115" cy="3188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095" y="5255260"/>
            <a:ext cx="5214620" cy="160274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resize </a:t>
            </a:r>
            <a:r>
              <a:rPr lang="zh-CN" altLang="en-US">
                <a:sym typeface="+mn-ea"/>
              </a:rPr>
              <a:t>到更小尺寸不</a:t>
            </a:r>
            <a:r>
              <a:rPr lang="zh-CN" altLang="en-US">
                <a:sym typeface="+mn-ea"/>
              </a:rPr>
              <a:t>会导致</a:t>
            </a:r>
            <a:r>
              <a:rPr lang="en-US" altLang="zh-CN">
                <a:sym typeface="+mn-ea"/>
              </a:rPr>
              <a:t> data </a:t>
            </a:r>
            <a:r>
              <a:rPr lang="zh-CN" altLang="en-US">
                <a:sym typeface="+mn-ea"/>
              </a:rPr>
              <a:t>失效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当</a:t>
            </a:r>
            <a:r>
              <a:rPr lang="en-US" altLang="zh-CN"/>
              <a:t> </a:t>
            </a:r>
            <a:r>
              <a:rPr lang="en-US"/>
              <a:t>resize </a:t>
            </a:r>
            <a:r>
              <a:rPr lang="zh-CN" altLang="en-US"/>
              <a:t>的目标长度</a:t>
            </a:r>
            <a:r>
              <a:rPr lang="zh-CN" altLang="en-US" b="1"/>
              <a:t>小于</a:t>
            </a:r>
            <a:r>
              <a:rPr lang="zh-CN" altLang="en-US"/>
              <a:t>原有的容量时，不需要重新分配一段连续的内存也不会造成元素的移动（这个设计是为了性能考虑）</a:t>
            </a:r>
            <a:r>
              <a:rPr lang="zh-CN">
                <a:sym typeface="+mn-ea"/>
              </a:rPr>
              <a:t>，所以指向元素的指针不会失效</a:t>
            </a:r>
            <a:r>
              <a:rPr lang="zh-CN" altLang="en-US">
                <a:sym typeface="+mn-ea"/>
              </a:rPr>
              <a:t>。</a:t>
            </a:r>
            <a:r>
              <a:rPr lang="zh-CN"/>
              <a:t>他只是会把数组的长度标记为新长度，后面</a:t>
            </a:r>
            <a:r>
              <a:rPr lang="zh-CN" b="1"/>
              <a:t>空闲出来那一段内存不会释放掉</a:t>
            </a:r>
            <a:r>
              <a:rPr lang="zh-CN"/>
              <a:t>，继续留在那里，直到</a:t>
            </a:r>
            <a:r>
              <a:rPr lang="en-US" altLang="zh-CN"/>
              <a:t> vector </a:t>
            </a:r>
            <a:r>
              <a:rPr lang="zh-CN" altLang="en-US"/>
              <a:t>对象被解构。</a:t>
            </a:r>
            <a:endParaRPr lang="zh-CN"/>
          </a:p>
          <a:p>
            <a:endParaRPr 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55995" y="1989455"/>
            <a:ext cx="5544820" cy="31394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140" y="5441950"/>
            <a:ext cx="5002530" cy="14160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容器：重新</a:t>
            </a:r>
            <a:r>
              <a:rPr lang="en-US" altLang="zh-CN">
                <a:sym typeface="+mn-ea"/>
              </a:rPr>
              <a:t> resize </a:t>
            </a:r>
            <a:r>
              <a:rPr lang="zh-CN" altLang="en-US">
                <a:sym typeface="+mn-ea"/>
              </a:rPr>
              <a:t>到原来尺寸也不会导致</a:t>
            </a:r>
            <a:r>
              <a:rPr lang="en-US" altLang="zh-CN">
                <a:sym typeface="+mn-ea"/>
              </a:rPr>
              <a:t> data </a:t>
            </a:r>
            <a:r>
              <a:rPr lang="zh-CN" altLang="en-US">
                <a:sym typeface="+mn-ea"/>
              </a:rPr>
              <a:t>失效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调用了</a:t>
            </a:r>
            <a:r>
              <a:rPr lang="en-US" altLang="zh-CN"/>
              <a:t> a.</a:t>
            </a:r>
            <a:r>
              <a:rPr lang="en-US"/>
              <a:t>resize(2) </a:t>
            </a:r>
            <a:r>
              <a:rPr lang="zh-CN" altLang="en-US"/>
              <a:t>之后，数组的</a:t>
            </a:r>
            <a:r>
              <a:rPr lang="zh-CN" altLang="en-US" b="1"/>
              <a:t>容量</a:t>
            </a:r>
            <a:r>
              <a:rPr lang="zh-CN" altLang="en-US"/>
              <a:t>仍然是</a:t>
            </a:r>
            <a:r>
              <a:rPr lang="en-US" altLang="zh-CN"/>
              <a:t> 5</a:t>
            </a:r>
            <a:r>
              <a:rPr lang="zh-CN" altLang="en-US"/>
              <a:t>，因此重新扩容到</a:t>
            </a:r>
            <a:r>
              <a:rPr lang="en-US" altLang="zh-CN"/>
              <a:t> 5 </a:t>
            </a:r>
            <a:r>
              <a:rPr lang="zh-CN" altLang="en-US"/>
              <a:t>是不需要重新分配内存的，也就不会移动元素导致指针失效。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9985" y="1825625"/>
            <a:ext cx="4785360" cy="3319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0" y="5419725"/>
            <a:ext cx="408622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capacity </a:t>
            </a:r>
            <a:r>
              <a:rPr lang="zh-CN" altLang="en-US">
                <a:sym typeface="+mn-ea"/>
              </a:rPr>
              <a:t>函数查询</a:t>
            </a:r>
            <a:r>
              <a:rPr lang="zh-CN" altLang="en-US">
                <a:sym typeface="+mn-ea"/>
              </a:rPr>
              <a:t>实际的最大容量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4025" y="1492885"/>
            <a:ext cx="7367905" cy="4351655"/>
          </a:xfrm>
        </p:spPr>
        <p:txBody>
          <a:bodyPr/>
          <a:p>
            <a:r>
              <a:rPr lang="zh-CN" altLang="en-US"/>
              <a:t>可以用</a:t>
            </a:r>
            <a:r>
              <a:rPr lang="en-US" altLang="zh-CN"/>
              <a:t> capacity() </a:t>
            </a:r>
            <a:r>
              <a:rPr lang="zh-CN" altLang="en-US"/>
              <a:t>函数查询已经分配内存的大小，即</a:t>
            </a:r>
            <a:r>
              <a:rPr lang="zh-CN" altLang="en-US" b="1"/>
              <a:t>最大容量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size() </a:t>
            </a:r>
            <a:r>
              <a:rPr lang="zh-CN" altLang="en-US"/>
              <a:t>返回的其实是已经存储了数据的</a:t>
            </a:r>
            <a:r>
              <a:rPr lang="zh-CN" altLang="en-US" b="1"/>
              <a:t>数组长度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可以发现当</a:t>
            </a:r>
            <a:r>
              <a:rPr lang="en-US" altLang="zh-CN"/>
              <a:t> resize </a:t>
            </a:r>
            <a:r>
              <a:rPr lang="zh-CN" altLang="en-US"/>
              <a:t>指定的新</a:t>
            </a:r>
            <a:r>
              <a:rPr lang="zh-CN" altLang="en-US" b="1"/>
              <a:t>长度</a:t>
            </a:r>
            <a:r>
              <a:rPr lang="zh-CN" altLang="en-US"/>
              <a:t>一个超过原来的最大</a:t>
            </a:r>
            <a:r>
              <a:rPr lang="zh-CN" altLang="en-US" b="1"/>
              <a:t>容量</a:t>
            </a:r>
            <a:r>
              <a:rPr lang="zh-CN" altLang="en-US"/>
              <a:t>时时，就会重新分配一段更大</a:t>
            </a:r>
            <a:r>
              <a:rPr lang="zh-CN" altLang="en-US" b="1"/>
              <a:t>容量</a:t>
            </a:r>
            <a:r>
              <a:rPr lang="zh-CN" altLang="en-US"/>
              <a:t>的内存来存储数组，只有这时才会移动元素的位置（</a:t>
            </a:r>
            <a:r>
              <a:rPr lang="en-US" altLang="zh-CN"/>
              <a:t>data </a:t>
            </a:r>
            <a:r>
              <a:rPr lang="zh-CN" altLang="en-US"/>
              <a:t>指针失效）。</a:t>
            </a:r>
            <a:endParaRPr lang="zh-CN" altLang="en-US"/>
          </a:p>
          <a:p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size_t capacity() const noexcept;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611370" y="4151630"/>
            <a:ext cx="7580630" cy="27063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2020" y="2269490"/>
            <a:ext cx="2874010" cy="13589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>
                <a:sym typeface="+mn-ea"/>
              </a:rPr>
              <a:t>resize </a:t>
            </a:r>
            <a:r>
              <a:rPr lang="zh-CN" altLang="en-US">
                <a:sym typeface="+mn-ea"/>
              </a:rPr>
              <a:t>的优化策略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635" y="1410335"/>
            <a:ext cx="8740140" cy="4974590"/>
          </a:xfrm>
        </p:spPr>
        <p:txBody>
          <a:bodyPr/>
          <a:p>
            <a:r>
              <a:rPr lang="zh-CN"/>
              <a:t>注意这里</a:t>
            </a:r>
            <a:r>
              <a:rPr lang="en-US" altLang="zh-CN"/>
              <a:t> resize(7) </a:t>
            </a:r>
            <a:r>
              <a:rPr lang="zh-CN" altLang="en-US"/>
              <a:t>之后容量实际上扩充到了</a:t>
            </a:r>
            <a:r>
              <a:rPr lang="en-US" altLang="zh-CN"/>
              <a:t> 10 </a:t>
            </a:r>
            <a:r>
              <a:rPr lang="zh-CN" altLang="en-US"/>
              <a:t>而不是刚好</a:t>
            </a:r>
            <a:r>
              <a:rPr lang="en-US" altLang="zh-CN"/>
              <a:t> 7</a:t>
            </a:r>
            <a:r>
              <a:rPr lang="zh-CN" altLang="en-US"/>
              <a:t>，为什么？</a:t>
            </a:r>
            <a:endParaRPr lang="zh-CN" altLang="en-US"/>
          </a:p>
          <a:p>
            <a:r>
              <a:rPr lang="zh-CN" altLang="en-US"/>
              <a:t>因为标准库的设计者非常聪明，他料想到了你</a:t>
            </a:r>
            <a:r>
              <a:rPr lang="en-US" altLang="zh-CN"/>
              <a:t> resize(7) </a:t>
            </a:r>
            <a:r>
              <a:rPr lang="zh-CN" altLang="en-US"/>
              <a:t>以后可能还会来个</a:t>
            </a:r>
            <a:r>
              <a:rPr lang="en-US" altLang="zh-CN"/>
              <a:t> resize(8) </a:t>
            </a:r>
            <a:r>
              <a:rPr lang="zh-CN" altLang="en-US"/>
              <a:t>甚至</a:t>
            </a:r>
            <a:r>
              <a:rPr lang="en-US" altLang="zh-CN"/>
              <a:t> resize(9) </a:t>
            </a:r>
            <a:r>
              <a:rPr lang="zh-CN" altLang="en-US"/>
              <a:t>之类的。为了减少重复分配的次数，他有一个策略：当</a:t>
            </a:r>
            <a:r>
              <a:rPr lang="en-US" altLang="zh-CN"/>
              <a:t> resize </a:t>
            </a:r>
            <a:r>
              <a:rPr lang="zh-CN" altLang="en-US"/>
              <a:t>后的新尺寸变化较小时，则</a:t>
            </a:r>
            <a:r>
              <a:rPr lang="zh-CN" altLang="en-US" b="1"/>
              <a:t>自动扩容至原尺寸的两倍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这里我们的原大小是</a:t>
            </a:r>
            <a:r>
              <a:rPr lang="en-US" altLang="zh-CN"/>
              <a:t> 5</a:t>
            </a:r>
            <a:r>
              <a:rPr lang="zh-CN" altLang="en-US"/>
              <a:t>，所以</a:t>
            </a:r>
            <a:r>
              <a:rPr lang="en-US" altLang="zh-CN"/>
              <a:t> resize(7) </a:t>
            </a:r>
            <a:r>
              <a:rPr lang="zh-CN" altLang="en-US"/>
              <a:t>会扩充</a:t>
            </a:r>
            <a:r>
              <a:rPr lang="zh-CN" altLang="en-US" b="1"/>
              <a:t>容量</a:t>
            </a:r>
            <a:r>
              <a:rPr lang="zh-CN" altLang="en-US"/>
              <a:t>到</a:t>
            </a:r>
            <a:r>
              <a:rPr lang="en-US" altLang="zh-CN"/>
              <a:t> 10</a:t>
            </a:r>
            <a:r>
              <a:rPr lang="zh-CN" altLang="en-US"/>
              <a:t>，但是</a:t>
            </a:r>
            <a:r>
              <a:rPr lang="zh-CN" altLang="en-US" b="1"/>
              <a:t>尺寸</a:t>
            </a:r>
            <a:r>
              <a:rPr lang="zh-CN" altLang="en-US"/>
              <a:t>为</a:t>
            </a:r>
            <a:r>
              <a:rPr lang="en-US" altLang="zh-CN"/>
              <a:t> 7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尺寸总是小于等于容量。</a:t>
            </a:r>
            <a:endParaRPr lang="zh-CN" altLang="en-US"/>
          </a:p>
          <a:p>
            <a:r>
              <a:rPr lang="zh-CN" altLang="en-US"/>
              <a:t>尺寸范围内都是已初始化的内存</a:t>
            </a:r>
            <a:r>
              <a:rPr lang="en-US" altLang="zh-CN"/>
              <a:t>(</a:t>
            </a:r>
            <a:r>
              <a:rPr lang="zh-CN" altLang="en-US"/>
              <a:t>零</a:t>
            </a:r>
            <a:r>
              <a:rPr lang="en-US" altLang="zh-CN"/>
              <a:t>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尺寸到容量之间的范围是未初始化的。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size_t resize(size_t n);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611370" y="4151630"/>
            <a:ext cx="7580630" cy="27063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505" y="2299970"/>
            <a:ext cx="2874010" cy="13589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>
                <a:sym typeface="+mn-ea"/>
              </a:rPr>
              <a:t>resize </a:t>
            </a:r>
            <a:r>
              <a:rPr lang="zh-CN" altLang="en-US">
                <a:sym typeface="+mn-ea"/>
              </a:rPr>
              <a:t>的优化策略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3230" y="1400175"/>
            <a:ext cx="7132955" cy="4351655"/>
          </a:xfrm>
        </p:spPr>
        <p:txBody>
          <a:bodyPr/>
          <a:p>
            <a:r>
              <a:rPr lang="zh-CN"/>
              <a:t>不过如果</a:t>
            </a:r>
            <a:r>
              <a:rPr lang="en-US" altLang="zh-CN"/>
              <a:t> resize </a:t>
            </a:r>
            <a:r>
              <a:rPr lang="zh-CN" altLang="en-US"/>
              <a:t>后的尺寸还超过了原先尺寸的两倍，就没有这个效果了。</a:t>
            </a:r>
            <a:endParaRPr lang="zh-CN" altLang="en-US"/>
          </a:p>
          <a:p>
            <a:r>
              <a:rPr lang="zh-CN" altLang="en-US"/>
              <a:t>也就是说</a:t>
            </a:r>
            <a:r>
              <a:rPr lang="en-US" altLang="zh-CN"/>
              <a:t> resize(n) </a:t>
            </a:r>
            <a:r>
              <a:rPr lang="zh-CN" altLang="en-US"/>
              <a:t>的逻辑是扩容至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max(n, capacity * 2)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size_t resize(size_t n);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3905" y="2321560"/>
            <a:ext cx="2871470" cy="131572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04690" y="4068445"/>
            <a:ext cx="7687310" cy="27895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</a:t>
            </a:r>
            <a:r>
              <a:rPr lang="zh-CN">
                <a:sym typeface="+mn-ea"/>
              </a:rPr>
              <a:t>：仿函数（</a:t>
            </a:r>
            <a:r>
              <a:rPr lang="en-US" altLang="zh-CN">
                <a:sym typeface="+mn-ea"/>
              </a:rPr>
              <a:t>functor</a:t>
            </a:r>
            <a:r>
              <a:rPr lang="zh-CN">
                <a:sym typeface="+mn-ea"/>
              </a:rPr>
              <a:t>）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2132965"/>
            <a:ext cx="12077065" cy="373634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9809480" y="4926965"/>
            <a:ext cx="112395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994650" y="4926965"/>
            <a:ext cx="98742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208530" y="3377565"/>
            <a:ext cx="144907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reserve </a:t>
            </a:r>
            <a:r>
              <a:rPr lang="zh-CN" altLang="en-US">
                <a:sym typeface="+mn-ea"/>
              </a:rPr>
              <a:t>预留一定容量，避免之后重复分配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12570"/>
            <a:ext cx="7276465" cy="4351655"/>
          </a:xfrm>
        </p:spPr>
        <p:txBody>
          <a:bodyPr/>
          <a:p>
            <a:r>
              <a:rPr lang="zh-CN" altLang="en-US"/>
              <a:t>内存分配是需要一定时间的。如果我们程序员能预料到数组最终的大小，可以用</a:t>
            </a:r>
            <a:r>
              <a:rPr lang="en-US" altLang="zh-CN"/>
              <a:t> reserve </a:t>
            </a:r>
            <a:r>
              <a:rPr lang="zh-CN" altLang="en-US"/>
              <a:t>函数</a:t>
            </a:r>
            <a:r>
              <a:rPr lang="zh-CN" altLang="en-US" b="1"/>
              <a:t>预留</a:t>
            </a:r>
            <a:r>
              <a:rPr lang="zh-CN" altLang="en-US"/>
              <a:t>一定的容量，这样之后就不会出现容量不足而需要动态扩容影响性能了。例如这里我们一开始预留了</a:t>
            </a:r>
            <a:r>
              <a:rPr lang="en-US" altLang="zh-CN"/>
              <a:t> 12 </a:t>
            </a:r>
            <a:r>
              <a:rPr lang="zh-CN" altLang="en-US"/>
              <a:t>格容量，这样从</a:t>
            </a:r>
            <a:r>
              <a:rPr lang="en-US" altLang="zh-CN"/>
              <a:t> 5 </a:t>
            </a:r>
            <a:r>
              <a:rPr lang="zh-CN" altLang="en-US"/>
              <a:t>到</a:t>
            </a:r>
            <a:r>
              <a:rPr lang="en-US" altLang="zh-CN"/>
              <a:t> 12 </a:t>
            </a:r>
            <a:r>
              <a:rPr lang="zh-CN" altLang="en-US"/>
              <a:t>的时候就不必重新分配。此外，还要注意</a:t>
            </a:r>
            <a:r>
              <a:rPr lang="en-US" altLang="zh-CN"/>
              <a:t> reserve </a:t>
            </a:r>
            <a:r>
              <a:rPr lang="zh-CN" altLang="en-US"/>
              <a:t>时也会移动元素。</a:t>
            </a:r>
            <a:endParaRPr lang="zh-CN" altLang="en-US"/>
          </a:p>
          <a:p>
            <a:endParaRPr lang="en-US" alt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size_t reserve(size_t n);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01285" y="3861435"/>
            <a:ext cx="6990715" cy="29965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0110" y="1811655"/>
            <a:ext cx="2979420" cy="168148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vector </a:t>
            </a:r>
            <a:r>
              <a:rPr lang="zh-CN" altLang="en-US">
                <a:sym typeface="+mn-ea"/>
              </a:rPr>
              <a:t>容器：</a:t>
            </a:r>
            <a:r>
              <a:rPr lang="en-US" altLang="zh-CN">
                <a:sym typeface="+mn-ea"/>
              </a:rPr>
              <a:t>shrink_to_fit </a:t>
            </a:r>
            <a:r>
              <a:rPr lang="zh-CN" altLang="en-US">
                <a:sym typeface="+mn-ea"/>
              </a:rPr>
              <a:t>释放多余</a:t>
            </a:r>
            <a:r>
              <a:rPr lang="zh-CN" altLang="en-US">
                <a:sym typeface="+mn-ea"/>
              </a:rPr>
              <a:t>容量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461770"/>
            <a:ext cx="7276465" cy="4351655"/>
          </a:xfrm>
        </p:spPr>
        <p:txBody>
          <a:bodyPr/>
          <a:p>
            <a:r>
              <a:rPr lang="zh-CN"/>
              <a:t>刚刚说过，当</a:t>
            </a:r>
            <a:r>
              <a:rPr lang="en-US" altLang="zh-CN"/>
              <a:t> resize </a:t>
            </a:r>
            <a:r>
              <a:rPr lang="zh-CN" altLang="en-US"/>
              <a:t>到一个更小的大小上时，多余的容量不会释放，而是继续保留。如担心内存告急可以用</a:t>
            </a:r>
            <a:r>
              <a:rPr lang="en-US" altLang="zh-CN"/>
              <a:t> </a:t>
            </a:r>
            <a:r>
              <a:rPr lang="en-US" altLang="zh-CN">
                <a:sym typeface="+mn-ea"/>
              </a:rPr>
              <a:t>shrink_to_fit </a:t>
            </a:r>
            <a:r>
              <a:rPr lang="zh-CN" altLang="en-US">
                <a:sym typeface="+mn-ea"/>
              </a:rPr>
              <a:t>释放掉多余的容量，只保留刚好为</a:t>
            </a:r>
            <a:r>
              <a:rPr lang="en-US" altLang="zh-CN">
                <a:sym typeface="+mn-ea"/>
              </a:rPr>
              <a:t> size() </a:t>
            </a:r>
            <a:r>
              <a:rPr lang="zh-CN" altLang="en-US">
                <a:sym typeface="+mn-ea"/>
              </a:rPr>
              <a:t>大小的容量。</a:t>
            </a:r>
            <a:endParaRPr lang="zh-CN" altLang="en-US"/>
          </a:p>
          <a:p>
            <a:r>
              <a:rPr lang="en-US" altLang="zh-CN"/>
              <a:t>shrink_to_fit </a:t>
            </a:r>
            <a:r>
              <a:rPr lang="zh-CN" altLang="en-US"/>
              <a:t>会重新分配一段更小内存，他同样是会把元素移动到新内存中的，因此迭代器和指针也会失效。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size_t shrink_to_fit();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97070" y="4075430"/>
            <a:ext cx="7694930" cy="2782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165" y="2138680"/>
            <a:ext cx="410527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一个小工具：</a:t>
            </a:r>
            <a:r>
              <a:rPr lang="en-US" altLang="zh-CN"/>
              <a:t>mallochook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4528185" cy="4351655"/>
          </a:xfrm>
        </p:spPr>
        <p:txBody>
          <a:bodyPr/>
          <a:p>
            <a:r>
              <a:rPr lang="zh-CN" altLang="en-US"/>
              <a:t>为了追踪所有的内存分配与释放，我们试着重写一下</a:t>
            </a:r>
            <a:r>
              <a:rPr lang="en-US" altLang="zh-CN"/>
              <a:t> malloc </a:t>
            </a:r>
            <a:r>
              <a:rPr lang="zh-CN" altLang="en-US"/>
              <a:t>和</a:t>
            </a:r>
            <a:r>
              <a:rPr lang="en-US" altLang="zh-CN"/>
              <a:t> free </a:t>
            </a:r>
            <a:r>
              <a:rPr lang="zh-CN" altLang="en-US"/>
              <a:t>函数。</a:t>
            </a:r>
            <a:endParaRPr lang="zh-CN" altLang="en-US"/>
          </a:p>
          <a:p>
            <a:r>
              <a:rPr lang="zh-CN" altLang="en-US"/>
              <a:t>这样当</a:t>
            </a:r>
            <a:r>
              <a:rPr lang="en-US" altLang="zh-CN"/>
              <a:t> vector </a:t>
            </a:r>
            <a:r>
              <a:rPr lang="zh-CN" altLang="en-US"/>
              <a:t>容器分配或是释放内存的时候，我们就能轻松看到。</a:t>
            </a:r>
            <a:endParaRPr lang="zh-CN" altLang="en-US"/>
          </a:p>
          <a:p>
            <a:r>
              <a:rPr lang="zh-CN" altLang="en-US"/>
              <a:t>不过这个只能</a:t>
            </a:r>
            <a:r>
              <a:rPr lang="en-US" altLang="zh-CN"/>
              <a:t> Linux </a:t>
            </a:r>
            <a:r>
              <a:rPr lang="zh-CN" altLang="en-US"/>
              <a:t>系统可以用哦。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273040" y="1404620"/>
            <a:ext cx="6918960" cy="545338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push_back </a:t>
            </a:r>
            <a:r>
              <a:rPr lang="zh-CN" altLang="en-US"/>
              <a:t>的问题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224915"/>
            <a:ext cx="6713855" cy="5553710"/>
          </a:xfrm>
        </p:spPr>
        <p:txBody>
          <a:bodyPr/>
          <a:p>
            <a:r>
              <a:rPr lang="zh-CN" altLang="en-US"/>
              <a:t>由于不知道你究竟会推入多少个元素，</a:t>
            </a:r>
            <a:r>
              <a:rPr lang="en-US" altLang="zh-CN"/>
              <a:t>vector </a:t>
            </a:r>
            <a:r>
              <a:rPr lang="zh-CN" altLang="en-US"/>
              <a:t>的初始容量是零，而</a:t>
            </a:r>
            <a:r>
              <a:rPr lang="en-US" altLang="zh-CN"/>
              <a:t> push_back </a:t>
            </a:r>
            <a:r>
              <a:rPr lang="zh-CN" altLang="en-US"/>
              <a:t>和</a:t>
            </a:r>
            <a:r>
              <a:rPr lang="en-US" altLang="zh-CN"/>
              <a:t> resize </a:t>
            </a:r>
            <a:r>
              <a:rPr lang="zh-CN" altLang="en-US"/>
              <a:t>一样，每次遇到容量不足时，都会扩容两倍，如图。</a:t>
            </a:r>
            <a:endParaRPr lang="zh-CN" altLang="en-US"/>
          </a:p>
          <a:p>
            <a:r>
              <a:rPr lang="zh-CN" altLang="en-US"/>
              <a:t>这也体现了</a:t>
            </a:r>
            <a:r>
              <a:rPr lang="zh-CN" altLang="en-US" b="1"/>
              <a:t>实际容量</a:t>
            </a:r>
            <a:r>
              <a:rPr lang="en-US" altLang="zh-CN" b="1"/>
              <a:t>(capacity)</a:t>
            </a:r>
            <a:r>
              <a:rPr lang="zh-CN" altLang="en-US"/>
              <a:t>和</a:t>
            </a:r>
            <a:r>
              <a:rPr lang="zh-CN" altLang="en-US" b="1"/>
              <a:t>数组大小</a:t>
            </a:r>
            <a:r>
              <a:rPr lang="en-US" altLang="zh-CN" b="1"/>
              <a:t>(size)</a:t>
            </a:r>
            <a:r>
              <a:rPr lang="zh-CN" altLang="en-US"/>
              <a:t>分离的好处，如果死板地让分配的内存容量始终等于当前数组大小（很多同学都号称自己实现过</a:t>
            </a:r>
            <a:r>
              <a:rPr lang="en-US" altLang="zh-CN"/>
              <a:t> vector</a:t>
            </a:r>
            <a:r>
              <a:rPr lang="zh-CN" altLang="en-US"/>
              <a:t>，都是这种写法），那么如果要用</a:t>
            </a:r>
            <a:r>
              <a:rPr lang="en-US" altLang="zh-CN"/>
              <a:t> push_back </a:t>
            </a:r>
            <a:r>
              <a:rPr lang="zh-CN" altLang="en-US"/>
              <a:t>推入</a:t>
            </a:r>
            <a:r>
              <a:rPr lang="en-US" altLang="zh-CN"/>
              <a:t> n </a:t>
            </a:r>
            <a:r>
              <a:rPr lang="zh-CN" altLang="en-US"/>
              <a:t>个元素，就需要重新分配内存</a:t>
            </a:r>
            <a:r>
              <a:rPr lang="en-US" altLang="zh-CN"/>
              <a:t> n </a:t>
            </a:r>
            <a:r>
              <a:rPr lang="zh-CN" altLang="en-US"/>
              <a:t>次，移动元素</a:t>
            </a:r>
            <a:r>
              <a:rPr lang="en-US" altLang="zh-CN"/>
              <a:t> n(n+1)/2 </a:t>
            </a:r>
            <a:r>
              <a:rPr lang="zh-CN" altLang="en-US"/>
              <a:t>次。</a:t>
            </a:r>
            <a:endParaRPr lang="zh-CN" altLang="en-US"/>
          </a:p>
          <a:p>
            <a:r>
              <a:rPr lang="zh-CN" altLang="en-US"/>
              <a:t>而像标准库这样允许数组大小和实际容量不同，这样</a:t>
            </a:r>
            <a:r>
              <a:rPr lang="en-US" altLang="zh-CN"/>
              <a:t> push_back </a:t>
            </a:r>
            <a:r>
              <a:rPr lang="zh-CN" altLang="en-US"/>
              <a:t>在容量不足的时候就可以一次性扩容两倍，只需重新分配</a:t>
            </a:r>
            <a:r>
              <a:rPr lang="en-US" altLang="zh-CN"/>
              <a:t> logn </a:t>
            </a:r>
            <a:r>
              <a:rPr lang="zh-CN" altLang="en-US"/>
              <a:t>次，移动元素</a:t>
            </a:r>
            <a:r>
              <a:rPr lang="en-US" altLang="zh-CN"/>
              <a:t> 2n-1 </a:t>
            </a:r>
            <a:r>
              <a:rPr lang="zh-CN" altLang="en-US"/>
              <a:t>次。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2795" y="266700"/>
            <a:ext cx="3584575" cy="436308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95285" y="4805045"/>
            <a:ext cx="4196715" cy="20529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push_back </a:t>
            </a:r>
            <a:r>
              <a:rPr lang="zh-CN" altLang="en-US"/>
              <a:t>的问题，</a:t>
            </a:r>
            <a:r>
              <a:rPr lang="en-US" altLang="zh-CN"/>
              <a:t>reserve </a:t>
            </a:r>
            <a:r>
              <a:rPr lang="zh-CN" altLang="en-US"/>
              <a:t>解决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84960"/>
            <a:ext cx="6713855" cy="5193665"/>
          </a:xfrm>
        </p:spPr>
        <p:txBody>
          <a:bodyPr/>
          <a:p>
            <a:r>
              <a:rPr lang="zh-CN"/>
              <a:t>因此，如果你早就知道要推入元素的数量，可以调用</a:t>
            </a:r>
            <a:r>
              <a:rPr lang="en-US" altLang="zh-CN"/>
              <a:t> reserve </a:t>
            </a:r>
            <a:r>
              <a:rPr lang="zh-CN" altLang="en-US"/>
              <a:t>函数先预留那么多的</a:t>
            </a:r>
            <a:r>
              <a:rPr lang="zh-CN" altLang="en-US" b="1"/>
              <a:t>容量</a:t>
            </a:r>
            <a:r>
              <a:rPr lang="zh-CN"/>
              <a:t>，等待接下来的推入。</a:t>
            </a:r>
            <a:endParaRPr lang="zh-CN"/>
          </a:p>
          <a:p>
            <a:r>
              <a:rPr lang="zh-CN"/>
              <a:t>这样之后</a:t>
            </a:r>
            <a:r>
              <a:rPr lang="en-US" altLang="zh-CN"/>
              <a:t> push_back </a:t>
            </a:r>
            <a:r>
              <a:rPr lang="zh-CN" altLang="en-US"/>
              <a:t>时，</a:t>
            </a:r>
            <a:r>
              <a:rPr lang="zh-CN"/>
              <a:t>就不会一次次地扩容两倍慢慢成长到</a:t>
            </a:r>
            <a:r>
              <a:rPr lang="en-US" altLang="zh-CN"/>
              <a:t> 128</a:t>
            </a:r>
            <a:r>
              <a:rPr lang="zh-CN" altLang="en-US"/>
              <a:t>，避免</a:t>
            </a:r>
            <a:r>
              <a:rPr lang="zh-CN"/>
              <a:t>重新分配内存和移动元素，更高效。</a:t>
            </a:r>
            <a:endParaRPr lang="zh-CN"/>
          </a:p>
          <a:p>
            <a:r>
              <a:rPr lang="zh-CN"/>
              <a:t>比如这里我们可以提前知道循环会执行</a:t>
            </a:r>
            <a:r>
              <a:rPr lang="en-US" altLang="zh-CN"/>
              <a:t> 100 </a:t>
            </a:r>
            <a:r>
              <a:rPr lang="zh-CN" altLang="en-US"/>
              <a:t>次，因此</a:t>
            </a:r>
            <a:r>
              <a:rPr lang="en-US" altLang="zh-CN"/>
              <a:t> reserve(100) </a:t>
            </a:r>
            <a:r>
              <a:rPr lang="zh-CN" altLang="en-US"/>
              <a:t>就可以了。</a:t>
            </a:r>
            <a:endParaRPr lang="zh-CN" altLang="en-US"/>
          </a:p>
          <a:p>
            <a:r>
              <a:rPr lang="zh-CN" altLang="en-US"/>
              <a:t>可以看到只有一次</a:t>
            </a:r>
            <a:r>
              <a:rPr lang="en-US" altLang="zh-CN"/>
              <a:t> malloc(400)</a:t>
            </a:r>
            <a:r>
              <a:rPr lang="zh-CN" altLang="en-US"/>
              <a:t>，之后那次</a:t>
            </a:r>
            <a:r>
              <a:rPr lang="en-US" altLang="zh-CN"/>
              <a:t> malloc(1024) </a:t>
            </a:r>
            <a:r>
              <a:rPr lang="zh-CN" altLang="en-US"/>
              <a:t>是</a:t>
            </a:r>
            <a:r>
              <a:rPr lang="en-US" altLang="zh-CN"/>
              <a:t> cout </a:t>
            </a:r>
            <a:r>
              <a:rPr lang="zh-CN" altLang="en-US"/>
              <a:t>造成的，不必在意。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3590" y="2496820"/>
            <a:ext cx="3524250" cy="186499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48295" y="4545330"/>
            <a:ext cx="4243705" cy="231267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clear </a:t>
            </a:r>
            <a:r>
              <a:rPr lang="zh-CN" altLang="en-US"/>
              <a:t>的问题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377305" cy="4351655"/>
          </a:xfrm>
        </p:spPr>
        <p:txBody>
          <a:bodyPr/>
          <a:p>
            <a:r>
              <a:rPr lang="zh-CN" altLang="en-US"/>
              <a:t>刚刚说过，</a:t>
            </a:r>
            <a:r>
              <a:rPr lang="en-US" altLang="zh-CN"/>
              <a:t>clear </a:t>
            </a:r>
            <a:r>
              <a:rPr lang="zh-CN" altLang="en-US"/>
              <a:t>相当于</a:t>
            </a:r>
            <a:r>
              <a:rPr lang="en-US" altLang="zh-CN"/>
              <a:t> resize(0)</a:t>
            </a:r>
            <a:r>
              <a:rPr lang="zh-CN" altLang="en-US"/>
              <a:t>，所以他也不会实际释放掉内存，</a:t>
            </a:r>
            <a:r>
              <a:rPr lang="zh-CN" altLang="en-US" b="1"/>
              <a:t>容量</a:t>
            </a:r>
            <a:r>
              <a:rPr lang="en-US" altLang="zh-CN" b="1"/>
              <a:t>(capacity)</a:t>
            </a:r>
            <a:r>
              <a:rPr lang="zh-CN" altLang="en-US"/>
              <a:t>还是摆在那里，</a:t>
            </a:r>
            <a:r>
              <a:rPr lang="en-US" altLang="zh-CN"/>
              <a:t>clear </a:t>
            </a:r>
            <a:r>
              <a:rPr lang="zh-CN" altLang="en-US"/>
              <a:t>仅仅只是把</a:t>
            </a:r>
            <a:r>
              <a:rPr lang="zh-CN" altLang="en-US" b="1"/>
              <a:t>数组大小</a:t>
            </a:r>
            <a:r>
              <a:rPr lang="en-US" altLang="zh-CN" b="1"/>
              <a:t>(size)</a:t>
            </a:r>
            <a:r>
              <a:rPr lang="zh-CN" altLang="en-US"/>
              <a:t>标记为</a:t>
            </a:r>
            <a:r>
              <a:rPr lang="en-US" altLang="zh-CN"/>
              <a:t> 0 </a:t>
            </a:r>
            <a:r>
              <a:rPr lang="zh-CN" altLang="en-US"/>
              <a:t>而已。</a:t>
            </a:r>
            <a:endParaRPr lang="zh-CN" altLang="en-US"/>
          </a:p>
          <a:p>
            <a:r>
              <a:rPr lang="zh-CN" altLang="en-US"/>
              <a:t>这可能导致在低端平台上内存告急，这是因为尽管你已经</a:t>
            </a:r>
            <a:r>
              <a:rPr lang="en-US" altLang="zh-CN"/>
              <a:t> clear </a:t>
            </a:r>
            <a:r>
              <a:rPr lang="zh-CN" altLang="en-US"/>
              <a:t>掉</a:t>
            </a:r>
            <a:r>
              <a:rPr lang="en-US" altLang="zh-CN"/>
              <a:t> vector </a:t>
            </a:r>
            <a:r>
              <a:rPr lang="zh-CN" altLang="en-US"/>
              <a:t>了而实际容量还在并没有释放。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23740" y="4812030"/>
            <a:ext cx="7668260" cy="20459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635" y="2775585"/>
            <a:ext cx="4162425" cy="14706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clear </a:t>
            </a:r>
            <a:r>
              <a:rPr lang="zh-CN" altLang="en-US"/>
              <a:t>的问题，</a:t>
            </a:r>
            <a:r>
              <a:rPr lang="en-US" altLang="zh-CN"/>
              <a:t>shrink_to_fit </a:t>
            </a:r>
            <a:r>
              <a:rPr lang="zh-CN" altLang="en-US"/>
              <a:t>解决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6388100" cy="4351655"/>
          </a:xfrm>
        </p:spPr>
        <p:txBody>
          <a:bodyPr/>
          <a:p>
            <a:r>
              <a:rPr lang="zh-CN" altLang="en-US"/>
              <a:t>要真正释放掉内存，可以在</a:t>
            </a:r>
            <a:r>
              <a:rPr lang="en-US" altLang="zh-CN"/>
              <a:t> clear </a:t>
            </a:r>
            <a:r>
              <a:rPr lang="zh-CN" altLang="en-US"/>
              <a:t>之后再调用</a:t>
            </a:r>
            <a:r>
              <a:rPr lang="en-US" altLang="zh-CN"/>
              <a:t> shrink_to_fit</a:t>
            </a:r>
            <a:r>
              <a:rPr lang="zh-CN" altLang="en-US"/>
              <a:t>，这样才会让容量也变成</a:t>
            </a:r>
            <a:r>
              <a:rPr lang="en-US" altLang="zh-CN"/>
              <a:t> 0</a:t>
            </a:r>
            <a:r>
              <a:rPr lang="zh-CN" altLang="en-US"/>
              <a:t>（这时</a:t>
            </a:r>
            <a:r>
              <a:rPr lang="en-US" altLang="zh-CN"/>
              <a:t> vector </a:t>
            </a:r>
            <a:r>
              <a:rPr lang="zh-CN" altLang="en-US"/>
              <a:t>的</a:t>
            </a:r>
            <a:r>
              <a:rPr lang="en-US" altLang="zh-CN"/>
              <a:t> data </a:t>
            </a:r>
            <a:r>
              <a:rPr lang="zh-CN" altLang="en-US"/>
              <a:t>会返回</a:t>
            </a:r>
            <a:r>
              <a:rPr lang="en-US" altLang="zh-CN"/>
              <a:t> nullptr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当然，</a:t>
            </a:r>
            <a:r>
              <a:rPr lang="en-US" altLang="zh-CN"/>
              <a:t>vector </a:t>
            </a:r>
            <a:r>
              <a:rPr lang="zh-CN" altLang="en-US"/>
              <a:t>对象解构时也会彻底释放内存，这个不用操心。</a:t>
            </a:r>
            <a:r>
              <a:rPr lang="en-US" altLang="zh-CN"/>
              <a:t>clear </a:t>
            </a:r>
            <a:r>
              <a:rPr lang="zh-CN" altLang="en-US"/>
              <a:t>配合</a:t>
            </a:r>
            <a:r>
              <a:rPr lang="en-US" altLang="zh-CN"/>
              <a:t> shrink_to_fit </a:t>
            </a:r>
            <a:r>
              <a:rPr lang="zh-CN" altLang="en-US"/>
              <a:t>只是提前释放而已。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6490" y="2598420"/>
            <a:ext cx="4384675" cy="166116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44440" y="4596765"/>
            <a:ext cx="7174230" cy="226123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迭代器入门</a:t>
            </a:r>
            <a:endParaRPr lang="zh-CN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如果要把右边这个打印的操作封装起来，该怎么做？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23560" y="2875280"/>
            <a:ext cx="5897245" cy="225171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如果要把右边这个打印的操作封装起来，该怎么做？</a:t>
            </a:r>
            <a:endParaRPr lang="zh-CN" altLang="en-US"/>
          </a:p>
          <a:p>
            <a:r>
              <a:rPr lang="zh-CN" altLang="en-US"/>
              <a:t>可以用一个函数来封装打印操作：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print(vector&lt;char&gt; const &amp;a);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589905" y="2240280"/>
            <a:ext cx="5963920" cy="35223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" y="4614545"/>
            <a:ext cx="516890" cy="1388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</a:t>
            </a:r>
            <a:r>
              <a:rPr lang="zh-CN">
                <a:sym typeface="+mn-ea"/>
              </a:rPr>
              <a:t>：输入输出流（</a:t>
            </a:r>
            <a:r>
              <a:rPr lang="en-US" altLang="zh-CN">
                <a:sym typeface="+mn-ea"/>
              </a:rPr>
              <a:t>stream</a:t>
            </a:r>
            <a:r>
              <a:rPr lang="zh-CN">
                <a:sym typeface="+mn-ea"/>
              </a:rPr>
              <a:t>）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2132965"/>
            <a:ext cx="12077065" cy="373634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454150" y="5253990"/>
            <a:ext cx="122237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3890645" y="5253990"/>
            <a:ext cx="122237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228850" y="3684270"/>
            <a:ext cx="115316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如果要把右边这个打印的操作封装起来，该怎么做？</a:t>
            </a:r>
            <a:endParaRPr lang="zh-CN" altLang="en-US"/>
          </a:p>
          <a:p>
            <a:r>
              <a:rPr lang="zh-CN" altLang="en-US"/>
              <a:t>可以用一个函数来封装打印操作：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print(vector&lt;char&gt; const &amp;a);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>
                <a:sym typeface="+mn-ea"/>
              </a:rPr>
              <a:t>但是这样的缺点是他只能打印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类型，没法打印</a:t>
            </a:r>
            <a:r>
              <a:rPr lang="en-US" altLang="zh-CN">
                <a:sym typeface="+mn-ea"/>
              </a:rPr>
              <a:t> string </a:t>
            </a:r>
            <a:r>
              <a:rPr lang="zh-CN" altLang="en-US">
                <a:sym typeface="+mn-ea"/>
              </a:rPr>
              <a:t>类型。</a:t>
            </a:r>
            <a:r>
              <a:rPr lang="zh-CN" altLang="en-US">
                <a:sym typeface="+mn-ea"/>
              </a:rPr>
              <a:t>要支持</a:t>
            </a:r>
            <a:r>
              <a:rPr lang="en-US" altLang="zh-CN">
                <a:sym typeface="+mn-ea"/>
              </a:rPr>
              <a:t> string </a:t>
            </a:r>
            <a:r>
              <a:rPr lang="zh-CN" altLang="en-US">
                <a:sym typeface="+mn-ea"/>
              </a:rPr>
              <a:t>只能再写一遍一样的</a:t>
            </a:r>
            <a:r>
              <a:rPr lang="en-US" altLang="zh-CN">
                <a:sym typeface="+mn-ea"/>
              </a:rPr>
              <a:t> print </a:t>
            </a:r>
            <a:r>
              <a:rPr lang="zh-CN" altLang="en-US">
                <a:sym typeface="+mn-ea"/>
              </a:rPr>
              <a:t>函数。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80735" y="2103755"/>
            <a:ext cx="5383530" cy="379476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注意到</a:t>
            </a:r>
            <a:r>
              <a:rPr lang="en-US" altLang="zh-CN"/>
              <a:t> vector </a:t>
            </a:r>
            <a:r>
              <a:rPr lang="zh-CN" altLang="en-US"/>
              <a:t>和</a:t>
            </a:r>
            <a:r>
              <a:rPr lang="en-US" altLang="zh-CN"/>
              <a:t> string </a:t>
            </a:r>
            <a:r>
              <a:rPr lang="zh-CN" altLang="en-US"/>
              <a:t>的底层都是连续的稠密数组，他们都有</a:t>
            </a:r>
            <a:r>
              <a:rPr lang="en-US" altLang="zh-CN"/>
              <a:t> data() </a:t>
            </a:r>
            <a:r>
              <a:rPr lang="zh-CN" altLang="en-US"/>
              <a:t>和</a:t>
            </a:r>
            <a:r>
              <a:rPr lang="en-US" altLang="zh-CN"/>
              <a:t> size() </a:t>
            </a:r>
            <a:r>
              <a:rPr lang="zh-CN" altLang="en-US"/>
              <a:t>函数。</a:t>
            </a:r>
            <a:endParaRPr lang="zh-CN" altLang="en-US"/>
          </a:p>
          <a:p>
            <a:r>
              <a:rPr lang="zh-CN" altLang="en-US"/>
              <a:t>因此可改用</a:t>
            </a:r>
            <a:r>
              <a:rPr lang="zh-CN" altLang="en-US" b="1"/>
              <a:t>首地址指针</a:t>
            </a:r>
            <a:r>
              <a:rPr lang="zh-CN" altLang="en-US"/>
              <a:t>和</a:t>
            </a:r>
            <a:r>
              <a:rPr lang="zh-CN" altLang="en-US" b="1"/>
              <a:t>数组长度</a:t>
            </a:r>
            <a:r>
              <a:rPr lang="zh-CN" altLang="en-US"/>
              <a:t>做参数：</a:t>
            </a:r>
            <a:endParaRPr lang="zh-CN" altLang="en-US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print(char const *a, size_t n);</a:t>
            </a:r>
            <a:endParaRPr lang="en-US" altLang="zh-CN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>
                <a:sym typeface="+mn-ea"/>
              </a:rPr>
              <a:t>这样</a:t>
            </a:r>
            <a:r>
              <a:rPr lang="en-US" altLang="zh-CN">
                <a:sym typeface="+mn-ea"/>
              </a:rPr>
              <a:t> print </a:t>
            </a:r>
            <a:r>
              <a:rPr lang="zh-CN" altLang="en-US">
                <a:sym typeface="+mn-ea"/>
              </a:rPr>
              <a:t>在无需知道容器具体类型的情况下，只用最简单的接口（首地址指针）就完成了遍历和打印的操作。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31205" y="2102485"/>
            <a:ext cx="5482590" cy="3797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5" y="3615690"/>
            <a:ext cx="2667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使用</a:t>
            </a:r>
            <a:r>
              <a:rPr lang="zh-CN" b="1"/>
              <a:t>指针</a:t>
            </a:r>
            <a:r>
              <a:rPr lang="zh-CN"/>
              <a:t>和</a:t>
            </a:r>
            <a:r>
              <a:rPr lang="zh-CN" b="1"/>
              <a:t>长度</a:t>
            </a:r>
            <a:r>
              <a:rPr lang="zh-CN"/>
              <a:t>做接口的好处是，可以通过给指针加减运算，选择其中一部分连续的元素来打印，而不一定全部打印出来。</a:t>
            </a:r>
            <a:endParaRPr lang="zh-CN"/>
          </a:p>
          <a:p>
            <a:r>
              <a:rPr lang="zh-CN">
                <a:sym typeface="+mn-ea"/>
              </a:rPr>
              <a:t>比如这里我们选择打印</a:t>
            </a:r>
            <a:r>
              <a:rPr lang="zh-CN" b="1">
                <a:sym typeface="+mn-ea"/>
              </a:rPr>
              <a:t>前三个元素</a:t>
            </a:r>
            <a:r>
              <a:rPr lang="zh-CN">
                <a:sym typeface="+mn-ea"/>
              </a:rPr>
              <a:t>（去掉了最后一个元素，但不必用</a:t>
            </a:r>
            <a:r>
              <a:rPr lang="en-US" altLang="zh-CN">
                <a:sym typeface="+mn-ea"/>
              </a:rPr>
              <a:t> pop_back </a:t>
            </a:r>
            <a:r>
              <a:rPr lang="zh-CN" altLang="en-US">
                <a:sym typeface="+mn-ea"/>
              </a:rPr>
              <a:t>修改数组，只要传参数的时候修改一下</a:t>
            </a:r>
            <a:r>
              <a:rPr lang="zh-CN" altLang="en-US" b="1">
                <a:sym typeface="+mn-ea"/>
              </a:rPr>
              <a:t>长度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部分即可</a:t>
            </a:r>
            <a:r>
              <a:rPr lang="zh-CN">
                <a:sym typeface="+mn-ea"/>
              </a:rPr>
              <a:t>）。</a:t>
            </a:r>
            <a:endParaRPr 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05195" y="2470785"/>
            <a:ext cx="5134610" cy="30613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" y="3438525"/>
            <a:ext cx="370840" cy="112649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8491855" y="4961255"/>
            <a:ext cx="144081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77890" y="2440940"/>
            <a:ext cx="5188585" cy="31203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使用</a:t>
            </a:r>
            <a:r>
              <a:rPr lang="zh-CN" b="1"/>
              <a:t>指针</a:t>
            </a:r>
            <a:r>
              <a:rPr lang="zh-CN"/>
              <a:t>和</a:t>
            </a:r>
            <a:r>
              <a:rPr lang="zh-CN" b="1"/>
              <a:t>长度</a:t>
            </a:r>
            <a:r>
              <a:rPr lang="zh-CN"/>
              <a:t>做接口的好处是，可以通过给指针加减运算，选择其中一部分连续的元素来打印，而不一定全部打印出来。</a:t>
            </a:r>
            <a:endParaRPr lang="zh-CN"/>
          </a:p>
          <a:p>
            <a:r>
              <a:rPr lang="zh-CN">
                <a:sym typeface="+mn-ea"/>
              </a:rPr>
              <a:t>比如这里我们选择打印</a:t>
            </a:r>
            <a:r>
              <a:rPr lang="zh-CN" b="1">
                <a:sym typeface="+mn-ea"/>
              </a:rPr>
              <a:t>后三个元素</a:t>
            </a:r>
            <a:r>
              <a:rPr lang="zh-CN">
                <a:sym typeface="+mn-ea"/>
              </a:rPr>
              <a:t>（去掉了第一个元素，但不必用</a:t>
            </a:r>
            <a:r>
              <a:rPr lang="en-US" altLang="zh-CN">
                <a:sym typeface="+mn-ea"/>
              </a:rPr>
              <a:t> erase </a:t>
            </a:r>
            <a:r>
              <a:rPr lang="zh-CN" altLang="en-US">
                <a:sym typeface="+mn-ea"/>
              </a:rPr>
              <a:t>修改数组，只要传参数的时候同时修改</a:t>
            </a:r>
            <a:r>
              <a:rPr lang="zh-CN" altLang="en-US" b="1">
                <a:sym typeface="+mn-ea"/>
              </a:rPr>
              <a:t>指针</a:t>
            </a:r>
            <a:r>
              <a:rPr lang="zh-CN" altLang="en-US">
                <a:sym typeface="+mn-ea"/>
              </a:rPr>
              <a:t>和</a:t>
            </a:r>
            <a:r>
              <a:rPr lang="zh-CN" altLang="en-US" b="1">
                <a:sym typeface="+mn-ea"/>
              </a:rPr>
              <a:t>长度</a:t>
            </a:r>
            <a:r>
              <a:rPr lang="zh-CN" altLang="en-US">
                <a:sym typeface="+mn-ea"/>
              </a:rPr>
              <a:t>部分即可</a:t>
            </a:r>
            <a:r>
              <a:rPr lang="zh-CN">
                <a:sym typeface="+mn-ea"/>
              </a:rPr>
              <a:t>）。</a:t>
            </a:r>
            <a:endParaRPr 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8910955" y="4940300"/>
            <a:ext cx="144081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198360" y="4940300"/>
            <a:ext cx="144081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3567430"/>
            <a:ext cx="456565" cy="86741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b="1"/>
              <a:t>首地址指针</a:t>
            </a:r>
            <a:r>
              <a:rPr lang="zh-CN"/>
              <a:t>和</a:t>
            </a:r>
            <a:r>
              <a:rPr lang="zh-CN" b="1"/>
              <a:t>数组长度</a:t>
            </a:r>
            <a:r>
              <a:rPr lang="zh-CN"/>
              <a:t>看起来不太对称。</a:t>
            </a:r>
            <a:endParaRPr lang="zh-CN"/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print(char const *begptr, size_t size);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>
                <a:sym typeface="+mn-ea"/>
              </a:rPr>
              <a:t>不妨改用</a:t>
            </a:r>
            <a:r>
              <a:rPr lang="zh-CN" b="1">
                <a:sym typeface="+mn-ea"/>
              </a:rPr>
              <a:t>首地址指针</a:t>
            </a:r>
            <a:r>
              <a:rPr lang="zh-CN">
                <a:sym typeface="+mn-ea"/>
              </a:rPr>
              <a:t>和</a:t>
            </a:r>
            <a:r>
              <a:rPr lang="zh-CN" b="1">
                <a:sym typeface="+mn-ea"/>
              </a:rPr>
              <a:t>尾地址指针</a:t>
            </a:r>
            <a:r>
              <a:rPr lang="zh-CN">
                <a:sym typeface="+mn-ea"/>
              </a:rPr>
              <a:t>如何？</a:t>
            </a:r>
            <a:endParaRPr lang="zh-CN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print(char const *begptr, size_t endptr);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>
                <a:sym typeface="+mn-ea"/>
              </a:rPr>
              <a:t>注意看，我们在</a:t>
            </a:r>
            <a:r>
              <a:rPr lang="en-US" altLang="zh-CN">
                <a:sym typeface="+mn-ea"/>
              </a:rPr>
              <a:t> print </a:t>
            </a:r>
            <a:r>
              <a:rPr lang="zh-CN" altLang="en-US">
                <a:sym typeface="+mn-ea"/>
              </a:rPr>
              <a:t>里也不是用</a:t>
            </a:r>
            <a:r>
              <a:rPr lang="zh-CN" altLang="en-US" b="1">
                <a:sym typeface="+mn-ea"/>
              </a:rPr>
              <a:t>数组下标</a:t>
            </a:r>
            <a:r>
              <a:rPr lang="zh-CN" altLang="en-US">
                <a:sym typeface="+mn-ea"/>
              </a:rPr>
              <a:t>去迭代，而是用</a:t>
            </a:r>
            <a:r>
              <a:rPr lang="zh-CN" altLang="en-US" b="1">
                <a:sym typeface="+mn-ea"/>
              </a:rPr>
              <a:t>指针</a:t>
            </a:r>
            <a:r>
              <a:rPr lang="zh-CN" altLang="en-US">
                <a:sym typeface="+mn-ea"/>
              </a:rPr>
              <a:t>作为迭代变量了。</a:t>
            </a:r>
            <a:endParaRPr 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76620" y="2426335"/>
            <a:ext cx="5783580" cy="31496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472555" y="2886075"/>
            <a:ext cx="506476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3505835"/>
            <a:ext cx="3333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1830070"/>
            <a:ext cx="5793740" cy="36372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迭代器模式：首指针＋</a:t>
            </a:r>
            <a:r>
              <a:rPr lang="zh-CN">
                <a:sym typeface="+mn-ea"/>
              </a:rPr>
              <a:t>尾指针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34820"/>
            <a:ext cx="5181600" cy="4504055"/>
          </a:xfrm>
        </p:spPr>
        <p:txBody>
          <a:bodyPr>
            <a:normAutofit lnSpcReduction="10000"/>
          </a:bodyPr>
          <a:p>
            <a:r>
              <a:rPr lang="zh-CN">
                <a:sym typeface="+mn-ea"/>
              </a:rPr>
              <a:t>改用</a:t>
            </a:r>
            <a:r>
              <a:rPr lang="zh-CN" b="1">
                <a:sym typeface="+mn-ea"/>
              </a:rPr>
              <a:t>首地址指针</a:t>
            </a:r>
            <a:r>
              <a:rPr lang="zh-CN">
                <a:sym typeface="+mn-ea"/>
              </a:rPr>
              <a:t>和</a:t>
            </a:r>
            <a:r>
              <a:rPr lang="zh-CN" b="1">
                <a:sym typeface="+mn-ea"/>
              </a:rPr>
              <a:t>尾地址指针</a:t>
            </a:r>
            <a:r>
              <a:rPr lang="zh-CN">
                <a:sym typeface="+mn-ea"/>
              </a:rPr>
              <a:t>以后，要特别注意一点：</a:t>
            </a:r>
            <a:r>
              <a:rPr lang="zh-CN" b="1">
                <a:sym typeface="+mn-ea"/>
              </a:rPr>
              <a:t>尾地址指针</a:t>
            </a:r>
            <a:r>
              <a:rPr lang="zh-CN">
                <a:sym typeface="+mn-ea"/>
              </a:rPr>
              <a:t>实际上是指向末尾元素再往后后一个元素的指针！</a:t>
            </a:r>
            <a:endParaRPr lang="zh-CN">
              <a:sym typeface="+mn-ea"/>
            </a:endParaRPr>
          </a:p>
          <a:p>
            <a:r>
              <a:rPr lang="zh-CN">
                <a:sym typeface="+mn-ea"/>
              </a:rPr>
              <a:t>也就是说</a:t>
            </a:r>
            <a:r>
              <a:rPr lang="zh-CN" b="1">
                <a:sym typeface="+mn-ea"/>
              </a:rPr>
              <a:t>尾地址指针</a:t>
            </a:r>
            <a:r>
              <a:rPr lang="zh-CN">
                <a:sym typeface="+mn-ea"/>
              </a:rPr>
              <a:t>所指向的地方是无效的内存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 + a.size()</a:t>
            </a:r>
            <a:r>
              <a:rPr lang="zh-CN">
                <a:sym typeface="+mn-ea"/>
              </a:rPr>
              <a:t>，</a:t>
            </a:r>
            <a:r>
              <a:rPr lang="zh-CN" b="1">
                <a:sym typeface="+mn-ea"/>
              </a:rPr>
              <a:t>尾地址指针减</a:t>
            </a:r>
            <a:r>
              <a:rPr lang="en-US" altLang="zh-CN" b="1">
                <a:sym typeface="+mn-ea"/>
              </a:rPr>
              <a:t>1</a:t>
            </a:r>
            <a:r>
              <a:rPr lang="zh-CN" altLang="en-US">
                <a:sym typeface="+mn-ea"/>
              </a:rPr>
              <a:t>才是真正的末尾元素指针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 + a.size() - 1</a:t>
            </a:r>
            <a:r>
              <a:rPr lang="zh-CN">
                <a:sym typeface="+mn-ea"/>
              </a:rPr>
              <a:t>。</a:t>
            </a:r>
            <a:endParaRPr lang="zh-CN">
              <a:sym typeface="+mn-ea"/>
            </a:endParaRPr>
          </a:p>
          <a:p>
            <a:r>
              <a:rPr lang="zh-CN">
                <a:sym typeface="+mn-ea"/>
              </a:rPr>
              <a:t>为什么要这样设计？因为如果用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 + a.size() - 1 </a:t>
            </a:r>
            <a:r>
              <a:rPr lang="zh-CN" altLang="en-US">
                <a:sym typeface="+mn-ea"/>
              </a:rPr>
              <a:t>也就是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&amp;a.back()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作为尾地址指针，将无法表示</a:t>
            </a:r>
            <a:r>
              <a:rPr lang="zh-CN" altLang="en-US" b="1">
                <a:sym typeface="+mn-ea"/>
              </a:rPr>
              <a:t>数组长度为</a:t>
            </a:r>
            <a:r>
              <a:rPr lang="en-US" altLang="zh-CN" b="1">
                <a:sym typeface="+mn-ea"/>
              </a:rPr>
              <a:t> 0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的情况。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257925" y="4756785"/>
            <a:ext cx="39916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0195" y="5467350"/>
            <a:ext cx="1257300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2112010"/>
            <a:ext cx="6060440" cy="374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迭代器模式：为什么尾指针要往后移动一格？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34820"/>
            <a:ext cx="5181600" cy="4504055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而让</a:t>
            </a:r>
            <a:r>
              <a:rPr lang="zh-CN" b="1">
                <a:sym typeface="+mn-ea"/>
              </a:rPr>
              <a:t>尾地址指针</a:t>
            </a:r>
            <a:r>
              <a:rPr lang="zh-CN" altLang="en-US">
                <a:sym typeface="+mn-ea"/>
              </a:rPr>
              <a:t>往后移动一格的设计，使得数组长度为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就是</a:t>
            </a:r>
            <a:r>
              <a:rPr lang="en-US" altLang="zh-CN">
                <a:sym typeface="+mn-ea"/>
              </a:rPr>
              <a:t> begptr == endptr </a:t>
            </a:r>
            <a:r>
              <a:rPr lang="zh-CN" altLang="en-US">
                <a:sym typeface="+mn-ea"/>
              </a:rPr>
              <a:t>的情况，非常容易判断。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更方便的是你可以通过指针的减法运算：</a:t>
            </a:r>
            <a:r>
              <a:rPr lang="en-US" altLang="zh-CN">
                <a:sym typeface="+mn-ea"/>
              </a:rPr>
              <a:t> endptr - begptr </a:t>
            </a:r>
            <a:r>
              <a:rPr lang="zh-CN" altLang="en-US">
                <a:sym typeface="+mn-ea"/>
              </a:rPr>
              <a:t>来算出数组的长度！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for </a:t>
            </a:r>
            <a:r>
              <a:rPr lang="zh-CN" altLang="en-US">
                <a:sym typeface="+mn-ea"/>
              </a:rPr>
              <a:t>循环里也很容易写，判断是否继续循环的条件为</a:t>
            </a:r>
            <a:r>
              <a:rPr lang="en-US" altLang="zh-CN">
                <a:sym typeface="+mn-ea"/>
              </a:rPr>
              <a:t> ptr != endptr </a:t>
            </a:r>
            <a:r>
              <a:rPr lang="zh-CN" altLang="en-US">
                <a:sym typeface="+mn-ea"/>
              </a:rPr>
              <a:t>就行了。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422130" y="2600325"/>
            <a:ext cx="142303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960" y="5172075"/>
            <a:ext cx="2171700" cy="168592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668895" y="4925060"/>
            <a:ext cx="169164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迭代器模式：</a:t>
            </a:r>
            <a:r>
              <a:rPr lang="zh-CN">
                <a:sym typeface="+mn-ea"/>
              </a:rPr>
              <a:t>首指针＋</a:t>
            </a:r>
            <a:r>
              <a:rPr lang="zh-CN">
                <a:sym typeface="+mn-ea"/>
              </a:rPr>
              <a:t>尾指针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34820"/>
            <a:ext cx="5181600" cy="4504055"/>
          </a:xfrm>
        </p:spPr>
        <p:txBody>
          <a:bodyPr>
            <a:normAutofit lnSpcReduction="10000"/>
          </a:bodyPr>
          <a:p>
            <a:r>
              <a:rPr lang="zh-CN">
                <a:sym typeface="+mn-ea"/>
              </a:rPr>
              <a:t>还可以让</a:t>
            </a:r>
            <a:r>
              <a:rPr lang="zh-CN" b="1">
                <a:sym typeface="+mn-ea"/>
              </a:rPr>
              <a:t>首</a:t>
            </a:r>
            <a:r>
              <a:rPr lang="zh-CN" b="1">
                <a:sym typeface="+mn-ea"/>
              </a:rPr>
              <a:t>指针</a:t>
            </a:r>
            <a:r>
              <a:rPr lang="zh-CN">
                <a:sym typeface="+mn-ea"/>
              </a:rPr>
              <a:t>和</a:t>
            </a:r>
            <a:r>
              <a:rPr lang="zh-CN" b="1">
                <a:sym typeface="+mn-ea"/>
              </a:rPr>
              <a:t>尾指针</a:t>
            </a:r>
            <a:r>
              <a:rPr lang="zh-CN">
                <a:sym typeface="+mn-ea"/>
              </a:rPr>
              <a:t>声明为模板参数，这样不论指针是什么类型，都可以使用</a:t>
            </a:r>
            <a:r>
              <a:rPr lang="en-US" altLang="zh-CN">
                <a:sym typeface="+mn-ea"/>
              </a:rPr>
              <a:t> print </a:t>
            </a:r>
            <a:r>
              <a:rPr lang="zh-CN">
                <a:sym typeface="+mn-ea"/>
              </a:rPr>
              <a:t>这个模板函数来打印。</a:t>
            </a:r>
            <a:endParaRPr 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4855" y="1643380"/>
            <a:ext cx="5495290" cy="4716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35" y="3777615"/>
            <a:ext cx="328930" cy="258254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r>
              <a:rPr lang="zh-CN">
                <a:sym typeface="+mn-ea"/>
              </a:rPr>
              <a:t>：</a:t>
            </a:r>
            <a:r>
              <a:rPr lang="zh-CN">
                <a:sym typeface="+mn-ea"/>
              </a:rPr>
              <a:t>首指针＋尾指针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34820"/>
            <a:ext cx="5181600" cy="4504055"/>
          </a:xfrm>
        </p:spPr>
        <p:txBody>
          <a:bodyPr>
            <a:normAutofit lnSpcReduction="10000"/>
          </a:bodyPr>
          <a:p>
            <a:r>
              <a:rPr lang="zh-CN" b="1">
                <a:sym typeface="+mn-ea"/>
              </a:rPr>
              <a:t>首指针</a:t>
            </a:r>
            <a:r>
              <a:rPr lang="zh-CN">
                <a:sym typeface="+mn-ea"/>
              </a:rPr>
              <a:t>和</a:t>
            </a:r>
            <a:r>
              <a:rPr lang="zh-CN" b="1">
                <a:sym typeface="+mn-ea"/>
              </a:rPr>
              <a:t>尾指针</a:t>
            </a:r>
            <a:r>
              <a:rPr lang="zh-CN">
                <a:sym typeface="+mn-ea"/>
              </a:rPr>
              <a:t>的组合的确能胜任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这种连续数组，但是对于</a:t>
            </a:r>
            <a:r>
              <a:rPr lang="en-US" altLang="zh-CN">
                <a:sym typeface="+mn-ea"/>
              </a:rPr>
              <a:t> list </a:t>
            </a:r>
            <a:r>
              <a:rPr lang="zh-CN" altLang="en-US">
                <a:sym typeface="+mn-ea"/>
              </a:rPr>
              <a:t>这种不连续的内存的容器就没辙了。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没错，</a:t>
            </a:r>
            <a:r>
              <a:rPr lang="en-US" altLang="zh-CN">
                <a:sym typeface="+mn-ea"/>
              </a:rPr>
              <a:t>list </a:t>
            </a:r>
            <a:r>
              <a:rPr lang="zh-CN" altLang="en-US">
                <a:sym typeface="+mn-ea"/>
              </a:rPr>
              <a:t>没有</a:t>
            </a:r>
            <a:r>
              <a:rPr lang="en-US" altLang="zh-CN">
                <a:sym typeface="+mn-ea"/>
              </a:rPr>
              <a:t> data() </a:t>
            </a:r>
            <a:r>
              <a:rPr lang="zh-CN" altLang="en-US">
                <a:sym typeface="+mn-ea"/>
              </a:rPr>
              <a:t>这个成员函数，因为他根本就不连续。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960" y="5172075"/>
            <a:ext cx="2171700" cy="16859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29300" y="2400300"/>
            <a:ext cx="6162040" cy="330390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r>
              <a:rPr lang="zh-CN">
                <a:sym typeface="+mn-ea"/>
              </a:rPr>
              <a:t>：</a:t>
            </a:r>
            <a:r>
              <a:rPr lang="zh-CN">
                <a:sym typeface="+mn-ea"/>
              </a:rPr>
              <a:t>首</a:t>
            </a:r>
            <a:r>
              <a:rPr lang="zh-CN">
                <a:sym typeface="+mn-ea"/>
              </a:rPr>
              <a:t>迭代器＋尾迭代器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41145"/>
            <a:ext cx="5181600" cy="489204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然而</a:t>
            </a:r>
            <a:r>
              <a:rPr lang="en-US" altLang="zh-CN">
                <a:sym typeface="+mn-ea"/>
              </a:rPr>
              <a:t> list </a:t>
            </a:r>
            <a:r>
              <a:rPr lang="zh-CN" altLang="en-US">
                <a:sym typeface="+mn-ea"/>
              </a:rPr>
              <a:t>却提供了</a:t>
            </a:r>
            <a:r>
              <a:rPr lang="en-US" altLang="zh-CN">
                <a:sym typeface="+mn-ea"/>
              </a:rPr>
              <a:t> begin()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end() </a:t>
            </a:r>
            <a:r>
              <a:rPr lang="zh-CN" altLang="en-US">
                <a:sym typeface="+mn-ea"/>
              </a:rPr>
              <a:t>函数，他们会返回两个</a:t>
            </a:r>
            <a:r>
              <a:rPr lang="en-US" altLang="zh-CN">
                <a:sym typeface="+mn-ea"/>
              </a:rPr>
              <a:t> list&lt;char&gt;::iterator </a:t>
            </a:r>
            <a:r>
              <a:rPr lang="zh-CN" altLang="en-US">
                <a:sym typeface="+mn-ea"/>
              </a:rPr>
              <a:t>对象。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这个</a:t>
            </a:r>
            <a:r>
              <a:rPr lang="en-US" altLang="zh-CN">
                <a:sym typeface="+mn-ea"/>
              </a:rPr>
              <a:t> list&lt;char&gt;::iterator </a:t>
            </a:r>
            <a:r>
              <a:rPr lang="zh-CN" altLang="en-US">
                <a:sym typeface="+mn-ea"/>
              </a:rPr>
              <a:t>是一个特殊定义过的类型，其具有</a:t>
            </a:r>
            <a:r>
              <a:rPr lang="en-US" altLang="zh-CN">
                <a:sym typeface="+mn-ea"/>
              </a:rPr>
              <a:t> !=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++ </a:t>
            </a:r>
            <a:r>
              <a:rPr lang="zh-CN" altLang="en-US">
                <a:sym typeface="+mn-ea"/>
              </a:rPr>
              <a:t>以及</a:t>
            </a:r>
            <a:r>
              <a:rPr lang="en-US" altLang="zh-CN">
                <a:sym typeface="+mn-ea"/>
              </a:rPr>
              <a:t> * </a:t>
            </a:r>
            <a:r>
              <a:rPr lang="zh-CN" altLang="en-US">
                <a:sym typeface="+mn-ea"/>
              </a:rPr>
              <a:t>这些</a:t>
            </a:r>
            <a:r>
              <a:rPr lang="zh-CN" altLang="en-US" b="1">
                <a:sym typeface="+mn-ea"/>
              </a:rPr>
              <a:t>运算符的重载</a:t>
            </a:r>
            <a:r>
              <a:rPr lang="zh-CN" altLang="en-US">
                <a:sym typeface="+mn-ea"/>
              </a:rPr>
              <a:t>。所以用起来就像普通的指针一样。而这些运算符重载，却会</a:t>
            </a:r>
            <a:r>
              <a:rPr lang="zh-CN" altLang="en-US" b="1">
                <a:sym typeface="+mn-ea"/>
              </a:rPr>
              <a:t>把</a:t>
            </a:r>
            <a:r>
              <a:rPr lang="en-US" altLang="zh-CN" b="1">
                <a:sym typeface="+mn-ea"/>
              </a:rPr>
              <a:t> ++ </a:t>
            </a:r>
            <a:r>
              <a:rPr lang="zh-CN" altLang="en-US" b="1">
                <a:sym typeface="+mn-ea"/>
              </a:rPr>
              <a:t>对应到</a:t>
            </a:r>
            <a:r>
              <a:rPr lang="en-US" altLang="zh-CN" b="1">
                <a:sym typeface="+mn-ea"/>
              </a:rPr>
              <a:t> </a:t>
            </a:r>
            <a:r>
              <a:rPr lang="zh-CN" altLang="en-US" b="1">
                <a:sym typeface="+mn-ea"/>
              </a:rPr>
              <a:t>链表的</a:t>
            </a:r>
            <a:r>
              <a:rPr lang="en-US" altLang="zh-CN" b="1">
                <a:sym typeface="+mn-ea"/>
              </a:rPr>
              <a:t> curr = curr-&gt;next </a:t>
            </a:r>
            <a:r>
              <a:rPr lang="zh-CN" altLang="en-US" b="1">
                <a:sym typeface="+mn-ea"/>
              </a:rPr>
              <a:t>上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这样一个用起来就像普通的指针，但内部却通过运算符重载适配不同容器的特殊类，就是</a:t>
            </a:r>
            <a:r>
              <a:rPr lang="zh-CN" altLang="en-US" b="1">
                <a:sym typeface="+mn-ea"/>
              </a:rPr>
              <a:t>迭代器</a:t>
            </a:r>
            <a:r>
              <a:rPr lang="en-US" altLang="zh-CN" b="1">
                <a:sym typeface="+mn-ea"/>
              </a:rPr>
              <a:t>(iterator)</a:t>
            </a:r>
            <a:r>
              <a:rPr lang="zh-CN" altLang="en-US">
                <a:sym typeface="+mn-ea"/>
              </a:rPr>
              <a:t>，迭代器是</a:t>
            </a:r>
            <a:r>
              <a:rPr lang="en-US" altLang="zh-CN">
                <a:sym typeface="+mn-ea"/>
              </a:rPr>
              <a:t> STL </a:t>
            </a:r>
            <a:r>
              <a:rPr lang="zh-CN" altLang="en-US">
                <a:sym typeface="+mn-ea"/>
              </a:rPr>
              <a:t>中</a:t>
            </a:r>
            <a:r>
              <a:rPr lang="zh-CN" altLang="en-US" b="1">
                <a:sym typeface="+mn-ea"/>
              </a:rPr>
              <a:t>容器</a:t>
            </a:r>
            <a:r>
              <a:rPr lang="zh-CN" altLang="en-US">
                <a:sym typeface="+mn-ea"/>
              </a:rPr>
              <a:t>和</a:t>
            </a:r>
            <a:r>
              <a:rPr lang="zh-CN" altLang="en-US" b="1">
                <a:sym typeface="+mn-ea"/>
              </a:rPr>
              <a:t>算法</a:t>
            </a:r>
            <a:r>
              <a:rPr lang="zh-CN" altLang="en-US">
                <a:sym typeface="+mn-ea"/>
              </a:rPr>
              <a:t>之间的桥梁。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734820"/>
            <a:ext cx="5913120" cy="40328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3226435"/>
            <a:ext cx="33147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0975" y="2084705"/>
            <a:ext cx="11448415" cy="3832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C++ </a:t>
            </a:r>
            <a:r>
              <a:rPr lang="zh-CN"/>
              <a:t>标准库五大件</a:t>
            </a:r>
            <a:r>
              <a:rPr lang="zh-CN">
                <a:sym typeface="+mn-ea"/>
              </a:rPr>
              <a:t>：分配器（</a:t>
            </a:r>
            <a:r>
              <a:rPr lang="en-US" altLang="zh-CN">
                <a:sym typeface="+mn-ea"/>
              </a:rPr>
              <a:t>allocator</a:t>
            </a:r>
            <a:r>
              <a:rPr lang="zh-CN">
                <a:sym typeface="+mn-ea"/>
              </a:rPr>
              <a:t>）</a:t>
            </a:r>
            <a:endParaRPr lang="zh-CN"/>
          </a:p>
        </p:txBody>
      </p:sp>
      <p:cxnSp>
        <p:nvCxnSpPr>
          <p:cNvPr id="5" name="Straight Connector 4"/>
          <p:cNvCxnSpPr/>
          <p:nvPr/>
        </p:nvCxnSpPr>
        <p:spPr>
          <a:xfrm>
            <a:off x="3099435" y="4599940"/>
            <a:ext cx="261239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54150" y="3643630"/>
            <a:ext cx="108966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迭代器模式</a:t>
            </a:r>
            <a:r>
              <a:rPr lang="zh-CN">
                <a:sym typeface="+mn-ea"/>
              </a:rPr>
              <a:t>：</a:t>
            </a:r>
            <a:r>
              <a:rPr lang="zh-CN">
                <a:sym typeface="+mn-ea"/>
              </a:rPr>
              <a:t>首</a:t>
            </a:r>
            <a:r>
              <a:rPr lang="zh-CN">
                <a:sym typeface="+mn-ea"/>
              </a:rPr>
              <a:t>迭代器＋尾迭代器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16990"/>
            <a:ext cx="5538470" cy="534035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如果让小彭老师来写</a:t>
            </a:r>
            <a:r>
              <a:rPr lang="en-US" altLang="zh-CN">
                <a:sym typeface="+mn-ea"/>
              </a:rPr>
              <a:t> list </a:t>
            </a:r>
            <a:r>
              <a:rPr lang="zh-CN" altLang="en-US">
                <a:sym typeface="+mn-ea"/>
              </a:rPr>
              <a:t>容器和他的迭代器，他的内部具体实现可能是这样的。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迭代器的这些运算符，都是约定俗成的，其根本目的在于模仿指针的行为，方便来自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语言的程序员快速上手掌握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标准库。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虽然你也可以用直观的函数名</a:t>
            </a:r>
            <a:r>
              <a:rPr lang="en-US" altLang="zh-CN">
                <a:sym typeface="+mn-ea"/>
              </a:rPr>
              <a:t> advance() </a:t>
            </a:r>
            <a:r>
              <a:rPr lang="zh-CN" altLang="en-US">
                <a:sym typeface="+mn-ea"/>
              </a:rPr>
              <a:t>代替</a:t>
            </a:r>
            <a:r>
              <a:rPr lang="en-US" altLang="zh-CN">
                <a:sym typeface="+mn-ea"/>
              </a:rPr>
              <a:t> ++</a:t>
            </a:r>
            <a:r>
              <a:rPr lang="zh-CN" altLang="en-US">
                <a:sym typeface="+mn-ea"/>
              </a:rPr>
              <a:t>，用</a:t>
            </a:r>
            <a:r>
              <a:rPr lang="en-US" altLang="zh-CN">
                <a:sym typeface="+mn-ea"/>
              </a:rPr>
              <a:t> deref() </a:t>
            </a:r>
            <a:r>
              <a:rPr lang="zh-CN" altLang="en-US">
                <a:sym typeface="+mn-ea"/>
              </a:rPr>
              <a:t>代替</a:t>
            </a:r>
            <a:r>
              <a:rPr lang="en-US" altLang="zh-CN">
                <a:sym typeface="+mn-ea"/>
              </a:rPr>
              <a:t> *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equal_to() </a:t>
            </a:r>
            <a:r>
              <a:rPr lang="zh-CN" altLang="en-US">
                <a:sym typeface="+mn-ea"/>
              </a:rPr>
              <a:t>代替</a:t>
            </a:r>
            <a:r>
              <a:rPr lang="en-US" altLang="zh-CN">
                <a:sym typeface="+mn-ea"/>
              </a:rPr>
              <a:t> ==</a:t>
            </a:r>
            <a:r>
              <a:rPr lang="zh-CN" altLang="en-US">
                <a:sym typeface="+mn-ea"/>
              </a:rPr>
              <a:t>。但是模仿指针行为的这些运算符，已然成为了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事实上的标准，而且也非常简洁明了。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因此所有的用户和库，都会按照这套运算符标准来实现和使用迭代器，建立起了沟通的桥梁，节省了各自创立一套规范的成本。</a:t>
            </a:r>
            <a:endParaRPr lang="zh-CN" altLang="en-US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71615" y="-18415"/>
            <a:ext cx="5620385" cy="687641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迭代器模式</a:t>
            </a:r>
            <a:r>
              <a:rPr lang="zh-CN">
                <a:sym typeface="+mn-ea"/>
              </a:rPr>
              <a:t>：</a:t>
            </a:r>
            <a:r>
              <a:rPr lang="en-US" altLang="zh-CN">
                <a:sym typeface="+mn-ea"/>
              </a:rPr>
              <a:t>++ </a:t>
            </a:r>
            <a:r>
              <a:rPr lang="zh-CN" altLang="en-US">
                <a:sym typeface="+mn-ea"/>
              </a:rPr>
              <a:t>的前置和后置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275715"/>
            <a:ext cx="5960745" cy="5452110"/>
          </a:xfrm>
        </p:spPr>
        <p:txBody>
          <a:bodyPr>
            <a:normAutofit lnSpcReduction="10000"/>
          </a:bodyPr>
          <a:p>
            <a:r>
              <a:rPr lang="zh-CN" altLang="en-US"/>
              <a:t>迭代器的自增运算符分为</a:t>
            </a:r>
            <a:r>
              <a:rPr lang="en-US" altLang="zh-CN"/>
              <a:t> ++p </a:t>
            </a:r>
            <a:r>
              <a:rPr lang="zh-CN" altLang="en-US"/>
              <a:t>和</a:t>
            </a:r>
            <a:r>
              <a:rPr lang="en-US" altLang="zh-CN"/>
              <a:t> p++ </a:t>
            </a:r>
            <a:r>
              <a:rPr lang="zh-CN" altLang="en-US"/>
              <a:t>两种写法。</a:t>
            </a:r>
            <a:endParaRPr lang="zh-CN" altLang="en-US"/>
          </a:p>
          <a:p>
            <a:r>
              <a:rPr lang="zh-CN" altLang="en-US"/>
              <a:t>他们都会产生</a:t>
            </a:r>
            <a:r>
              <a:rPr lang="en-US" altLang="zh-CN"/>
              <a:t> p = p + 1 </a:t>
            </a:r>
            <a:r>
              <a:rPr lang="zh-CN" altLang="en-US"/>
              <a:t>的效果，但是有一个细微的区别，就是他们</a:t>
            </a:r>
            <a:r>
              <a:rPr lang="zh-CN" altLang="en-US" b="1"/>
              <a:t>被作为表达式时的返回值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++p </a:t>
            </a:r>
            <a:r>
              <a:rPr lang="zh-CN" altLang="en-US"/>
              <a:t>会返回自增后的值</a:t>
            </a:r>
            <a:r>
              <a:rPr lang="en-US" altLang="zh-CN"/>
              <a:t> p + 1</a:t>
            </a:r>
            <a:r>
              <a:rPr lang="zh-CN" altLang="en-US"/>
              <a:t>，这和</a:t>
            </a:r>
            <a:r>
              <a:rPr lang="en-US" altLang="zh-CN"/>
              <a:t> p += 1 </a:t>
            </a:r>
            <a:r>
              <a:rPr lang="zh-CN" altLang="en-US"/>
              <a:t>完全一样，同样因为返回的是一个</a:t>
            </a:r>
            <a:r>
              <a:rPr lang="zh-CN" altLang="en-US" b="1"/>
              <a:t>左值引用</a:t>
            </a:r>
            <a:r>
              <a:rPr lang="zh-CN" altLang="en-US"/>
              <a:t>所以还可以继续自增比如</a:t>
            </a:r>
            <a:r>
              <a:rPr lang="en-US" altLang="zh-CN"/>
              <a:t> ++++p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p++ </a:t>
            </a:r>
            <a:r>
              <a:rPr lang="zh-CN" altLang="en-US"/>
              <a:t>会返回自增前的值</a:t>
            </a:r>
            <a:r>
              <a:rPr lang="en-US" altLang="zh-CN"/>
              <a:t> p</a:t>
            </a:r>
            <a:r>
              <a:rPr lang="zh-CN" altLang="en-US"/>
              <a:t>，但是执行完以后</a:t>
            </a:r>
            <a:r>
              <a:rPr lang="en-US" altLang="zh-CN"/>
              <a:t> p </a:t>
            </a:r>
            <a:r>
              <a:rPr lang="zh-CN" altLang="en-US"/>
              <a:t>却又是</a:t>
            </a:r>
            <a:r>
              <a:rPr lang="en-US" altLang="zh-CN"/>
              <a:t> p + 1 </a:t>
            </a:r>
            <a:r>
              <a:rPr lang="zh-CN" altLang="en-US"/>
              <a:t>了，非常迷惑）</a:t>
            </a:r>
            <a:endParaRPr lang="zh-CN" altLang="en-US"/>
          </a:p>
          <a:p>
            <a:r>
              <a:rPr lang="zh-CN" altLang="en-US"/>
              <a:t>正因如此，后置自增需要</a:t>
            </a:r>
            <a:r>
              <a:rPr lang="zh-CN" altLang="en-US"/>
              <a:t>先保存旧的迭代器，然后自增自己，再返回旧迭代器，可能</a:t>
            </a:r>
            <a:r>
              <a:rPr lang="zh-CN" altLang="en-US" b="1"/>
              <a:t>会比较低效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 C++ </a:t>
            </a:r>
            <a:r>
              <a:rPr lang="zh-CN" altLang="en-US"/>
              <a:t>中我推荐尽可能地多用前置自增</a:t>
            </a:r>
            <a:r>
              <a:rPr lang="en-US" altLang="zh-CN"/>
              <a:t> ++p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236460" y="2940685"/>
            <a:ext cx="3926840" cy="355092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7081520" y="258445"/>
            <a:ext cx="398526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在运算符重载上，沙雕的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C++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标准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委员会规定，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operator++(int)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这个重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载是后置自增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p++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，不带任何参数的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operator++()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这个重载是前置自增，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之所以这样是因为同名函数只能通过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参数列表类型来区分，这个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int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类型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参数没有任何实际意义，只是为了区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分不同的重载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编译器会在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b="1">
                <a:solidFill>
                  <a:schemeClr val="accent5">
                    <a:lumMod val="75000"/>
                  </a:schemeClr>
                </a:solidFill>
              </a:rPr>
              <a:t>p++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的</a:t>
            </a: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时候自动改成调用</a:t>
            </a:r>
            <a:r>
              <a:rPr lang="en-US" altLang="zh-CN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b="1">
                <a:solidFill>
                  <a:schemeClr val="accent5">
                    <a:lumMod val="75000"/>
                  </a:schemeClr>
                </a:solidFill>
              </a:rPr>
              <a:t>p.operator++(0)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begin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begin </a:t>
            </a:r>
            <a:r>
              <a:rPr lang="zh-CN" altLang="en-US"/>
              <a:t>可以获取指向第一个元素所在位置的</a:t>
            </a:r>
            <a:r>
              <a:rPr lang="zh-CN" altLang="en-US" b="1"/>
              <a:t>迭代器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>
                <a:sym typeface="+mn-ea"/>
              </a:rPr>
              <a:t>end </a:t>
            </a:r>
            <a:r>
              <a:rPr lang="zh-CN" altLang="en-US">
                <a:sym typeface="+mn-ea"/>
              </a:rPr>
              <a:t>可以获取指向最后一个元素下一个位置的</a:t>
            </a:r>
            <a:r>
              <a:rPr lang="zh-CN" altLang="en-US" b="1">
                <a:sym typeface="+mn-ea"/>
              </a:rPr>
              <a:t>迭代器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/>
              <a:t>迭代器的作用类似于一个位置标记符。</a:t>
            </a:r>
            <a:endParaRPr lang="zh-CN" altLang="en-US"/>
          </a:p>
          <a:p>
            <a:r>
              <a:rPr lang="zh-CN" altLang="en-US"/>
              <a:t>虽然对于</a:t>
            </a:r>
            <a:r>
              <a:rPr lang="en-US" altLang="zh-CN"/>
              <a:t> vector </a:t>
            </a:r>
            <a:r>
              <a:rPr lang="zh-CN" altLang="en-US"/>
              <a:t>来说只需要下标（</a:t>
            </a:r>
            <a:r>
              <a:rPr lang="en-US" altLang="zh-CN"/>
              <a:t>index</a:t>
            </a:r>
            <a:r>
              <a:rPr lang="zh-CN" altLang="en-US"/>
              <a:t>）就能标记位置了，例如</a:t>
            </a:r>
            <a:r>
              <a:rPr lang="en-US" altLang="zh-CN"/>
              <a:t> Python </a:t>
            </a:r>
            <a:r>
              <a:rPr lang="zh-CN" altLang="en-US"/>
              <a:t>中也是通过</a:t>
            </a:r>
            <a:r>
              <a:rPr lang="en-US" altLang="zh-CN"/>
              <a:t> 0 </a:t>
            </a:r>
            <a:r>
              <a:rPr lang="zh-CN" altLang="en-US"/>
              <a:t>表示第一个元素，</a:t>
            </a:r>
            <a:r>
              <a:rPr lang="en-US" altLang="zh-CN"/>
              <a:t>-1 </a:t>
            </a:r>
            <a:r>
              <a:rPr lang="zh-CN" altLang="en-US"/>
              <a:t>表示最后一个元素。</a:t>
            </a:r>
            <a:endParaRPr lang="zh-CN" altLang="en-US"/>
          </a:p>
          <a:p>
            <a:r>
              <a:rPr lang="en-US" altLang="zh-CN"/>
              <a:t>a[0] a[1] a[-1]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C++ </a:t>
            </a:r>
            <a:r>
              <a:rPr lang="zh-CN" altLang="en-US"/>
              <a:t>的特色就是采用了</a:t>
            </a:r>
            <a:r>
              <a:rPr lang="zh-CN" altLang="en-US" b="1"/>
              <a:t>迭代器（</a:t>
            </a:r>
            <a:r>
              <a:rPr lang="en-US" altLang="zh-CN" b="1"/>
              <a:t>iterator</a:t>
            </a:r>
            <a:r>
              <a:rPr lang="zh-CN" altLang="en-US" b="1"/>
              <a:t>）</a:t>
            </a:r>
            <a:r>
              <a:rPr lang="zh-CN" altLang="en-US"/>
              <a:t>来标记位置，他实际上是一个指针，这样的好处是：不需要指定原来的容器本身，就能知道指定的位置。</a:t>
            </a:r>
            <a:endParaRPr lang="zh-CN" altLang="en-US"/>
          </a:p>
          <a:p>
            <a:r>
              <a:rPr lang="zh-CN" altLang="en-US"/>
              <a:t>一对迭代器</a:t>
            </a:r>
            <a:r>
              <a:rPr lang="en-US" altLang="zh-CN"/>
              <a:t> begin </a:t>
            </a:r>
            <a:r>
              <a:rPr lang="zh-CN" altLang="en-US"/>
              <a:t>和</a:t>
            </a:r>
            <a:r>
              <a:rPr lang="en-US" altLang="zh-CN"/>
              <a:t> end </a:t>
            </a:r>
            <a:r>
              <a:rPr lang="zh-CN" altLang="en-US"/>
              <a:t>就标记了一个</a:t>
            </a:r>
            <a:r>
              <a:rPr lang="zh-CN" altLang="en-US" b="1"/>
              <a:t>区间（</a:t>
            </a:r>
            <a:r>
              <a:rPr lang="en-US" altLang="zh-CN" b="1"/>
              <a:t>range</a:t>
            </a:r>
            <a:r>
              <a:rPr lang="zh-CN" altLang="en-US" b="1"/>
              <a:t>）</a:t>
            </a:r>
            <a:r>
              <a:rPr lang="zh-CN" altLang="en-US"/>
              <a:t>。区间可以是一个容器的全部，例如</a:t>
            </a:r>
            <a:r>
              <a:rPr lang="en-US" altLang="zh-CN"/>
              <a:t> {a.begin(), a.end()} </a:t>
            </a:r>
            <a:r>
              <a:rPr lang="zh-CN" altLang="en-US"/>
              <a:t>区间；也可以是一个容器的部分，例如</a:t>
            </a:r>
            <a:r>
              <a:rPr lang="en-US" altLang="zh-CN"/>
              <a:t> {a.begin() + 1, a.end() - 1} </a:t>
            </a:r>
            <a:r>
              <a:rPr lang="zh-CN" altLang="en-US"/>
              <a:t>相当于去头去尾后的列表，相当于</a:t>
            </a:r>
            <a:r>
              <a:rPr lang="en-US" altLang="zh-CN"/>
              <a:t> Python </a:t>
            </a:r>
            <a:r>
              <a:rPr lang="zh-CN" altLang="en-US"/>
              <a:t>中的</a:t>
            </a:r>
            <a:r>
              <a:rPr lang="en-US" altLang="zh-CN"/>
              <a:t> a[1:-1]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区间这个概念在</a:t>
            </a:r>
            <a:r>
              <a:rPr lang="en-US" altLang="zh-CN"/>
              <a:t> C++20 </a:t>
            </a:r>
            <a:r>
              <a:rPr lang="zh-CN" altLang="en-US"/>
              <a:t>被高度强化了亿下，之后的课我们研究一下他。</a:t>
            </a:r>
            <a:endParaRPr lang="zh-CN" alt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320" y="4844415"/>
            <a:ext cx="5636895" cy="2013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begin </a:t>
            </a:r>
            <a:r>
              <a:rPr lang="zh-CN" altLang="en-US"/>
              <a:t>和</a:t>
            </a:r>
            <a:r>
              <a:rPr lang="en-US" altLang="zh-CN"/>
              <a:t> end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376045"/>
            <a:ext cx="5906770" cy="4351655"/>
          </a:xfrm>
        </p:spPr>
        <p:txBody>
          <a:bodyPr/>
          <a:p>
            <a:r>
              <a:rPr lang="en-US">
                <a:sym typeface="+mn-ea"/>
              </a:rPr>
              <a:t>begin </a:t>
            </a:r>
            <a:r>
              <a:rPr lang="zh-CN" altLang="en-US">
                <a:sym typeface="+mn-ea"/>
              </a:rPr>
              <a:t>可以获取指向</a:t>
            </a:r>
            <a:r>
              <a:rPr lang="zh-CN" altLang="en-US" b="1">
                <a:sym typeface="+mn-ea"/>
              </a:rPr>
              <a:t>第一个元素所在位置</a:t>
            </a:r>
            <a:r>
              <a:rPr lang="zh-CN" altLang="en-US">
                <a:sym typeface="+mn-ea"/>
              </a:rPr>
              <a:t>的</a:t>
            </a:r>
            <a:r>
              <a:rPr lang="zh-CN" altLang="en-US">
                <a:sym typeface="+mn-ea"/>
              </a:rPr>
              <a:t>迭代器。可以通过</a:t>
            </a:r>
            <a:r>
              <a:rPr lang="en-US" altLang="zh-CN">
                <a:sym typeface="+mn-ea"/>
              </a:rPr>
              <a:t> *a.begin() </a:t>
            </a:r>
            <a:r>
              <a:rPr lang="zh-CN" altLang="en-US">
                <a:sym typeface="+mn-ea"/>
              </a:rPr>
              <a:t>来访问第一个元素。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迭代器支持加法运算，例如</a:t>
            </a:r>
            <a:r>
              <a:rPr lang="en-US" altLang="zh-CN">
                <a:sym typeface="+mn-ea"/>
              </a:rPr>
              <a:t> *(a.begin() + 1) </a:t>
            </a:r>
            <a:r>
              <a:rPr lang="zh-CN" altLang="en-US">
                <a:sym typeface="+mn-ea"/>
              </a:rPr>
              <a:t>就是访问数组的第二个元素了，和</a:t>
            </a:r>
            <a:r>
              <a:rPr lang="en-US" altLang="zh-CN">
                <a:sym typeface="+mn-ea"/>
              </a:rPr>
              <a:t> a[1] </a:t>
            </a:r>
            <a:r>
              <a:rPr lang="zh-CN" altLang="en-US">
                <a:sym typeface="+mn-ea"/>
              </a:rPr>
              <a:t>等价。</a:t>
            </a:r>
            <a:endParaRPr lang="zh-CN" altLang="en-US"/>
          </a:p>
          <a:p>
            <a:r>
              <a:rPr lang="en-US">
                <a:sym typeface="+mn-ea"/>
              </a:rPr>
              <a:t>end </a:t>
            </a:r>
            <a:r>
              <a:rPr lang="zh-CN" altLang="en-US">
                <a:sym typeface="+mn-ea"/>
              </a:rPr>
              <a:t>可以获取指向</a:t>
            </a:r>
            <a:r>
              <a:rPr lang="zh-CN" altLang="en-US" b="1">
                <a:sym typeface="+mn-ea"/>
              </a:rPr>
              <a:t>最后一个元素下一个位置</a:t>
            </a:r>
            <a:r>
              <a:rPr lang="zh-CN" altLang="en-US">
                <a:sym typeface="+mn-ea"/>
              </a:rPr>
              <a:t>的迭代器。也就是说</a:t>
            </a:r>
            <a:r>
              <a:rPr lang="en-US" altLang="zh-CN">
                <a:sym typeface="+mn-ea"/>
              </a:rPr>
              <a:t> end </a:t>
            </a:r>
            <a:r>
              <a:rPr lang="zh-CN" altLang="en-US">
                <a:sym typeface="+mn-ea"/>
              </a:rPr>
              <a:t>指向的位置是不可用的！如需访问最后一个元素必须用</a:t>
            </a:r>
            <a:r>
              <a:rPr lang="en-US" altLang="zh-CN">
                <a:sym typeface="+mn-ea"/>
              </a:rPr>
              <a:t> *(a.end() - 1) </a:t>
            </a:r>
            <a:r>
              <a:rPr lang="zh-CN" altLang="en-US">
                <a:sym typeface="+mn-ea"/>
              </a:rPr>
              <a:t>才行。</a:t>
            </a:r>
            <a:endParaRPr lang="zh-CN" altLang="en-US">
              <a:sym typeface="+mn-e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380" y="168910"/>
            <a:ext cx="2788920" cy="250825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89115" y="2677160"/>
            <a:ext cx="5302885" cy="418084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begin </a:t>
            </a:r>
            <a:r>
              <a:rPr lang="zh-CN" altLang="en-US"/>
              <a:t>和</a:t>
            </a:r>
            <a:r>
              <a:rPr lang="en-US" altLang="zh-CN"/>
              <a:t> end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84325"/>
            <a:ext cx="6376670" cy="468884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冷知识，迭代器实际上还可以用</a:t>
            </a:r>
            <a:r>
              <a:rPr lang="en-US" altLang="zh-CN">
                <a:sym typeface="+mn-ea"/>
              </a:rPr>
              <a:t> [] </a:t>
            </a:r>
            <a:r>
              <a:rPr lang="zh-CN" altLang="en-US">
                <a:sym typeface="+mn-ea"/>
              </a:rPr>
              <a:t>运算符访问。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例如这里的</a:t>
            </a:r>
            <a:r>
              <a:rPr lang="en-US" altLang="zh-CN">
                <a:sym typeface="+mn-ea"/>
              </a:rPr>
              <a:t> b[i] </a:t>
            </a:r>
            <a:r>
              <a:rPr lang="zh-CN" altLang="en-US">
                <a:sym typeface="+mn-ea"/>
              </a:rPr>
              <a:t>就和</a:t>
            </a:r>
            <a:r>
              <a:rPr lang="en-US" altLang="zh-CN">
                <a:sym typeface="+mn-ea"/>
              </a:rPr>
              <a:t> *(b + i) </a:t>
            </a:r>
            <a:r>
              <a:rPr lang="zh-CN" altLang="en-US">
                <a:sym typeface="+mn-ea"/>
              </a:rPr>
              <a:t>等价。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不过只有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这种连续的可随机访问容器的迭代器有</a:t>
            </a:r>
            <a:r>
              <a:rPr lang="en-US" altLang="zh-CN">
                <a:sym typeface="+mn-ea"/>
              </a:rPr>
              <a:t> +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[] </a:t>
            </a:r>
            <a:r>
              <a:rPr lang="zh-CN" altLang="en-US">
                <a:sym typeface="+mn-ea"/>
              </a:rPr>
              <a:t>运算符，对于</a:t>
            </a:r>
            <a:r>
              <a:rPr lang="en-US" altLang="zh-CN">
                <a:sym typeface="+mn-ea"/>
              </a:rPr>
              <a:t> list </a:t>
            </a:r>
            <a:r>
              <a:rPr lang="zh-CN" altLang="en-US">
                <a:sym typeface="+mn-ea"/>
              </a:rPr>
              <a:t>则只有</a:t>
            </a:r>
            <a:r>
              <a:rPr lang="en-US" altLang="zh-CN">
                <a:sym typeface="+mn-ea"/>
              </a:rPr>
              <a:t> *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++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-- </a:t>
            </a:r>
            <a:r>
              <a:rPr lang="zh-CN" altLang="en-US">
                <a:sym typeface="+mn-ea"/>
              </a:rPr>
              <a:t>运算符可以用，这是迭代器的两个分类，下节课细讲。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自此，迭代器对象和容器本身的主要区别就在于：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迭代器不掌握生命周期</a:t>
            </a:r>
            <a:r>
              <a:rPr lang="zh-CN" altLang="en-US">
                <a:sym typeface="+mn-ea"/>
              </a:rPr>
              <a:t>，从而迭代器的拷贝是平凡的浅拷贝，方便传参</a:t>
            </a:r>
            <a:r>
              <a:rPr lang="zh-CN" altLang="en-US">
                <a:sym typeface="+mn-ea"/>
              </a:rPr>
              <a:t>。但也带来了缺点，因为</a:t>
            </a:r>
            <a:r>
              <a:rPr lang="zh-CN" altLang="en-US">
                <a:sym typeface="+mn-ea"/>
              </a:rPr>
              <a:t>迭代器是一个对原容器的弱引用，如果原容器解构或发生内存重分配，迭代器就会失效。</a:t>
            </a:r>
            <a:endParaRPr lang="zh-CN" altLang="en-US">
              <a:sym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2220" y="114935"/>
            <a:ext cx="2494280" cy="2285365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59955" y="2400300"/>
            <a:ext cx="4932045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insert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755" y="1386840"/>
            <a:ext cx="6151245" cy="5229860"/>
          </a:xfrm>
        </p:spPr>
        <p:txBody>
          <a:bodyPr>
            <a:normAutofit fontScale="90000"/>
          </a:bodyPr>
          <a:p>
            <a:r>
              <a:rPr lang="zh-CN" altLang="en-US"/>
              <a:t>我们知道</a:t>
            </a:r>
            <a:r>
              <a:rPr lang="en-US" altLang="zh-CN"/>
              <a:t> </a:t>
            </a:r>
            <a:r>
              <a:rPr lang="en-US" altLang="zh-CN" i="1"/>
              <a:t>push_back</a:t>
            </a:r>
            <a:r>
              <a:rPr lang="en-US" altLang="zh-CN"/>
              <a:t> </a:t>
            </a:r>
            <a:r>
              <a:rPr lang="zh-CN" altLang="en-US"/>
              <a:t>可以往尾部插入数据，那么如何往</a:t>
            </a:r>
            <a:r>
              <a:rPr lang="zh-CN" altLang="en-US" b="1"/>
              <a:t>头部</a:t>
            </a:r>
            <a:r>
              <a:rPr lang="zh-CN" altLang="en-US"/>
              <a:t>插入数据呢？用</a:t>
            </a:r>
            <a:r>
              <a:rPr lang="en-US" altLang="zh-CN"/>
              <a:t> </a:t>
            </a:r>
            <a:r>
              <a:rPr lang="en-US" altLang="zh-CN" i="1"/>
              <a:t>insert</a:t>
            </a:r>
            <a:r>
              <a:rPr lang="en-US" altLang="zh-CN"/>
              <a:t> </a:t>
            </a:r>
            <a:r>
              <a:rPr lang="zh-CN" altLang="en-US"/>
              <a:t>函数，他的第一个参数是要插入的位置（用迭代器表示</a:t>
            </a:r>
            <a:r>
              <a:rPr lang="zh-CN" altLang="en-US">
                <a:sym typeface="+mn-ea"/>
              </a:rPr>
              <a:t>）</a:t>
            </a:r>
            <a:r>
              <a:rPr lang="zh-CN" altLang="en-US"/>
              <a:t>，第二个参数则是要插入的值。</a:t>
            </a:r>
            <a:endParaRPr lang="zh-CN" altLang="en-US"/>
          </a:p>
          <a:p>
            <a:r>
              <a:rPr lang="zh-CN" altLang="en-US"/>
              <a:t>注意这个函数的复杂度是</a:t>
            </a:r>
            <a:r>
              <a:rPr lang="en-US" altLang="zh-CN"/>
              <a:t> O(n)</a:t>
            </a:r>
            <a:r>
              <a:rPr lang="zh-CN" altLang="en-US"/>
              <a:t>，</a:t>
            </a:r>
            <a:r>
              <a:rPr lang="en-US" altLang="zh-CN"/>
              <a:t>n </a:t>
            </a:r>
            <a:r>
              <a:rPr lang="zh-CN" altLang="en-US"/>
              <a:t>是从</a:t>
            </a:r>
            <a:r>
              <a:rPr lang="zh-CN" altLang="en-US" b="1"/>
              <a:t>插入位置</a:t>
            </a:r>
            <a:r>
              <a:rPr lang="en-US" altLang="zh-CN" b="1"/>
              <a:t> pos</a:t>
            </a:r>
            <a:r>
              <a:rPr lang="en-US" altLang="zh-CN"/>
              <a:t> </a:t>
            </a:r>
            <a:r>
              <a:rPr lang="zh-CN" altLang="en-US"/>
              <a:t>到</a:t>
            </a:r>
            <a:r>
              <a:rPr lang="zh-CN" altLang="en-US" b="1"/>
              <a:t>数组末尾</a:t>
            </a:r>
            <a:r>
              <a:rPr lang="en-US" altLang="zh-CN" b="1"/>
              <a:t> end</a:t>
            </a:r>
            <a:r>
              <a:rPr lang="en-US" altLang="zh-CN"/>
              <a:t> </a:t>
            </a:r>
            <a:r>
              <a:rPr lang="zh-CN" altLang="en-US"/>
              <a:t>的距离。没错，他会</a:t>
            </a:r>
            <a:r>
              <a:rPr lang="zh-CN" altLang="en-US">
                <a:sym typeface="+mn-ea"/>
              </a:rPr>
              <a:t>插</a:t>
            </a:r>
            <a:r>
              <a:rPr lang="zh-CN" altLang="en-US">
                <a:sym typeface="+mn-ea"/>
              </a:rPr>
              <a:t>入位置后方的元素整体向后移动一格，是比较低效的，因此为了高效，我们尽量只往尾部插入元素</a:t>
            </a:r>
            <a:r>
              <a:rPr lang="zh-CN" altLang="en-US"/>
              <a:t>。如果需要高效的头部插入，可以考虑用</a:t>
            </a:r>
            <a:r>
              <a:rPr lang="en-US" altLang="zh-CN"/>
              <a:t> deque </a:t>
            </a:r>
            <a:r>
              <a:rPr lang="zh-CN" altLang="en-US"/>
              <a:t>容器，他有高效的</a:t>
            </a:r>
            <a:r>
              <a:rPr lang="en-US" altLang="zh-CN"/>
              <a:t> push_front </a:t>
            </a:r>
            <a:r>
              <a:rPr lang="zh-CN" altLang="en-US"/>
              <a:t>函数替代。</a:t>
            </a:r>
            <a:endParaRPr lang="zh-CN" altLang="en-US"/>
          </a:p>
          <a:p>
            <a:r>
              <a:rPr lang="en-US" altLang="zh-CN"/>
              <a:t>insert </a:t>
            </a:r>
            <a:r>
              <a:rPr lang="zh-CN" altLang="en-US"/>
              <a:t>在容量不足时，同样会造成重新分配以求扩容，会移动其中所有元素，这时所有之前保存的迭代器都会失效。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50000" y="2974975"/>
            <a:ext cx="5760085" cy="3126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1411605"/>
            <a:ext cx="3750945" cy="84074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insert </a:t>
            </a:r>
            <a:r>
              <a:rPr lang="zh-CN" altLang="en-US"/>
              <a:t>函数，插到指定的元素前方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30350"/>
            <a:ext cx="5181600" cy="4942840"/>
          </a:xfrm>
        </p:spPr>
        <p:txBody>
          <a:bodyPr>
            <a:normAutofit lnSpcReduction="10000"/>
          </a:bodyPr>
          <a:p>
            <a:r>
              <a:rPr lang="zh-CN"/>
              <a:t>如果要插入到一个特定位置，可以用迭代器的加法来获取某一位置的迭代器。</a:t>
            </a:r>
            <a:endParaRPr lang="zh-CN"/>
          </a:p>
          <a:p>
            <a:r>
              <a:rPr lang="zh-CN"/>
              <a:t>例如</a:t>
            </a:r>
            <a:r>
              <a:rPr lang="en-US" altLang="zh-CN"/>
              <a:t> a.begin() + 3 </a:t>
            </a:r>
            <a:r>
              <a:rPr lang="zh-CN" altLang="en-US"/>
              <a:t>就会指向第三个元素，那么用这个作为</a:t>
            </a:r>
            <a:r>
              <a:rPr lang="en-US" altLang="zh-CN"/>
              <a:t> insert </a:t>
            </a:r>
            <a:r>
              <a:rPr lang="zh-CN" altLang="en-US"/>
              <a:t>的参数就会把</a:t>
            </a:r>
            <a:r>
              <a:rPr lang="en-US" altLang="zh-CN"/>
              <a:t> 233 </a:t>
            </a:r>
            <a:r>
              <a:rPr lang="zh-CN" altLang="en-US"/>
              <a:t>这个值插到第三个元素的位置之前。</a:t>
            </a:r>
            <a:endParaRPr lang="zh-CN"/>
          </a:p>
          <a:p>
            <a:r>
              <a:rPr lang="en-US" altLang="zh-CN" sz="1600">
                <a:solidFill>
                  <a:schemeClr val="bg1">
                    <a:lumMod val="65000"/>
                  </a:schemeClr>
                </a:solidFill>
              </a:rPr>
              <a:t>iterator insert(const_iterator pos, int const &amp;val);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sym typeface="+mn-ea"/>
              </a:rPr>
              <a:t>iterator insert(const_iterator pos, int &amp;&amp;val); // C++11</a:t>
            </a:r>
            <a:endParaRPr lang="en-US" sz="1600">
              <a:solidFill>
                <a:schemeClr val="bg1">
                  <a:lumMod val="65000"/>
                </a:schemeClr>
              </a:solidFill>
            </a:endParaRP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08700" y="3063240"/>
            <a:ext cx="5892165" cy="31445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580" y="1832610"/>
            <a:ext cx="3220085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insert </a:t>
            </a:r>
            <a:r>
              <a:rPr lang="zh-CN" altLang="en-US"/>
              <a:t>函数，插入位置是倒数第</a:t>
            </a:r>
            <a:r>
              <a:rPr lang="en-US" altLang="zh-CN"/>
              <a:t> 2 </a:t>
            </a:r>
            <a:r>
              <a:rPr lang="zh-CN" altLang="en-US"/>
              <a:t>个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30350"/>
            <a:ext cx="5671820" cy="4942840"/>
          </a:xfrm>
        </p:spPr>
        <p:txBody>
          <a:bodyPr>
            <a:normAutofit lnSpcReduction="10000"/>
          </a:bodyPr>
          <a:p>
            <a:r>
              <a:rPr lang="en-US"/>
              <a:t>a.begin() </a:t>
            </a:r>
            <a:r>
              <a:rPr lang="zh-CN" altLang="en-US"/>
              <a:t>可以插入到开头位置。</a:t>
            </a:r>
            <a:endParaRPr lang="zh-CN" altLang="en-US"/>
          </a:p>
          <a:p>
            <a:r>
              <a:rPr lang="en-US">
                <a:sym typeface="+mn-ea"/>
              </a:rPr>
              <a:t>a.begin() + 1 </a:t>
            </a:r>
            <a:r>
              <a:rPr lang="zh-CN" altLang="en-US">
                <a:sym typeface="+mn-ea"/>
              </a:rPr>
              <a:t>可以插入到第二个元素位置。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a.end() </a:t>
            </a:r>
            <a:r>
              <a:rPr lang="zh-CN" altLang="en-US">
                <a:sym typeface="+mn-ea"/>
              </a:rPr>
              <a:t>可以插入到最末尾（</a:t>
            </a:r>
            <a:r>
              <a:rPr lang="en-US" altLang="zh-CN">
                <a:sym typeface="+mn-ea"/>
              </a:rPr>
              <a:t>append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a.end() - 1 </a:t>
            </a:r>
            <a:r>
              <a:rPr lang="zh-CN" altLang="en-US">
                <a:sym typeface="+mn-ea"/>
              </a:rPr>
              <a:t>则是插入到倒数第一个元素前。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end()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迭代器的减法和是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Python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中负数作为下标的情况很像的，不过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C++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更加明确是从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end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开始往前数的。</a:t>
            </a:r>
            <a:endParaRPr lang="en-US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sym typeface="+mn-ea"/>
              </a:rPr>
              <a:t>iterator insert(const_iterator pos, int const &amp;val);</a:t>
            </a:r>
            <a:endParaRPr lang="en-US" altLang="zh-CN" sz="16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sym typeface="+mn-ea"/>
              </a:rPr>
              <a:t>iterator insert(const_iterator pos, int &amp;&amp;val); // C++11</a:t>
            </a:r>
            <a:endParaRPr lang="en-US" sz="1600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95440" y="2726690"/>
            <a:ext cx="4999990" cy="39795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1774190"/>
            <a:ext cx="2846705" cy="59817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insert </a:t>
            </a:r>
            <a:r>
              <a:rPr lang="zh-CN" altLang="en-US"/>
              <a:t>函数，</a:t>
            </a:r>
            <a:r>
              <a:rPr lang="zh-CN"/>
              <a:t>重复插入多个相同的值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85" y="1336040"/>
            <a:ext cx="6386830" cy="5331460"/>
          </a:xfrm>
        </p:spPr>
        <p:txBody>
          <a:bodyPr>
            <a:normAutofit lnSpcReduction="20000"/>
          </a:bodyPr>
          <a:p>
            <a:r>
              <a:rPr lang="en-US">
                <a:sym typeface="+mn-ea"/>
              </a:rPr>
              <a:t>insert </a:t>
            </a:r>
            <a:r>
              <a:rPr lang="zh-CN" altLang="en-US">
                <a:sym typeface="+mn-ea"/>
              </a:rPr>
              <a:t>还有一个特殊的功能，就是他可以插入一个元素很多遍！只需多指定一个参数来表示插入多少遍，语法如下：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a.insert(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插入位置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, 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重复多少次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, 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插入的值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你可能会担心，小彭老师刚刚不是说在头部</a:t>
            </a:r>
            <a:r>
              <a:rPr lang="en-US" altLang="zh-CN">
                <a:sym typeface="+mn-ea"/>
              </a:rPr>
              <a:t> insert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O(n) </a:t>
            </a:r>
            <a:r>
              <a:rPr lang="zh-CN" altLang="en-US">
                <a:sym typeface="+mn-ea"/>
              </a:rPr>
              <a:t>复杂度嘛？那如果再</a:t>
            </a:r>
            <a:r>
              <a:rPr lang="zh-CN">
                <a:sym typeface="+mn-ea"/>
              </a:rPr>
              <a:t>重复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次岂不是</a:t>
            </a:r>
            <a:r>
              <a:rPr lang="en-US" altLang="zh-CN">
                <a:sym typeface="+mn-ea"/>
              </a:rPr>
              <a:t> O(n²) </a:t>
            </a:r>
            <a:r>
              <a:rPr lang="zh-CN" altLang="en-US">
                <a:sym typeface="+mn-ea"/>
              </a:rPr>
              <a:t>复杂度了？不会哦，</a:t>
            </a:r>
            <a:r>
              <a:rPr lang="en-US" altLang="zh-CN">
                <a:sym typeface="+mn-ea"/>
              </a:rPr>
              <a:t>insert </a:t>
            </a:r>
            <a:r>
              <a:rPr lang="zh-CN" altLang="en-US">
                <a:sym typeface="+mn-ea"/>
              </a:rPr>
              <a:t>的这个重载会一次性批量让</a:t>
            </a:r>
            <a:r>
              <a:rPr lang="en-US" altLang="zh-CN">
                <a:sym typeface="+mn-ea"/>
              </a:rPr>
              <a:t> pos </a:t>
            </a:r>
            <a:r>
              <a:rPr lang="zh-CN" altLang="en-US">
                <a:sym typeface="+mn-ea"/>
              </a:rPr>
              <a:t>之后的元素移动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格，不存在反复移动</a:t>
            </a:r>
            <a:r>
              <a:rPr lang="en-US" altLang="zh-CN">
                <a:sym typeface="+mn-ea"/>
              </a:rPr>
              <a:t> 1 </a:t>
            </a:r>
            <a:r>
              <a:rPr lang="zh-CN" altLang="en-US">
                <a:sym typeface="+mn-ea"/>
              </a:rPr>
              <a:t>格的情况，最坏复杂度仍然是</a:t>
            </a:r>
            <a:r>
              <a:rPr lang="en-US" altLang="zh-CN">
                <a:sym typeface="+mn-ea"/>
              </a:rPr>
              <a:t> O(n)</a:t>
            </a:r>
            <a:r>
              <a:rPr lang="zh-CN" altLang="en-US">
                <a:sym typeface="+mn-ea"/>
              </a:rPr>
              <a:t>。如果你自己写个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循环反复调</a:t>
            </a:r>
            <a:r>
              <a:rPr lang="en-US" altLang="zh-CN">
                <a:sym typeface="+mn-ea"/>
              </a:rPr>
              <a:t> insert </a:t>
            </a:r>
            <a:r>
              <a:rPr lang="zh-CN" altLang="en-US">
                <a:sym typeface="+mn-ea"/>
              </a:rPr>
              <a:t>那的确是会</a:t>
            </a:r>
            <a:r>
              <a:rPr lang="en-US" altLang="zh-CN">
                <a:sym typeface="+mn-ea"/>
              </a:rPr>
              <a:t> O(n²) </a:t>
            </a:r>
            <a:r>
              <a:rPr lang="zh-CN" altLang="en-US">
                <a:sym typeface="+mn-ea"/>
              </a:rPr>
              <a:t>了，这就是为什么</a:t>
            </a:r>
            <a:r>
              <a:rPr lang="en-US" altLang="zh-CN">
                <a:sym typeface="+mn-ea"/>
              </a:rPr>
              <a:t> insert </a:t>
            </a:r>
            <a:r>
              <a:rPr lang="zh-CN" altLang="en-US">
                <a:sym typeface="+mn-ea"/>
              </a:rPr>
              <a:t>提供这个高效的重载专门负责重复插入的操作。</a:t>
            </a:r>
            <a:endParaRPr lang="zh-CN" altLang="en-US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size_t n, int const &amp;val);</a:t>
            </a:r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8655" y="1770380"/>
            <a:ext cx="4353560" cy="59817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1915" y="3244850"/>
            <a:ext cx="5732780" cy="295338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函数，直接插入一个初始化列表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85" y="1336040"/>
            <a:ext cx="6386830" cy="5331460"/>
          </a:xfrm>
        </p:spPr>
        <p:txBody>
          <a:bodyPr>
            <a:normAutofit lnSpcReduction="20000"/>
          </a:bodyPr>
          <a:p>
            <a:r>
              <a:rPr lang="en-US">
                <a:sym typeface="+mn-ea"/>
              </a:rPr>
              <a:t>insert </a:t>
            </a:r>
            <a:r>
              <a:rPr lang="zh-CN" altLang="en-US">
                <a:sym typeface="+mn-ea"/>
              </a:rPr>
              <a:t>还可以直接插入一个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的列表！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这个花括号</a:t>
            </a:r>
            <a:r>
              <a:rPr lang="en-US" altLang="zh-CN">
                <a:sym typeface="+mn-ea"/>
              </a:rPr>
              <a:t> {} </a:t>
            </a:r>
            <a:r>
              <a:rPr lang="zh-CN" altLang="en-US">
                <a:sym typeface="+mn-ea"/>
              </a:rPr>
              <a:t>形成的列表就是传说中的</a:t>
            </a:r>
            <a:r>
              <a:rPr lang="zh-CN" altLang="en-US" b="1">
                <a:sym typeface="+mn-ea"/>
              </a:rPr>
              <a:t>初始化列表</a:t>
            </a:r>
            <a:r>
              <a:rPr lang="en-US" altLang="zh-CN" b="1">
                <a:sym typeface="+mn-ea"/>
              </a:rPr>
              <a:t>(initializer-list)</a:t>
            </a:r>
            <a:r>
              <a:rPr lang="zh-CN" altLang="en-US">
                <a:sym typeface="+mn-ea"/>
              </a:rPr>
              <a:t>，是</a:t>
            </a:r>
            <a:r>
              <a:rPr lang="en-US" altLang="zh-CN">
                <a:sym typeface="+mn-ea"/>
              </a:rPr>
              <a:t> C++11 </a:t>
            </a:r>
            <a:r>
              <a:rPr lang="zh-CN" altLang="en-US">
                <a:sym typeface="+mn-ea"/>
              </a:rPr>
              <a:t>新增的功能，例如这里这个列表的类型是</a:t>
            </a:r>
            <a:r>
              <a:rPr lang="en-US" altLang="zh-CN">
                <a:sym typeface="+mn-ea"/>
              </a:rPr>
              <a:t> std::initializer_list&lt;int&gt;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a.insert(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插入位置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, </a:t>
            </a:r>
            <a:r>
              <a:rPr 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{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插入值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1, 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插入值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2, ...</a:t>
            </a:r>
            <a:r>
              <a:rPr lang="en-US">
                <a:solidFill>
                  <a:schemeClr val="accent5">
                    <a:lumMod val="75000"/>
                  </a:schemeClr>
                </a:solidFill>
                <a:sym typeface="+mn-ea"/>
              </a:rPr>
              <a:t>}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);</a:t>
            </a:r>
            <a:endParaRPr lang="en-US" altLang="zh-CN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r>
              <a:rPr lang="zh-CN">
                <a:sym typeface="+mn-ea"/>
              </a:rPr>
              <a:t>这个的最坏复杂度同样是</a:t>
            </a:r>
            <a:r>
              <a:rPr lang="en-US" altLang="zh-CN">
                <a:sym typeface="+mn-ea"/>
              </a:rPr>
              <a:t> O(n) </a:t>
            </a:r>
            <a:r>
              <a:rPr lang="zh-CN" altLang="en-US">
                <a:sym typeface="+mn-ea"/>
              </a:rPr>
              <a:t>的，并且因为其内部预先知道了要插入列表的长度，会一次性完成扩容，比重复调用</a:t>
            </a:r>
            <a:r>
              <a:rPr lang="en-US" altLang="zh-CN">
                <a:sym typeface="+mn-ea"/>
              </a:rPr>
              <a:t> push_back </a:t>
            </a:r>
            <a:r>
              <a:rPr lang="zh-CN" altLang="en-US">
                <a:sym typeface="+mn-ea"/>
              </a:rPr>
              <a:t>重复扩容要高效很多。</a:t>
            </a:r>
            <a:endParaRPr lang="zh-CN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initializer_list&lt;int&gt; lst);</a:t>
            </a:r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9605" y="1823085"/>
            <a:ext cx="4937760" cy="71882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6525" y="3594100"/>
            <a:ext cx="5705475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侯捷 STL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90420" y="1229995"/>
            <a:ext cx="7628890" cy="5542915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函数，直接插入另一个</a:t>
            </a:r>
            <a:r>
              <a:rPr lang="en-US" altLang="zh-CN"/>
              <a:t> vector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85" y="1755140"/>
            <a:ext cx="6233795" cy="4493260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不过这种列表只能写在函数参数中才奏效，如果你试图用一个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作为这个参数，就会出错！报错会说因为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initializer_list </a:t>
            </a:r>
            <a:r>
              <a:rPr lang="zh-CN" altLang="en-US">
                <a:sym typeface="+mn-ea"/>
              </a:rPr>
              <a:t>不是同一个类型。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那要如何插入另一个</a:t>
            </a:r>
            <a:r>
              <a:rPr lang="en-US" altLang="zh-CN">
                <a:sym typeface="+mn-ea"/>
              </a:rPr>
              <a:t> vector</a:t>
            </a:r>
            <a:r>
              <a:rPr lang="zh-CN" altLang="en-US">
                <a:sym typeface="+mn-ea"/>
              </a:rPr>
              <a:t>，或者说，把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b </a:t>
            </a:r>
            <a:r>
              <a:rPr lang="zh-CN" altLang="en-US">
                <a:sym typeface="+mn-ea"/>
              </a:rPr>
              <a:t>这两个数组</a:t>
            </a:r>
            <a:r>
              <a:rPr lang="zh-CN" altLang="en-US" b="1">
                <a:sym typeface="+mn-ea"/>
              </a:rPr>
              <a:t>合并起来</a:t>
            </a:r>
            <a:r>
              <a:rPr lang="zh-CN" altLang="en-US">
                <a:sym typeface="+mn-ea"/>
              </a:rPr>
              <a:t>呢？</a:t>
            </a:r>
            <a:endParaRPr lang="zh-CN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initializer_list&lt;int&gt; lst);</a:t>
            </a:r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5943600"/>
            <a:ext cx="9563100" cy="91440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5060" y="2110740"/>
            <a:ext cx="5706745" cy="3503295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函数，插入另一个</a:t>
            </a:r>
            <a:r>
              <a:rPr lang="en-US" altLang="zh-CN"/>
              <a:t> vector </a:t>
            </a:r>
            <a:r>
              <a:rPr lang="zh-CN" altLang="en-US"/>
              <a:t>需通过他的两个迭代器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84325"/>
            <a:ext cx="6484620" cy="48342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记得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的迭代器思想是，</a:t>
            </a:r>
            <a:r>
              <a:rPr lang="zh-CN" altLang="en-US" b="1">
                <a:sym typeface="+mn-ea"/>
              </a:rPr>
              <a:t>容器</a:t>
            </a:r>
            <a:r>
              <a:rPr lang="zh-CN" altLang="en-US">
                <a:sym typeface="+mn-ea"/>
              </a:rPr>
              <a:t>和</a:t>
            </a:r>
            <a:r>
              <a:rPr lang="zh-CN" altLang="en-US" b="1">
                <a:sym typeface="+mn-ea"/>
              </a:rPr>
              <a:t>算法</a:t>
            </a:r>
            <a:r>
              <a:rPr lang="zh-CN" altLang="en-US">
                <a:sym typeface="+mn-ea"/>
              </a:rPr>
              <a:t>之间的交互不是通过容器对象本身，而是他的迭代器，因此</a:t>
            </a:r>
            <a:r>
              <a:rPr lang="en-US" altLang="zh-CN">
                <a:sym typeface="+mn-ea"/>
              </a:rPr>
              <a:t> insert </a:t>
            </a:r>
            <a:r>
              <a:rPr lang="zh-CN" altLang="en-US">
                <a:sym typeface="+mn-ea"/>
              </a:rPr>
              <a:t>设计时就决心不支持直接接受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作参数，而是接受他的两个迭代器组成的区间！好处有：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可以批量插入从来自另一个不同类型的容器，例如</a:t>
            </a:r>
            <a:r>
              <a:rPr lang="en-US" altLang="zh-CN">
                <a:sym typeface="+mn-ea"/>
              </a:rPr>
              <a:t> list&lt;int&gt;</a:t>
            </a:r>
            <a:r>
              <a:rPr lang="zh-CN" altLang="en-US">
                <a:sym typeface="+mn-ea"/>
              </a:rPr>
              <a:t>，只要元素类型相等，且符合迭代器规范。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我可以自由选择对方容器的一个子区间（通过迭代器加减法）内的元素来插入，而不是死板的只能全部插入。</a:t>
            </a:r>
            <a:endParaRPr lang="en-US" altLang="zh-CN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It&gt;  //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这里</a:t>
            </a:r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 It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可以是其他容器的迭代器类型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It beg, It end);</a:t>
            </a:r>
            <a:endParaRPr lang="en-US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5910" y="1879600"/>
            <a:ext cx="3739515" cy="72771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3655" y="3528695"/>
            <a:ext cx="5808345" cy="332930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</a:t>
            </a:r>
            <a:r>
              <a:rPr lang="zh-CN"/>
              <a:t>把对方</a:t>
            </a:r>
            <a:r>
              <a:rPr lang="en-US" altLang="zh-CN"/>
              <a:t> vector </a:t>
            </a:r>
            <a:r>
              <a:rPr lang="zh-CN"/>
              <a:t>插入到我前面还是后面？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84325"/>
            <a:ext cx="6484620" cy="4834255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刚才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a.insert(a.begin(), b.begin(), b.end())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会把</a:t>
            </a:r>
            <a:r>
              <a:rPr lang="en-US" altLang="zh-CN">
                <a:sym typeface="+mn-ea"/>
              </a:rPr>
              <a:t> b </a:t>
            </a:r>
            <a:r>
              <a:rPr lang="zh-CN" altLang="en-US">
                <a:sym typeface="+mn-ea"/>
              </a:rPr>
              <a:t>插入在原先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元素之前，相当于牌神的</a:t>
            </a:r>
            <a:r>
              <a:rPr lang="en-US" altLang="zh-CN">
                <a:solidFill>
                  <a:schemeClr val="accent4">
                    <a:lumMod val="75000"/>
                  </a:schemeClr>
                </a:solidFill>
                <a:sym typeface="+mn-ea"/>
              </a:rPr>
              <a:t> a = b + a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可以改用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a.insert(a.end(), b.begin(), b.end())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把</a:t>
            </a:r>
            <a:r>
              <a:rPr lang="en-US" altLang="zh-CN">
                <a:sym typeface="+mn-ea"/>
              </a:rPr>
              <a:t> b </a:t>
            </a:r>
            <a:r>
              <a:rPr lang="zh-CN" altLang="en-US">
                <a:sym typeface="+mn-ea"/>
              </a:rPr>
              <a:t>插入到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元素之后，相当于牌神的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4">
                    <a:lumMod val="75000"/>
                  </a:schemeClr>
                </a:solidFill>
                <a:sym typeface="+mn-ea"/>
              </a:rPr>
              <a:t>a += b</a:t>
            </a:r>
            <a:r>
              <a:rPr lang="zh-CN" altLang="en-US">
                <a:sym typeface="+mn-ea"/>
              </a:rPr>
              <a:t>，这样性能更好（只要容量足够就无需移动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的全部元素）。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当然也可以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sym typeface="+mn-ea"/>
              </a:rPr>
              <a:t>a.insert(a.begin() + 3, b.begin(), b.end())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这样只插入到指定位置中间，牌神似乎没有这个操作。</a:t>
            </a:r>
            <a:endParaRPr lang="zh-CN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It&gt;  //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这里</a:t>
            </a:r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 It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可以是其他容器的迭代器类型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It beg, It end);</a:t>
            </a:r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1760" y="2235835"/>
            <a:ext cx="3533775" cy="46672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7770" y="3157220"/>
            <a:ext cx="5873115" cy="370078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函数，作为数据源的</a:t>
            </a:r>
            <a:r>
              <a:rPr lang="zh-CN"/>
              <a:t>对方容器可以是不同类型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84325"/>
            <a:ext cx="6484620" cy="483425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顺便一提，对方容器也可以是不同类型的，最底线的要求是只要他的迭代器有</a:t>
            </a:r>
            <a:r>
              <a:rPr lang="en-US" altLang="zh-CN">
                <a:sym typeface="+mn-ea"/>
              </a:rPr>
              <a:t> ++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* </a:t>
            </a:r>
            <a:r>
              <a:rPr lang="zh-CN" altLang="en-US">
                <a:sym typeface="+mn-ea"/>
              </a:rPr>
              <a:t>运算符即可。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例如这里的</a:t>
            </a:r>
            <a:r>
              <a:rPr lang="en-US" altLang="zh-CN">
                <a:sym typeface="+mn-ea"/>
              </a:rPr>
              <a:t> list&lt;int&gt;::iterator </a:t>
            </a:r>
            <a:r>
              <a:rPr lang="zh-CN" altLang="en-US">
                <a:sym typeface="+mn-ea"/>
              </a:rPr>
              <a:t>就符合需求。</a:t>
            </a:r>
            <a:endParaRPr lang="zh-CN"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It&gt;  //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这里</a:t>
            </a:r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 It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可以是其他容器的迭代器类型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iterator insert(const_iterator pos, It beg, It end);</a:t>
            </a:r>
            <a:endParaRPr lang="en-US" sz="1800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47765" y="3466465"/>
            <a:ext cx="5944235" cy="33915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075" y="2042160"/>
            <a:ext cx="4630420" cy="60833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/>
              <a:t>insert </a:t>
            </a:r>
            <a:r>
              <a:rPr lang="zh-CN" altLang="en-US"/>
              <a:t>函数，作为数据源的</a:t>
            </a:r>
            <a:r>
              <a:rPr lang="zh-CN"/>
              <a:t>对方容器可以是不同类型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33525"/>
            <a:ext cx="5422265" cy="5172075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对方容器还可以是个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语言风格的数组，因为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语言类型没有办法加成员函数</a:t>
            </a:r>
            <a:r>
              <a:rPr lang="en-US" altLang="zh-CN">
                <a:sym typeface="+mn-ea"/>
              </a:rPr>
              <a:t> begin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end</a:t>
            </a:r>
            <a:r>
              <a:rPr lang="zh-CN" altLang="en-US">
                <a:sym typeface="+mn-ea"/>
              </a:rPr>
              <a:t>，可以用</a:t>
            </a:r>
            <a:r>
              <a:rPr lang="en-US" altLang="zh-CN">
                <a:sym typeface="+mn-ea"/>
              </a:rPr>
              <a:t> std::begin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std::end </a:t>
            </a:r>
            <a:r>
              <a:rPr lang="zh-CN" altLang="en-US">
                <a:sym typeface="+mn-ea"/>
              </a:rPr>
              <a:t>这两个全局函数代替，当然如果用了</a:t>
            </a:r>
            <a:r>
              <a:rPr lang="en-US" altLang="zh-CN">
                <a:sym typeface="+mn-ea"/>
              </a:rPr>
              <a:t> using namespace std </a:t>
            </a:r>
            <a:r>
              <a:rPr lang="zh-CN" altLang="en-US">
                <a:sym typeface="+mn-ea"/>
              </a:rPr>
              <a:t>时也可以不写</a:t>
            </a:r>
            <a:r>
              <a:rPr lang="en-US" altLang="zh-CN">
                <a:sym typeface="+mn-ea"/>
              </a:rPr>
              <a:t> std:: </a:t>
            </a:r>
            <a:r>
              <a:rPr lang="zh-CN" altLang="en-US">
                <a:sym typeface="+mn-ea"/>
              </a:rPr>
              <a:t>前缀。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这两个函数会对于具有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4">
                    <a:lumMod val="75000"/>
                  </a:schemeClr>
                </a:solidFill>
                <a:sym typeface="+mn-ea"/>
              </a:rPr>
              <a:t>begin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end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成员函数的容器会直接调用，对于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语言数组则被特化为返回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4">
                    <a:lumMod val="75000"/>
                  </a:schemeClr>
                </a:solidFill>
                <a:sym typeface="+mn-ea"/>
              </a:rPr>
              <a:t>b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b + sizeof(b)/sizeof(b[0])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（这两个函数是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C++11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新增的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）</a:t>
            </a: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T&gt; auto begin(T &amp;&amp;t);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sym typeface="+mn-ea"/>
              </a:rPr>
              <a:t>template &lt;class T&gt; auto end(T &amp;&amp;t);</a:t>
            </a:r>
            <a:endParaRPr lang="en-US" sz="18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4075" y="2042160"/>
            <a:ext cx="4630420" cy="60833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08600" y="3678555"/>
            <a:ext cx="6883400" cy="3179445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zh-CN"/>
              <a:t>构造函数也能接受迭代器！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66240"/>
            <a:ext cx="6484620" cy="4834255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其实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容器的构造函数也接受一对迭代器做参数，来初始化其中的元素。同样可以是不同容器的迭代器对象，只要具有</a:t>
            </a:r>
            <a:r>
              <a:rPr lang="en-US" altLang="zh-CN">
                <a:sym typeface="+mn-ea"/>
              </a:rPr>
              <a:t> ++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* </a:t>
            </a:r>
            <a:r>
              <a:rPr lang="zh-CN" altLang="en-US">
                <a:sym typeface="+mn-ea"/>
              </a:rPr>
              <a:t>就行了。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It&gt;  //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这里</a:t>
            </a:r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 It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可以是其他容器的迭代器类型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explicit vector(It beg, It end);</a:t>
            </a:r>
            <a:endParaRPr lang="en-US" sz="1800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832985" y="3914140"/>
            <a:ext cx="7359015" cy="29438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935" y="2407285"/>
            <a:ext cx="4229735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assign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66240"/>
            <a:ext cx="6484620" cy="4834255"/>
          </a:xfrm>
        </p:spPr>
        <p:txBody>
          <a:bodyPr>
            <a:normAutofit lnSpcReduction="20000"/>
          </a:bodyPr>
          <a:p>
            <a:r>
              <a:rPr lang="zh-CN">
                <a:sym typeface="+mn-ea"/>
              </a:rPr>
              <a:t>除了构造函数外，</a:t>
            </a:r>
            <a:r>
              <a:rPr lang="en-US" altLang="zh-CN">
                <a:sym typeface="+mn-ea"/>
              </a:rPr>
              <a:t>assign </a:t>
            </a:r>
            <a:r>
              <a:rPr lang="zh-CN" altLang="en-US">
                <a:sym typeface="+mn-ea"/>
              </a:rPr>
              <a:t>这个成员函数也能在后期把元素覆盖进去。和</a:t>
            </a:r>
            <a:r>
              <a:rPr lang="en-US" altLang="zh-CN">
                <a:sym typeface="+mn-ea"/>
              </a:rPr>
              <a:t> insert </a:t>
            </a:r>
            <a:r>
              <a:rPr lang="zh-CN" altLang="en-US">
                <a:sym typeface="+mn-ea"/>
              </a:rPr>
              <a:t>不同的是，他会把旧有的数组完全覆盖掉，变成一个新的数组。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a.assign(beg, end)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基本和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 = vector&lt;int&gt;(beg, end)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等价，唯一的区别是后者会重新分配内存，而前者会保留原来的容量不会释放掉。</a:t>
            </a: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template &lt;class It&gt;  //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这里</a:t>
            </a:r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 It </a:t>
            </a:r>
            <a:r>
              <a:rPr lang="zh-CN" altLang="en-US" sz="1800">
                <a:solidFill>
                  <a:schemeClr val="bg1">
                    <a:lumMod val="65000"/>
                  </a:schemeClr>
                </a:solidFill>
              </a:rPr>
              <a:t>可以是其他容器的迭代器类型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void assign(It beg, It end);</a:t>
            </a:r>
            <a:endParaRPr lang="en-US" sz="18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0940" y="2562860"/>
            <a:ext cx="4361815" cy="93472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24800" y="4371975"/>
            <a:ext cx="426720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assign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66240"/>
            <a:ext cx="7016115" cy="4834255"/>
          </a:xfrm>
        </p:spPr>
        <p:txBody>
          <a:bodyPr>
            <a:normAutofit lnSpcReduction="20000"/>
          </a:bodyPr>
          <a:p>
            <a:r>
              <a:rPr lang="en-US" altLang="zh-CN">
                <a:sym typeface="+mn-ea"/>
              </a:rPr>
              <a:t>assign </a:t>
            </a:r>
            <a:r>
              <a:rPr lang="zh-CN" altLang="en-US">
                <a:sym typeface="+mn-ea"/>
              </a:rPr>
              <a:t>还有一个重载，可以把</a:t>
            </a:r>
            <a:r>
              <a:rPr lang="en-US" altLang="zh-CN">
                <a:sym typeface="+mn-ea"/>
              </a:rPr>
              <a:t> vector </a:t>
            </a:r>
            <a:r>
              <a:rPr lang="zh-CN" altLang="en-US">
                <a:sym typeface="+mn-ea"/>
              </a:rPr>
              <a:t>批量填满一个特定的值，重复的次数（长度</a:t>
            </a:r>
            <a:r>
              <a:rPr lang="zh-CN" altLang="en-US">
                <a:sym typeface="+mn-ea"/>
              </a:rPr>
              <a:t>）</a:t>
            </a:r>
            <a:r>
              <a:rPr lang="zh-CN" altLang="en-US">
                <a:sym typeface="+mn-ea"/>
              </a:rPr>
              <a:t>也是参数里指定。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a.assign(n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, val)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基本和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 = vector&lt;int&gt;(n, val)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等价，唯一的区别是后者会重新分配内存，而前者会保留原来的容量。</a:t>
            </a: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void assign(size_t n, int const &amp;val);</a:t>
            </a:r>
            <a:endParaRPr lang="en-US" sz="1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2925" y="2846070"/>
            <a:ext cx="3634740" cy="81788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88860" y="4292600"/>
            <a:ext cx="4803140" cy="25654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assign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715" y="1666240"/>
            <a:ext cx="7903210" cy="4834255"/>
          </a:xfrm>
        </p:spPr>
        <p:txBody>
          <a:bodyPr>
            <a:normAutofit lnSpcReduction="20000"/>
          </a:bodyPr>
          <a:p>
            <a:r>
              <a:rPr lang="en-US" altLang="zh-CN">
                <a:sym typeface="+mn-ea"/>
              </a:rPr>
              <a:t>assign </a:t>
            </a:r>
            <a:r>
              <a:rPr lang="zh-CN" altLang="en-US">
                <a:sym typeface="+mn-ea"/>
              </a:rPr>
              <a:t>还可以直接接受一个初始化列表作为参数。</a:t>
            </a:r>
            <a:endParaRPr lang="zh-CN" altLang="en-US">
              <a:sym typeface="+mn-ea"/>
            </a:endParaRPr>
          </a:p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a.assign({x, y, ...})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 = {x, y, ...}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完全等价，都会保留原来的容量。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而和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sym typeface="+mn-ea"/>
              </a:rPr>
              <a:t>a = vector&lt;int&gt;{x, y, ...}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就不等价，这个会重新分配内存。</a:t>
            </a:r>
            <a:endParaRPr lang="zh-CN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</a:rPr>
              <a:t>void assign(initializer_list&lt;int&gt; val);</a:t>
            </a:r>
            <a:endParaRPr lang="en-US" altLang="zh-CN" sz="180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sym typeface="+mn-ea"/>
              </a:rPr>
              <a:t>vector&lt;int&gt; &amp;operator=(initializer_list&lt;int&gt; val);</a:t>
            </a:r>
            <a:endParaRPr lang="en-US" altLang="zh-CN" sz="18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sym typeface="+mn-ea"/>
              </a:rPr>
              <a:t>vector&lt;int&gt; &amp;operator=(vector&lt;int&gt; const &amp;val);</a:t>
            </a:r>
            <a:endParaRPr lang="en-US" altLang="zh-CN" sz="1800">
              <a:solidFill>
                <a:schemeClr val="bg1">
                  <a:lumMod val="65000"/>
                </a:schemeClr>
              </a:solidFill>
              <a:sym typeface="+mn-ea"/>
            </a:endParaRPr>
          </a:p>
          <a:p>
            <a:r>
              <a:rPr lang="en-US" altLang="zh-CN" sz="1800">
                <a:solidFill>
                  <a:schemeClr val="bg1">
                    <a:lumMod val="65000"/>
                  </a:schemeClr>
                </a:solidFill>
                <a:sym typeface="+mn-ea"/>
              </a:rPr>
              <a:t>vector&lt;int&gt; &amp;operator=(vector&lt;int&gt; &amp;&amp;val);</a:t>
            </a:r>
            <a:endParaRPr lang="en-US" sz="18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8235" y="1847215"/>
            <a:ext cx="2973070" cy="156972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10400" y="3811905"/>
            <a:ext cx="5181600" cy="3046095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erase </a:t>
            </a:r>
            <a:r>
              <a:rPr lang="zh-CN" altLang="en-US"/>
              <a:t>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560195"/>
            <a:ext cx="8241030" cy="5035550"/>
          </a:xfrm>
        </p:spPr>
        <p:txBody>
          <a:bodyPr>
            <a:normAutofit lnSpcReduction="20000"/>
          </a:bodyPr>
          <a:p>
            <a:r>
              <a:rPr lang="en-US"/>
              <a:t>erase </a:t>
            </a:r>
            <a:r>
              <a:rPr lang="zh-CN" altLang="en-US"/>
              <a:t>函数可以删除指定位置的一个元素（通过迭代器指定）。</a:t>
            </a:r>
            <a:endParaRPr lang="zh-CN" altLang="en-US"/>
          </a:p>
          <a:p>
            <a:r>
              <a:rPr lang="en-US" altLang="zh-CN"/>
              <a:t>a.erase(a.begin()) </a:t>
            </a:r>
            <a:r>
              <a:rPr lang="zh-CN" altLang="en-US"/>
              <a:t>就是删除第一个元素（相当于</a:t>
            </a:r>
            <a:r>
              <a:rPr lang="en-US" altLang="zh-CN"/>
              <a:t> pop_front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en-US" altLang="zh-CN">
                <a:sym typeface="+mn-ea"/>
              </a:rPr>
              <a:t>a.erase(a.end() - 1) </a:t>
            </a:r>
            <a:r>
              <a:rPr lang="zh-CN" altLang="en-US">
                <a:sym typeface="+mn-ea"/>
              </a:rPr>
              <a:t>就是删除最后一个元素（相当于</a:t>
            </a:r>
            <a:r>
              <a:rPr lang="en-US" altLang="zh-CN">
                <a:sym typeface="+mn-ea"/>
              </a:rPr>
              <a:t> pop_back</a:t>
            </a:r>
            <a:r>
              <a:rPr lang="zh-CN" altLang="en-US">
                <a:sym typeface="+mn-ea"/>
              </a:rPr>
              <a:t>）。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a.erase(a.begin() + 2) </a:t>
            </a:r>
            <a:r>
              <a:rPr lang="zh-CN" altLang="en-US">
                <a:sym typeface="+mn-ea"/>
              </a:rPr>
              <a:t>就是删除第三个元素。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a.erase(a.end() - 2) </a:t>
            </a:r>
            <a:r>
              <a:rPr lang="zh-CN" altLang="en-US">
                <a:sym typeface="+mn-ea"/>
              </a:rPr>
              <a:t>就是删除倒数第二个元素。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erase </a:t>
            </a:r>
            <a:r>
              <a:rPr lang="zh-CN" altLang="en-US">
                <a:sym typeface="+mn-ea"/>
              </a:rPr>
              <a:t>的复杂度最坏情况是删除第一个元素</a:t>
            </a:r>
            <a:r>
              <a:rPr lang="en-US" altLang="zh-CN">
                <a:sym typeface="+mn-ea"/>
              </a:rPr>
              <a:t> O(n)</a:t>
            </a:r>
            <a:r>
              <a:rPr lang="zh-CN" altLang="en-US">
                <a:sym typeface="+mn-ea"/>
              </a:rPr>
              <a:t>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如果删的是最后一个元素则复杂度为</a:t>
            </a:r>
            <a:r>
              <a:rPr lang="en-US" altLang="zh-CN">
                <a:sym typeface="+mn-ea"/>
              </a:rPr>
              <a:t> O(1)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这是因为</a:t>
            </a:r>
            <a:r>
              <a:rPr lang="en-US" altLang="zh-CN">
                <a:sym typeface="+mn-ea"/>
              </a:rPr>
              <a:t> erase </a:t>
            </a:r>
            <a:r>
              <a:rPr lang="zh-CN" altLang="en-US">
                <a:sym typeface="+mn-ea"/>
              </a:rPr>
              <a:t>会移动</a:t>
            </a:r>
            <a:r>
              <a:rPr lang="en-US" altLang="zh-CN">
                <a:sym typeface="+mn-ea"/>
              </a:rPr>
              <a:t> pos </a:t>
            </a:r>
            <a:r>
              <a:rPr lang="zh-CN" altLang="en-US">
                <a:sym typeface="+mn-ea"/>
              </a:rPr>
              <a:t>之后的那些元素。</a:t>
            </a:r>
            <a:endParaRPr lang="zh-CN" alt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iterator erase(const_iterator pos);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79590" y="3369945"/>
            <a:ext cx="5312410" cy="34880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0755" y="1847215"/>
            <a:ext cx="2939415" cy="11607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61590" y="1207770"/>
            <a:ext cx="6687820" cy="55873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侯捷 STL</a:t>
            </a:r>
            <a:endParaRPr lang="zh-CN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</a:t>
            </a:r>
            <a:r>
              <a:rPr lang="en-US" altLang="zh-CN"/>
              <a:t>erase </a:t>
            </a:r>
            <a:r>
              <a:rPr lang="zh-CN" altLang="en-US"/>
              <a:t>函数，批量删除一个区间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590" y="1378585"/>
            <a:ext cx="11245850" cy="4351655"/>
          </a:xfrm>
        </p:spPr>
        <p:txBody>
          <a:bodyPr>
            <a:normAutofit lnSpcReduction="20000"/>
          </a:bodyPr>
          <a:p>
            <a:r>
              <a:rPr lang="en-US" altLang="zh-CN"/>
              <a:t>erase </a:t>
            </a:r>
            <a:r>
              <a:rPr lang="zh-CN" altLang="en-US"/>
              <a:t>也可以指定两个迭代器作为参数，表示把这个区间内的对象都删除。</a:t>
            </a:r>
            <a:endParaRPr lang="zh-CN" altLang="en-US"/>
          </a:p>
          <a:p>
            <a:r>
              <a:rPr lang="zh-CN" altLang="en-US"/>
              <a:t>比如这里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a.erase(a.begin() + 1, a.begin() + 3)</a:t>
            </a:r>
            <a:r>
              <a:rPr lang="en-US" altLang="zh-CN"/>
              <a:t> </a:t>
            </a:r>
            <a:r>
              <a:rPr lang="zh-CN" altLang="en-US"/>
              <a:t>就删除了</a:t>
            </a:r>
            <a:r>
              <a:rPr lang="en-US" altLang="zh-CN"/>
              <a:t> a </a:t>
            </a:r>
            <a:r>
              <a:rPr lang="zh-CN" altLang="en-US"/>
              <a:t>的第二个和第三个元素，相当于牌神的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4">
                    <a:lumMod val="75000"/>
                  </a:schemeClr>
                </a:solidFill>
              </a:rPr>
              <a:t>del a[1:3]</a:t>
            </a:r>
            <a:r>
              <a:rPr lang="zh-CN" altLang="en-US"/>
              <a:t>，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注意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C++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的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insert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和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erase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都是就地操作的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例如：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a.erase(a.begin() + n, a.end())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/>
              <a:t>就和</a:t>
            </a:r>
            <a:r>
              <a:rPr lang="en-US" altLang="zh-CN"/>
              <a:t> 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</a:rPr>
              <a:t>a.resize(n)</a:t>
            </a:r>
            <a:r>
              <a:rPr lang="en-US" altLang="zh-CN"/>
              <a:t> </a:t>
            </a:r>
            <a:r>
              <a:rPr lang="zh-CN" altLang="en-US"/>
              <a:t>等价，前提是</a:t>
            </a:r>
            <a:r>
              <a:rPr lang="en-US" altLang="zh-CN"/>
              <a:t> </a:t>
            </a:r>
            <a:r>
              <a:rPr lang="en-US" altLang="zh-CN" b="1"/>
              <a:t>n </a:t>
            </a:r>
            <a:r>
              <a:rPr lang="zh-CN" altLang="en-US" b="1"/>
              <a:t>小于</a:t>
            </a:r>
            <a:r>
              <a:rPr lang="en-US" altLang="zh-CN" b="1"/>
              <a:t> a.size()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批量删除的最坏复杂度依然是</a:t>
            </a:r>
            <a:r>
              <a:rPr lang="en-US" altLang="zh-CN"/>
              <a:t> O(n) </a:t>
            </a:r>
            <a:r>
              <a:rPr lang="zh-CN" altLang="en-US"/>
              <a:t>的，不用担心。不过这里两个作为</a:t>
            </a:r>
            <a:r>
              <a:rPr lang="en-US" altLang="zh-CN"/>
              <a:t> erase </a:t>
            </a:r>
            <a:r>
              <a:rPr lang="zh-CN" altLang="en-US"/>
              <a:t>参数的迭代器</a:t>
            </a:r>
            <a:r>
              <a:rPr lang="zh-CN" altLang="en-US" b="1"/>
              <a:t>必须是自己这个对象的迭代器</a:t>
            </a:r>
            <a:r>
              <a:rPr lang="zh-CN" altLang="en-US"/>
              <a:t>，不能是其他容器的，这点和</a:t>
            </a:r>
            <a:r>
              <a:rPr lang="en-US" altLang="zh-CN"/>
              <a:t> insert </a:t>
            </a:r>
            <a:r>
              <a:rPr lang="zh-CN" altLang="en-US"/>
              <a:t>不一样哦。</a:t>
            </a:r>
            <a:endParaRPr lang="zh-CN" altLang="en-US"/>
          </a:p>
          <a:p>
            <a:r>
              <a:rPr lang="zh-CN" altLang="en-US">
                <a:sym typeface="+mn-ea"/>
              </a:rPr>
              <a:t>他返回删除后最后一个元素之后那个位置的迭代器。</a:t>
            </a:r>
            <a:endParaRPr lang="en-US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iterator erase(const_iterator beg, const_iterator end);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861810" y="4220845"/>
            <a:ext cx="5330190" cy="26371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280" y="464185"/>
            <a:ext cx="3475355" cy="91376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vector </a:t>
            </a:r>
            <a:r>
              <a:rPr lang="zh-CN" altLang="en-US"/>
              <a:t>容器：迭代器区间可以反过来指定吗？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910" y="1887220"/>
            <a:ext cx="11092815" cy="4351655"/>
          </a:xfrm>
        </p:spPr>
        <p:txBody>
          <a:bodyPr>
            <a:normAutofit lnSpcReduction="20000"/>
          </a:bodyPr>
          <a:p>
            <a:r>
              <a:rPr lang="zh-CN"/>
              <a:t>注意！第一个迭代器指向的元素必须在第二个迭代器之前，不能反过来指定！</a:t>
            </a:r>
            <a:endParaRPr lang="zh-CN"/>
          </a:p>
          <a:p>
            <a:r>
              <a:rPr lang="zh-CN"/>
              <a:t>否则会出错，甚至奔溃。包括</a:t>
            </a:r>
            <a:r>
              <a:rPr lang="en-US" altLang="zh-CN"/>
              <a:t> insert </a:t>
            </a:r>
            <a:r>
              <a:rPr lang="zh-CN" altLang="en-US"/>
              <a:t>的后两个参数也是如此，请勿指定反过来的区间！</a:t>
            </a:r>
            <a:endParaRPr lang="zh-CN" altLang="en-US"/>
          </a:p>
          <a:p>
            <a:r>
              <a:rPr lang="zh-CN" altLang="en-US"/>
              <a:t>（如何正确地翻转数组我们下节课会讲）</a:t>
            </a:r>
            <a:endParaRPr lang="zh-CN"/>
          </a:p>
          <a:p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iterator erase(const_iterator beg, const_iterator end);  // 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必须保证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 beg &lt;= end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</a:rPr>
              <a:t>，否则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</a:rPr>
              <a:t> UB</a:t>
            </a:r>
            <a:endParaRPr lang="en-US" altLang="zh-CN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4675" y="933450"/>
            <a:ext cx="3752850" cy="8001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06540" y="4094480"/>
            <a:ext cx="5585460" cy="276352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顺便宣传一下小彭老师的插件全家桶：</a:t>
            </a:r>
            <a:r>
              <a:rPr lang="en-US" altLang="zh-CN"/>
              <a:t>github.com/archibate/vimrc</a:t>
            </a:r>
            <a:endParaRPr lang="en-US" altLang="zh-CN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91630" y="1480820"/>
            <a:ext cx="5171440" cy="489394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8280" y="1584325"/>
            <a:ext cx="6285230" cy="47472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16945</Words>
  <Application>WPS Presentation</Application>
  <PresentationFormat>宽屏</PresentationFormat>
  <Paragraphs>640</Paragraphs>
  <Slides>92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102" baseType="lpstr">
      <vt:lpstr>Arial</vt:lpstr>
      <vt:lpstr>SimSun</vt:lpstr>
      <vt:lpstr>Wingdings</vt:lpstr>
      <vt:lpstr>Liberation Sans</vt:lpstr>
      <vt:lpstr>Arial Black</vt:lpstr>
      <vt:lpstr>SimSun</vt:lpstr>
      <vt:lpstr>文泉驿微米黑</vt:lpstr>
      <vt:lpstr>Microsoft YaHei</vt:lpstr>
      <vt:lpstr>Arial Unicode MS</vt:lpstr>
      <vt:lpstr>Office Theme</vt:lpstr>
      <vt:lpstr>C++ STL 容器全解之 vector</vt:lpstr>
      <vt:lpstr>C++ 标准库五大件：容器（container）</vt:lpstr>
      <vt:lpstr>C++ 标准库五大件：迭代器（iterator）</vt:lpstr>
      <vt:lpstr>C++ 标准库五大件：算法（algorithm）</vt:lpstr>
      <vt:lpstr>C++ 标准库五大件：仿函数（functor）</vt:lpstr>
      <vt:lpstr>C++ 标准库五大件：输入输出流（stream）</vt:lpstr>
      <vt:lpstr>C++ 标准库五大件：分配器（allocator）</vt:lpstr>
      <vt:lpstr>侯捷 STL</vt:lpstr>
      <vt:lpstr>侯捷 STL</vt:lpstr>
      <vt:lpstr>vector 容器</vt:lpstr>
      <vt:lpstr>vector 容器：构造函数</vt:lpstr>
      <vt:lpstr>vector 容器：构造函数和 size</vt:lpstr>
      <vt:lpstr>vector 容器：operator[]</vt:lpstr>
      <vt:lpstr>vector 容器：operator[]</vt:lpstr>
      <vt:lpstr>vector 容器：at</vt:lpstr>
      <vt:lpstr>vector 容器：operator[] 和 at</vt:lpstr>
      <vt:lpstr>vector 容器：构造函数</vt:lpstr>
      <vt:lpstr>vector 容器：构造函数</vt:lpstr>
      <vt:lpstr>vector 容器：构造函数</vt:lpstr>
      <vt:lpstr>vector 容器：构造函数</vt:lpstr>
      <vt:lpstr>vector 容器：构造函数</vt:lpstr>
      <vt:lpstr>vector 容器</vt:lpstr>
      <vt:lpstr>vector 容器：构造函数</vt:lpstr>
      <vt:lpstr>vector 容器：构造函数</vt:lpstr>
      <vt:lpstr>vector 容器：resize</vt:lpstr>
      <vt:lpstr>vector 容器：resize</vt:lpstr>
      <vt:lpstr>vector 容器：resize</vt:lpstr>
      <vt:lpstr>vector 容器：resize</vt:lpstr>
      <vt:lpstr>vector 容器：resize</vt:lpstr>
      <vt:lpstr>vector 容器：resize</vt:lpstr>
      <vt:lpstr>小彭老师的 IDE 对 resize 的解释</vt:lpstr>
      <vt:lpstr>vector 容器：clear</vt:lpstr>
      <vt:lpstr>vector 容器：clear 配合 resize</vt:lpstr>
      <vt:lpstr>vector 容器：push_back</vt:lpstr>
      <vt:lpstr>vector 容器：pop_back</vt:lpstr>
      <vt:lpstr>vector 容器：back</vt:lpstr>
      <vt:lpstr>vector 容器：front</vt:lpstr>
      <vt:lpstr>vector 容器：data() 获取首地址指针</vt:lpstr>
      <vt:lpstr>vector 容器：data() 获取首地址指针</vt:lpstr>
      <vt:lpstr>vector 容器：RAII 避免内存泄露</vt:lpstr>
      <vt:lpstr>vector 容器：生命周期由主对象管理</vt:lpstr>
      <vt:lpstr>vector 容器：延续生命周期</vt:lpstr>
      <vt:lpstr>vector 容器：延续生命周期</vt:lpstr>
      <vt:lpstr>vector 容器：resize 到更大尺寸会导致 data 失效</vt:lpstr>
      <vt:lpstr>vector 容器：resize 到更小尺寸不会导致 data 失效</vt:lpstr>
      <vt:lpstr>vector 容器：重新 resize 到原来尺寸也不会导致 data 失效</vt:lpstr>
      <vt:lpstr>vector 容器：capacity 函数查询实际的最大容量</vt:lpstr>
      <vt:lpstr>vector 容器：resize 的优化策略</vt:lpstr>
      <vt:lpstr>vector 容器：resize 的优化策略</vt:lpstr>
      <vt:lpstr>vector 容器：reserve 预留一定容量，避免之后重复分配</vt:lpstr>
      <vt:lpstr>vector 容器：shrink_to_fit 释放多余容量</vt:lpstr>
      <vt:lpstr>一个小工具：mallochook</vt:lpstr>
      <vt:lpstr>vector 容器：push_back 的问题</vt:lpstr>
      <vt:lpstr>vector 容器：push_back 的问题，reserve 解决</vt:lpstr>
      <vt:lpstr>vector 容器：clear 的问题</vt:lpstr>
      <vt:lpstr>vector 容器：clear 的问题，shrink_to_fit 解决</vt:lpstr>
      <vt:lpstr>迭代器入门</vt:lpstr>
      <vt:lpstr>迭代器模式</vt:lpstr>
      <vt:lpstr>迭代器模式</vt:lpstr>
      <vt:lpstr>迭代器模式</vt:lpstr>
      <vt:lpstr>迭代器模式</vt:lpstr>
      <vt:lpstr>迭代器模式</vt:lpstr>
      <vt:lpstr>迭代器模式</vt:lpstr>
      <vt:lpstr>迭代器模式</vt:lpstr>
      <vt:lpstr>迭代器模式：首指针＋尾指针</vt:lpstr>
      <vt:lpstr>迭代器模式：为什么尾指针要往后移动一格？</vt:lpstr>
      <vt:lpstr>迭代器模式：首指针＋尾指针</vt:lpstr>
      <vt:lpstr>迭代器模式：首指针＋尾指针</vt:lpstr>
      <vt:lpstr>迭代器模式：首迭代器＋尾迭代器</vt:lpstr>
      <vt:lpstr>迭代器模式：首迭代器＋尾迭代器</vt:lpstr>
      <vt:lpstr>迭代器模式：++ 的前置和后置</vt:lpstr>
      <vt:lpstr>vector 容器：begin</vt:lpstr>
      <vt:lpstr>vector 容器：begin 和 end</vt:lpstr>
      <vt:lpstr>vector 容器：begin 和 end</vt:lpstr>
      <vt:lpstr>vector 容器：insert 函数</vt:lpstr>
      <vt:lpstr>vector 容器：insert 函数，插到指定的元素前方</vt:lpstr>
      <vt:lpstr>vector 容器：insert 函数，插入位置是倒数第 2 个</vt:lpstr>
      <vt:lpstr>vector 容器：insert 函数，重复插入多个相同的值</vt:lpstr>
      <vt:lpstr>vector 容器：insert 函数，直接插入一个初始化列表</vt:lpstr>
      <vt:lpstr>vector 容器：insert 函数，直接插入另一个 vector？</vt:lpstr>
      <vt:lpstr>vector 容器：insert 函数，插入另一个 vector 需通过他的两个迭代器</vt:lpstr>
      <vt:lpstr>vector 容器：insert 函数，把对方 vector 插入到我前面还是后面？</vt:lpstr>
      <vt:lpstr>vector 容器：insert 函数，作为数据源的对方容器可以是不同类型</vt:lpstr>
      <vt:lpstr>vector 容器：insert 函数，作为数据源的对方容器可以是不同类型</vt:lpstr>
      <vt:lpstr>vector 容器：构造函数也能接受迭代器！</vt:lpstr>
      <vt:lpstr>vector 容器：assign 函数</vt:lpstr>
      <vt:lpstr>vector 容器：assign 函数</vt:lpstr>
      <vt:lpstr>vector 容器：assign 函数</vt:lpstr>
      <vt:lpstr>vector 容器：erase 函数</vt:lpstr>
      <vt:lpstr>vector 容器：erase 函数，批量删除一个区间</vt:lpstr>
      <vt:lpstr>vector 容器：迭代器区间可以反过来指定吗？</vt:lpstr>
      <vt:lpstr>顺便宣传一下小彭老师的插件全家桶：github.com/archibate/vimrc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404</cp:revision>
  <dcterms:created xsi:type="dcterms:W3CDTF">2022-05-01T10:57:08Z</dcterms:created>
  <dcterms:modified xsi:type="dcterms:W3CDTF">2022-05-01T10:57:08Z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