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3"/>
  </p:handoutMasterIdLst>
  <p:sldIdLst>
    <p:sldId id="256" r:id="rId3"/>
    <p:sldId id="425" r:id="rId5"/>
    <p:sldId id="362" r:id="rId6"/>
    <p:sldId id="426" r:id="rId7"/>
    <p:sldId id="567" r:id="rId8"/>
    <p:sldId id="427" r:id="rId9"/>
    <p:sldId id="561" r:id="rId10"/>
    <p:sldId id="568" r:id="rId11"/>
    <p:sldId id="562" r:id="rId12"/>
    <p:sldId id="495" r:id="rId13"/>
    <p:sldId id="273" r:id="rId14"/>
    <p:sldId id="259" r:id="rId15"/>
    <p:sldId id="260" r:id="rId16"/>
    <p:sldId id="261" r:id="rId17"/>
    <p:sldId id="262" r:id="rId18"/>
    <p:sldId id="263" r:id="rId19"/>
    <p:sldId id="265" r:id="rId20"/>
    <p:sldId id="266" r:id="rId21"/>
    <p:sldId id="269" r:id="rId22"/>
    <p:sldId id="270" r:id="rId23"/>
    <p:sldId id="565" r:id="rId24"/>
    <p:sldId id="569" r:id="rId25"/>
    <p:sldId id="570" r:id="rId26"/>
    <p:sldId id="264" r:id="rId27"/>
    <p:sldId id="277" r:id="rId28"/>
    <p:sldId id="276" r:id="rId29"/>
    <p:sldId id="282" r:id="rId30"/>
    <p:sldId id="283" r:id="rId31"/>
    <p:sldId id="285" r:id="rId32"/>
    <p:sldId id="363" r:id="rId33"/>
    <p:sldId id="284" r:id="rId34"/>
    <p:sldId id="287" r:id="rId35"/>
    <p:sldId id="286" r:id="rId36"/>
    <p:sldId id="289" r:id="rId37"/>
    <p:sldId id="290" r:id="rId38"/>
    <p:sldId id="291" r:id="rId39"/>
    <p:sldId id="292" r:id="rId40"/>
    <p:sldId id="293" r:id="rId41"/>
    <p:sldId id="355" r:id="rId42"/>
    <p:sldId id="356" r:id="rId43"/>
    <p:sldId id="353" r:id="rId44"/>
    <p:sldId id="359" r:id="rId45"/>
    <p:sldId id="357" r:id="rId46"/>
    <p:sldId id="354" r:id="rId47"/>
    <p:sldId id="294" r:id="rId48"/>
    <p:sldId id="342" r:id="rId49"/>
    <p:sldId id="341" r:id="rId50"/>
    <p:sldId id="364" r:id="rId51"/>
    <p:sldId id="365" r:id="rId52"/>
    <p:sldId id="343" r:id="rId53"/>
    <p:sldId id="344" r:id="rId54"/>
    <p:sldId id="345" r:id="rId55"/>
    <p:sldId id="360" r:id="rId56"/>
    <p:sldId id="350" r:id="rId57"/>
    <p:sldId id="366" r:id="rId58"/>
    <p:sldId id="406" r:id="rId59"/>
    <p:sldId id="407" r:id="rId60"/>
    <p:sldId id="408" r:id="rId61"/>
    <p:sldId id="409" r:id="rId62"/>
    <p:sldId id="410" r:id="rId63"/>
    <p:sldId id="416" r:id="rId64"/>
    <p:sldId id="415" r:id="rId65"/>
    <p:sldId id="417" r:id="rId66"/>
    <p:sldId id="419" r:id="rId67"/>
    <p:sldId id="413" r:id="rId68"/>
    <p:sldId id="418" r:id="rId69"/>
    <p:sldId id="414" r:id="rId70"/>
    <p:sldId id="411" r:id="rId71"/>
    <p:sldId id="429" r:id="rId72"/>
    <p:sldId id="431" r:id="rId73"/>
    <p:sldId id="412" r:id="rId74"/>
    <p:sldId id="428" r:id="rId75"/>
    <p:sldId id="432" r:id="rId76"/>
    <p:sldId id="433" r:id="rId77"/>
    <p:sldId id="437" r:id="rId78"/>
    <p:sldId id="434" r:id="rId79"/>
    <p:sldId id="435" r:id="rId80"/>
    <p:sldId id="436" r:id="rId81"/>
    <p:sldId id="564" r:id="rId82"/>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te" initials="b"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60"/>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7" Type="http://schemas.openxmlformats.org/officeDocument/2006/relationships/commentAuthors" Target="commentAuthors.xml"/><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handoutMaster" Target="handoutMasters/handoutMaster1.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sym typeface="+mn-ea"/>
              </a:rPr>
              <a:t>Click to edit Master title style</a:t>
            </a:r>
            <a:endParaRPr lang="zh-CN" altLang="en-US" dirty="0">
              <a:sym typeface="+mn-ea"/>
            </a:endParaRPr>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Click to edit Master subtitle style</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0945"/>
            <a:ext cx="9848088" cy="811530"/>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sym typeface="+mn-ea"/>
              </a:rPr>
              <a:t>Click to edit Master text styles</a:t>
            </a:r>
            <a:endParaRPr lang="zh-CN" altLang="en-US" dirty="0">
              <a:sym typeface="+mn-ea"/>
            </a:endParaRPr>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Click to edit Master title style</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sym typeface="+mn-ea"/>
              </a:rPr>
              <a:t>Click to edit Master text styles</a:t>
            </a:r>
            <a:endParaRPr lang="zh-CN" altLang="en-US" dirty="0">
              <a:sym typeface="+mn-ea"/>
            </a:endParaRPr>
          </a:p>
        </p:txBody>
      </p:sp>
      <p:sp>
        <p:nvSpPr>
          <p:cNvPr id="4" name="内容占位符 3"/>
          <p:cNvSpPr>
            <a:spLocks noGrp="1"/>
          </p:cNvSpPr>
          <p:nvPr>
            <p:ph sz="half" idx="2"/>
          </p:nvPr>
        </p:nvSpPr>
        <p:spPr>
          <a:xfrm>
            <a:off x="839788" y="2615609"/>
            <a:ext cx="5157787" cy="3574054"/>
          </a:xfrm>
        </p:spPr>
        <p:txBody>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sym typeface="+mn-ea"/>
              </a:rPr>
              <a:t>Click to edit Master text styles</a:t>
            </a:r>
            <a:endParaRPr lang="zh-CN" altLang="en-US" dirty="0">
              <a:sym typeface="+mn-ea"/>
            </a:endParaRP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Click to edit Master title style</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标题 1"/>
          <p:cNvSpPr>
            <a:spLocks noGrp="1"/>
          </p:cNvSpPr>
          <p:nvPr>
            <p:ph type="title"/>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sym typeface="+mn-ea"/>
              </a:rPr>
              <a:t>Click to edit Master title style</a:t>
            </a:r>
            <a:endParaRPr lang="zh-CN" altLang="en-US" dirty="0">
              <a:sym typeface="+mn-ea"/>
            </a:endParaRPr>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Click to edit Master text styles</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Click to edit Master title style</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Click to edit Master title style</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sym typeface="+mn-ea"/>
              </a:rPr>
              <a:t>Click to edit Master text styles</a:t>
            </a:r>
            <a:endParaRPr lang="zh-CN" altLang="en-US" dirty="0">
              <a:sym typeface="+mn-ea"/>
            </a:endParaRPr>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8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3.png"/><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5.png"/><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7.png"/><Relationship Id="rId1"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9.png"/><Relationship Id="rId1"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1.png"/><Relationship Id="rId1" Type="http://schemas.openxmlformats.org/officeDocument/2006/relationships/image" Target="../media/image30.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8.png"/><Relationship Id="rId1"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0.png"/><Relationship Id="rId1"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2.png"/><Relationship Id="rId1"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4.png"/><Relationship Id="rId1" Type="http://schemas.openxmlformats.org/officeDocument/2006/relationships/image" Target="../media/image43.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5.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6.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9.png"/><Relationship Id="rId1" Type="http://schemas.openxmlformats.org/officeDocument/2006/relationships/image" Target="../media/image48.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0.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4.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6.png"/><Relationship Id="rId1" Type="http://schemas.openxmlformats.org/officeDocument/2006/relationships/image" Target="../media/image5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8.png"/><Relationship Id="rId1" Type="http://schemas.openxmlformats.org/officeDocument/2006/relationships/image" Target="../media/image57.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0.png"/><Relationship Id="rId1" Type="http://schemas.openxmlformats.org/officeDocument/2006/relationships/image" Target="../media/image59.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1.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2.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3.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5.png"/><Relationship Id="rId1" Type="http://schemas.openxmlformats.org/officeDocument/2006/relationships/image" Target="../media/image64.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7.png"/><Relationship Id="rId1" Type="http://schemas.openxmlformats.org/officeDocument/2006/relationships/image" Target="../media/image66.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9.png"/><Relationship Id="rId1" Type="http://schemas.openxmlformats.org/officeDocument/2006/relationships/image" Target="../media/image68.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1.png"/><Relationship Id="rId1" Type="http://schemas.openxmlformats.org/officeDocument/2006/relationships/image" Target="../media/image70.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3.png"/><Relationship Id="rId1" Type="http://schemas.openxmlformats.org/officeDocument/2006/relationships/image" Target="../media/image7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5.png"/><Relationship Id="rId1" Type="http://schemas.openxmlformats.org/officeDocument/2006/relationships/image" Target="../media/image74.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7.png"/><Relationship Id="rId1" Type="http://schemas.openxmlformats.org/officeDocument/2006/relationships/image" Target="../media/image76.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9.png"/><Relationship Id="rId1" Type="http://schemas.openxmlformats.org/officeDocument/2006/relationships/image" Target="../media/image78.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0.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1.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3.png"/><Relationship Id="rId1" Type="http://schemas.openxmlformats.org/officeDocument/2006/relationships/image" Target="../media/image82.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5.png"/><Relationship Id="rId1" Type="http://schemas.openxmlformats.org/officeDocument/2006/relationships/image" Target="../media/image84.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87.png"/><Relationship Id="rId1" Type="http://schemas.openxmlformats.org/officeDocument/2006/relationships/image" Target="../media/image86.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9.png"/><Relationship Id="rId1" Type="http://schemas.openxmlformats.org/officeDocument/2006/relationships/image" Target="../media/image8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1.png"/><Relationship Id="rId1" Type="http://schemas.openxmlformats.org/officeDocument/2006/relationships/image" Target="../media/image90.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2.jpe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4.png"/><Relationship Id="rId1" Type="http://schemas.openxmlformats.org/officeDocument/2006/relationships/image" Target="../media/image93.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6.png"/><Relationship Id="rId1" Type="http://schemas.openxmlformats.org/officeDocument/2006/relationships/image" Target="../media/image95.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8.png"/><Relationship Id="rId1" Type="http://schemas.openxmlformats.org/officeDocument/2006/relationships/image" Target="../media/image97.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0.png"/><Relationship Id="rId1" Type="http://schemas.openxmlformats.org/officeDocument/2006/relationships/image" Target="../media/image99.png"/></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image" Target="../media/image101.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4.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10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openxmlformats.org/officeDocument/2006/relationships/image" Target="../media/image106.png"/><Relationship Id="rId1" Type="http://schemas.openxmlformats.org/officeDocument/2006/relationships/image" Target="../media/image105.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8.png"/><Relationship Id="rId1" Type="http://schemas.openxmlformats.org/officeDocument/2006/relationships/image" Target="../media/image107.png"/></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image" Target="../media/image107.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2.png"/><Relationship Id="rId1" Type="http://schemas.openxmlformats.org/officeDocument/2006/relationships/image" Target="../media/image111.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3.png"/><Relationship Id="rId1" Type="http://schemas.openxmlformats.org/officeDocument/2006/relationships/image" Target="../media/image107.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5.png"/><Relationship Id="rId1" Type="http://schemas.openxmlformats.org/officeDocument/2006/relationships/image" Target="../media/image114.pn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7.png"/><Relationship Id="rId1" Type="http://schemas.openxmlformats.org/officeDocument/2006/relationships/image" Target="../media/image116.png"/></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9.png"/><Relationship Id="rId1" Type="http://schemas.openxmlformats.org/officeDocument/2006/relationships/image" Target="../media/image118.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0.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Picture 9"/>
          <p:cNvPicPr>
            <a:picLocks noChangeAspect="1"/>
          </p:cNvPicPr>
          <p:nvPr/>
        </p:nvPicPr>
        <p:blipFill>
          <a:blip r:embed="rId1">
            <a:lum bright="42000" contrast="-42000"/>
          </a:blip>
          <a:stretch>
            <a:fillRect/>
          </a:stretch>
        </p:blipFill>
        <p:spPr>
          <a:xfrm>
            <a:off x="-10160" y="2540"/>
            <a:ext cx="12243435" cy="6855460"/>
          </a:xfrm>
          <a:prstGeom prst="rect">
            <a:avLst/>
          </a:prstGeom>
        </p:spPr>
      </p:pic>
      <p:sp>
        <p:nvSpPr>
          <p:cNvPr id="2" name="Title 1"/>
          <p:cNvSpPr>
            <a:spLocks noGrp="1"/>
          </p:cNvSpPr>
          <p:nvPr>
            <p:ph type="ctrTitle"/>
          </p:nvPr>
        </p:nvSpPr>
        <p:spPr/>
        <p:txBody>
          <a:bodyPr/>
          <a:p>
            <a:r>
              <a:rPr lang="en-US"/>
              <a:t>C++11</a:t>
            </a:r>
            <a:r>
              <a:rPr lang="zh-CN" altLang="en-US"/>
              <a:t>开始的多线程编程</a:t>
            </a:r>
            <a:endParaRPr lang="zh-CN" altLang="en-US"/>
          </a:p>
        </p:txBody>
      </p:sp>
      <p:sp>
        <p:nvSpPr>
          <p:cNvPr id="3" name="Subtitle 2"/>
          <p:cNvSpPr>
            <a:spLocks noGrp="1"/>
          </p:cNvSpPr>
          <p:nvPr>
            <p:ph type="subTitle" idx="1"/>
          </p:nvPr>
        </p:nvSpPr>
        <p:spPr/>
        <p:txBody>
          <a:bodyPr/>
          <a:p>
            <a:r>
              <a:rPr lang="en-US">
                <a:sym typeface="+mn-ea"/>
              </a:rPr>
              <a:t>by </a:t>
            </a:r>
            <a:r>
              <a:rPr lang="zh-CN" altLang="en-US">
                <a:sym typeface="+mn-ea"/>
              </a:rPr>
              <a:t>彭于斌（</a:t>
            </a:r>
            <a:r>
              <a:rPr lang="en-US" altLang="zh-CN">
                <a:sym typeface="+mn-ea"/>
              </a:rPr>
              <a:t>@archibate</a:t>
            </a:r>
            <a:r>
              <a:rPr lang="zh-CN" altLang="en-US">
                <a:sym typeface="+mn-ea"/>
              </a:rPr>
              <a:t>）</a:t>
            </a:r>
            <a:endParaRPr lang="zh-CN" altLang="en-US"/>
          </a:p>
          <a:p>
            <a:r>
              <a:rPr lang="zh-CN" altLang="en-US">
                <a:sym typeface="+mn-ea"/>
              </a:rPr>
              <a:t>往期录播：https://www.bilibili.com/video/BV1fa411r7zp</a:t>
            </a:r>
            <a:endParaRPr lang="zh-CN" altLang="en-US"/>
          </a:p>
          <a:p>
            <a:r>
              <a:rPr lang="zh-CN" altLang="en-US">
                <a:sym typeface="+mn-ea"/>
              </a:rPr>
              <a:t>课程</a:t>
            </a:r>
            <a:r>
              <a:rPr lang="en-US" altLang="zh-CN">
                <a:sym typeface="+mn-ea"/>
              </a:rPr>
              <a:t>PPT</a:t>
            </a:r>
            <a:r>
              <a:rPr lang="zh-CN" altLang="en-US">
                <a:sym typeface="+mn-ea"/>
              </a:rPr>
              <a:t>和代码：https://github.com/parallel101/course</a:t>
            </a:r>
            <a:endParaRPr lang="en-US"/>
          </a:p>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睡到时间点：</a:t>
            </a:r>
            <a:r>
              <a:rPr lang="en-US" altLang="zh-CN"/>
              <a:t>std::this_thread::sleep_until</a:t>
            </a:r>
            <a:endParaRPr lang="en-US" altLang="zh-CN"/>
          </a:p>
        </p:txBody>
      </p:sp>
      <p:sp>
        <p:nvSpPr>
          <p:cNvPr id="3" name="Content Placeholder 2"/>
          <p:cNvSpPr>
            <a:spLocks noGrp="1"/>
          </p:cNvSpPr>
          <p:nvPr>
            <p:ph sz="half" idx="1"/>
          </p:nvPr>
        </p:nvSpPr>
        <p:spPr/>
        <p:txBody>
          <a:bodyPr/>
          <a:p>
            <a:r>
              <a:rPr lang="zh-CN"/>
              <a:t>除了接受一个时间段的</a:t>
            </a:r>
            <a:r>
              <a:rPr lang="en-US" altLang="zh-CN"/>
              <a:t> sleep_for</a:t>
            </a:r>
            <a:r>
              <a:rPr lang="zh-CN" altLang="en-US"/>
              <a:t>，还有接受一个时间点的</a:t>
            </a:r>
            <a:r>
              <a:rPr lang="en-US" altLang="zh-CN"/>
              <a:t> sleep_until</a:t>
            </a:r>
            <a:r>
              <a:rPr lang="zh-CN" altLang="en-US"/>
              <a:t>，表示让当前线程休眠直到某个时间点。</a:t>
            </a:r>
            <a:endParaRPr lang="zh-CN" altLang="en-US"/>
          </a:p>
        </p:txBody>
      </p:sp>
      <p:pic>
        <p:nvPicPr>
          <p:cNvPr id="10" name="Content Placeholder 4"/>
          <p:cNvPicPr>
            <a:picLocks noChangeAspect="1"/>
          </p:cNvPicPr>
          <p:nvPr>
            <p:ph sz="half" idx="2"/>
          </p:nvPr>
        </p:nvPicPr>
        <p:blipFill>
          <a:blip r:embed="rId1"/>
          <a:stretch>
            <a:fillRect/>
          </a:stretch>
        </p:blipFill>
        <p:spPr>
          <a:xfrm>
            <a:off x="5981700" y="3124835"/>
            <a:ext cx="6130925" cy="151701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Picture 2"/>
          <p:cNvPicPr>
            <a:picLocks noChangeAspect="1"/>
          </p:cNvPicPr>
          <p:nvPr/>
        </p:nvPicPr>
        <p:blipFill>
          <a:blip r:embed="rId1">
            <a:lum bright="36000" contrast="-36000"/>
          </a:blip>
          <a:stretch>
            <a:fillRect/>
          </a:stretch>
        </p:blipFill>
        <p:spPr>
          <a:xfrm>
            <a:off x="0" y="-635"/>
            <a:ext cx="12238990" cy="6858635"/>
          </a:xfrm>
          <a:prstGeom prst="rect">
            <a:avLst/>
          </a:prstGeom>
        </p:spPr>
      </p:pic>
      <p:sp>
        <p:nvSpPr>
          <p:cNvPr id="4" name="Title 3"/>
          <p:cNvSpPr>
            <a:spLocks noGrp="1"/>
          </p:cNvSpPr>
          <p:nvPr>
            <p:ph type="title"/>
          </p:nvPr>
        </p:nvSpPr>
        <p:spPr/>
        <p:txBody>
          <a:bodyPr/>
          <a:p>
            <a:r>
              <a:rPr lang="zh-CN" altLang="en-US"/>
              <a:t>第</a:t>
            </a:r>
            <a:r>
              <a:rPr lang="en-US" altLang="zh-CN"/>
              <a:t>1</a:t>
            </a:r>
            <a:r>
              <a:rPr lang="zh-CN" altLang="en-US"/>
              <a:t>章：线程</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进程与线程</a:t>
            </a:r>
            <a:endParaRPr lang="zh-CN" altLang="en-US"/>
          </a:p>
        </p:txBody>
      </p:sp>
      <p:sp>
        <p:nvSpPr>
          <p:cNvPr id="3" name="Content Placeholder 2"/>
          <p:cNvSpPr>
            <a:spLocks noGrp="1"/>
          </p:cNvSpPr>
          <p:nvPr>
            <p:ph idx="1"/>
          </p:nvPr>
        </p:nvSpPr>
        <p:spPr/>
        <p:txBody>
          <a:bodyPr/>
          <a:p>
            <a:r>
              <a:rPr lang="en-US" b="1"/>
              <a:t>进程</a:t>
            </a:r>
            <a:r>
              <a:rPr lang="en-US"/>
              <a:t>是一个应用程序被操作系统拉起来加载到内存之后从开始执行到执行结束的这样一个过程。简单来说，进程是程序（应用程序，可执行文件）的一次执行。比如双击打开一个桌面应用软件就是开启了一个进程。</a:t>
            </a:r>
            <a:endParaRPr lang="en-US"/>
          </a:p>
          <a:p>
            <a:r>
              <a:rPr lang="en-US" b="1"/>
              <a:t>线程</a:t>
            </a:r>
            <a:r>
              <a:rPr lang="en-US"/>
              <a:t>是进程中的一个实体，是被系统独立分配和调度的基本单位。也有说，线程是CPU可执行调度的最小单位。也就是说，进程本身并不能获取CPU时间，只有它的线程才可以。</a:t>
            </a:r>
            <a:endParaRPr lang="en-US"/>
          </a:p>
          <a:p>
            <a:r>
              <a:rPr lang="zh-CN" altLang="en-US"/>
              <a:t>从属关系：进程</a:t>
            </a:r>
            <a:r>
              <a:rPr lang="en-US" altLang="zh-CN"/>
              <a:t> &gt; </a:t>
            </a:r>
            <a:r>
              <a:rPr lang="zh-CN" altLang="en-US"/>
              <a:t>线程。一个进程可以拥有多个线程。</a:t>
            </a:r>
            <a:endParaRPr lang="zh-CN" altLang="en-US"/>
          </a:p>
          <a:p>
            <a:r>
              <a:rPr lang="zh-CN" altLang="en-US"/>
              <a:t>每个线程共享同样的内存空间，开销比较小。</a:t>
            </a:r>
            <a:endParaRPr lang="zh-CN" altLang="en-US"/>
          </a:p>
          <a:p>
            <a:r>
              <a:rPr lang="zh-CN" altLang="en-US"/>
              <a:t>每个进程拥有独立的内存空间，因此开销更大。</a:t>
            </a:r>
            <a:endParaRPr lang="zh-CN" altLang="en-US"/>
          </a:p>
          <a:p>
            <a:r>
              <a:rPr lang="zh-CN" altLang="en-US"/>
              <a:t>对于高性能并行计算，更好的是多线程。</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为什么需要多线程：无阻塞多任务</a:t>
            </a:r>
            <a:endParaRPr lang="en-US" altLang="zh-CN"/>
          </a:p>
        </p:txBody>
      </p:sp>
      <p:sp>
        <p:nvSpPr>
          <p:cNvPr id="3" name="Content Placeholder 2"/>
          <p:cNvSpPr>
            <a:spLocks noGrp="1"/>
          </p:cNvSpPr>
          <p:nvPr>
            <p:ph sz="half" idx="1"/>
          </p:nvPr>
        </p:nvSpPr>
        <p:spPr/>
        <p:txBody>
          <a:bodyPr>
            <a:normAutofit lnSpcReduction="10000"/>
          </a:bodyPr>
          <a:p>
            <a:r>
              <a:rPr lang="zh-CN" altLang="en-US"/>
              <a:t>我们的程序常常需要同时处理多个任务。</a:t>
            </a:r>
            <a:endParaRPr lang="zh-CN" altLang="en-US"/>
          </a:p>
          <a:p>
            <a:r>
              <a:rPr lang="zh-CN" altLang="en-US">
                <a:sym typeface="+mn-ea"/>
              </a:rPr>
              <a:t>例如：后台在执行一个很耗时的任务，比如下载一个文件，同时还要和用户交互。</a:t>
            </a:r>
            <a:endParaRPr lang="zh-CN" altLang="en-US">
              <a:sym typeface="+mn-ea"/>
            </a:endParaRPr>
          </a:p>
          <a:p>
            <a:r>
              <a:rPr lang="zh-CN" altLang="en-US">
                <a:sym typeface="+mn-ea"/>
              </a:rPr>
              <a:t>这在</a:t>
            </a:r>
            <a:r>
              <a:rPr lang="en-US" altLang="zh-CN">
                <a:sym typeface="+mn-ea"/>
              </a:rPr>
              <a:t> GUI </a:t>
            </a:r>
            <a:r>
              <a:rPr lang="zh-CN" altLang="en-US">
                <a:sym typeface="+mn-ea"/>
              </a:rPr>
              <a:t>应用程序中很常见，比如浏览器在后台下载文件的同时，用户仍然可以用鼠标操作其</a:t>
            </a:r>
            <a:r>
              <a:rPr lang="en-US" altLang="zh-CN">
                <a:sym typeface="+mn-ea"/>
              </a:rPr>
              <a:t> UI </a:t>
            </a:r>
            <a:r>
              <a:rPr lang="zh-CN" altLang="en-US">
                <a:sym typeface="+mn-ea"/>
              </a:rPr>
              <a:t>界面。</a:t>
            </a:r>
            <a:endParaRPr lang="zh-CN" altLang="en-US"/>
          </a:p>
        </p:txBody>
      </p:sp>
      <p:pic>
        <p:nvPicPr>
          <p:cNvPr id="5" name="Content Placeholder 4"/>
          <p:cNvPicPr>
            <a:picLocks noChangeAspect="1"/>
          </p:cNvPicPr>
          <p:nvPr>
            <p:ph sz="half" idx="2"/>
          </p:nvPr>
        </p:nvPicPr>
        <p:blipFill>
          <a:blip r:embed="rId1"/>
          <a:stretch>
            <a:fillRect/>
          </a:stretch>
        </p:blipFill>
        <p:spPr>
          <a:xfrm>
            <a:off x="5829300" y="1831975"/>
            <a:ext cx="5700395" cy="433832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zh-CN" altLang="en-US"/>
              <a:t>没有多线程：程序未响应</a:t>
            </a:r>
            <a:endParaRPr lang="en-US" altLang="zh-CN"/>
          </a:p>
        </p:txBody>
      </p:sp>
      <p:sp>
        <p:nvSpPr>
          <p:cNvPr id="5" name="Content Placeholder 4"/>
          <p:cNvSpPr>
            <a:spLocks noGrp="1"/>
          </p:cNvSpPr>
          <p:nvPr>
            <p:ph sz="half" idx="1"/>
          </p:nvPr>
        </p:nvSpPr>
        <p:spPr/>
        <p:txBody>
          <a:bodyPr>
            <a:normAutofit/>
          </a:bodyPr>
          <a:p>
            <a:r>
              <a:rPr lang="zh-CN" altLang="en-US">
                <a:sym typeface="+mn-ea"/>
              </a:rPr>
              <a:t>没有多线程的话，就</a:t>
            </a:r>
            <a:r>
              <a:rPr lang="en-US">
                <a:sym typeface="+mn-ea"/>
              </a:rPr>
              <a:t>必须</a:t>
            </a:r>
            <a:r>
              <a:rPr lang="zh-CN" altLang="en-US">
                <a:sym typeface="+mn-ea"/>
              </a:rPr>
              <a:t>等文件</a:t>
            </a:r>
            <a:r>
              <a:rPr lang="en-US">
                <a:sym typeface="+mn-ea"/>
              </a:rPr>
              <a:t>下载完了才能</a:t>
            </a:r>
            <a:r>
              <a:rPr lang="zh-CN" altLang="en-US">
                <a:sym typeface="+mn-ea"/>
              </a:rPr>
              <a:t>继续</a:t>
            </a:r>
            <a:r>
              <a:rPr lang="en-US">
                <a:sym typeface="+mn-ea"/>
              </a:rPr>
              <a:t>和用户交互</a:t>
            </a:r>
            <a:r>
              <a:rPr lang="zh-CN" altLang="en-US">
                <a:sym typeface="+mn-ea"/>
              </a:rPr>
              <a:t>。</a:t>
            </a:r>
            <a:endParaRPr lang="zh-CN" altLang="en-US">
              <a:sym typeface="+mn-ea"/>
            </a:endParaRPr>
          </a:p>
          <a:p>
            <a:r>
              <a:rPr lang="zh-CN" altLang="en-US">
                <a:sym typeface="+mn-ea"/>
              </a:rPr>
              <a:t>下载完成前，整个界面都会处于“未响应”状态，用户想做别的事情就做不了。</a:t>
            </a:r>
            <a:endParaRPr lang="zh-CN" altLang="en-US"/>
          </a:p>
        </p:txBody>
      </p:sp>
      <p:pic>
        <p:nvPicPr>
          <p:cNvPr id="16" name="Content Placeholder 15"/>
          <p:cNvPicPr>
            <a:picLocks noChangeAspect="1"/>
          </p:cNvPicPr>
          <p:nvPr>
            <p:ph sz="half" idx="2"/>
          </p:nvPr>
        </p:nvPicPr>
        <p:blipFill>
          <a:blip r:embed="rId1"/>
          <a:stretch>
            <a:fillRect/>
          </a:stretch>
        </p:blipFill>
        <p:spPr>
          <a:xfrm>
            <a:off x="6144895" y="2660015"/>
            <a:ext cx="4853940" cy="268224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Content Placeholder 4"/>
          <p:cNvPicPr>
            <a:picLocks noChangeAspect="1"/>
          </p:cNvPicPr>
          <p:nvPr>
            <p:ph sz="half" idx="2"/>
          </p:nvPr>
        </p:nvPicPr>
        <p:blipFill>
          <a:blip r:embed="rId1"/>
          <a:stretch>
            <a:fillRect/>
          </a:stretch>
        </p:blipFill>
        <p:spPr>
          <a:xfrm>
            <a:off x="6036945" y="1708150"/>
            <a:ext cx="5600065" cy="4585970"/>
          </a:xfrm>
          <a:prstGeom prst="rect">
            <a:avLst/>
          </a:prstGeom>
        </p:spPr>
      </p:pic>
      <p:sp>
        <p:nvSpPr>
          <p:cNvPr id="2" name="Title 1"/>
          <p:cNvSpPr>
            <a:spLocks noGrp="1"/>
          </p:cNvSpPr>
          <p:nvPr>
            <p:ph type="title"/>
          </p:nvPr>
        </p:nvSpPr>
        <p:spPr/>
        <p:txBody>
          <a:bodyPr/>
          <a:p>
            <a:r>
              <a:rPr lang="zh-CN" altLang="en-US">
                <a:sym typeface="+mn-ea"/>
              </a:rPr>
              <a:t>现代</a:t>
            </a:r>
            <a:r>
              <a:rPr lang="en-US" altLang="zh-CN">
                <a:sym typeface="+mn-ea"/>
              </a:rPr>
              <a:t> C++ </a:t>
            </a:r>
            <a:r>
              <a:rPr lang="zh-CN" altLang="en-US">
                <a:sym typeface="+mn-ea"/>
              </a:rPr>
              <a:t>中的</a:t>
            </a:r>
            <a:r>
              <a:rPr lang="zh-CN" altLang="en-US"/>
              <a:t>多线程：</a:t>
            </a:r>
            <a:r>
              <a:rPr lang="en-US" altLang="zh-CN"/>
              <a:t>std::thread</a:t>
            </a:r>
            <a:endParaRPr lang="en-US" altLang="zh-CN"/>
          </a:p>
        </p:txBody>
      </p:sp>
      <p:sp>
        <p:nvSpPr>
          <p:cNvPr id="3" name="Content Placeholder 2"/>
          <p:cNvSpPr>
            <a:spLocks noGrp="1"/>
          </p:cNvSpPr>
          <p:nvPr>
            <p:ph sz="half" idx="1"/>
          </p:nvPr>
        </p:nvSpPr>
        <p:spPr/>
        <p:txBody>
          <a:bodyPr/>
          <a:p>
            <a:r>
              <a:rPr lang="en-US"/>
              <a:t>C++11 </a:t>
            </a:r>
            <a:r>
              <a:rPr lang="zh-CN" altLang="en-US"/>
              <a:t>开始，为多线程提供了语言级别的支持。他用</a:t>
            </a:r>
            <a:r>
              <a:rPr lang="en-US" altLang="zh-CN"/>
              <a:t> std::thread </a:t>
            </a:r>
            <a:r>
              <a:rPr lang="zh-CN" altLang="en-US"/>
              <a:t>这个类来表示线程。</a:t>
            </a:r>
            <a:endParaRPr lang="zh-CN" altLang="en-US"/>
          </a:p>
          <a:p>
            <a:r>
              <a:rPr lang="en-US" altLang="zh-CN"/>
              <a:t>std::thread </a:t>
            </a:r>
            <a:r>
              <a:rPr lang="zh-CN" altLang="en-US"/>
              <a:t>构造函数的参数可以是任意</a:t>
            </a:r>
            <a:r>
              <a:rPr lang="en-US" altLang="zh-CN"/>
              <a:t> lambda </a:t>
            </a:r>
            <a:r>
              <a:rPr lang="zh-CN" altLang="en-US"/>
              <a:t>表达式。</a:t>
            </a:r>
            <a:endParaRPr lang="zh-CN" altLang="en-US"/>
          </a:p>
          <a:p>
            <a:r>
              <a:rPr lang="zh-CN" altLang="en-US"/>
              <a:t>当那个线程启动时，就会执行这个</a:t>
            </a:r>
            <a:r>
              <a:rPr lang="en-US" altLang="zh-CN"/>
              <a:t> lambda </a:t>
            </a:r>
            <a:r>
              <a:rPr lang="zh-CN" altLang="en-US"/>
              <a:t>里的内容。</a:t>
            </a:r>
            <a:endParaRPr lang="zh-CN" altLang="en-US"/>
          </a:p>
          <a:p>
            <a:r>
              <a:rPr lang="zh-CN" altLang="en-US"/>
              <a:t>这样就可以一边和用户交互，一边在另一个线程里慢吞吞下载文件了。</a:t>
            </a:r>
            <a:endParaRPr lang="en-US" altLang="zh-CN"/>
          </a:p>
        </p:txBody>
      </p:sp>
      <p:sp>
        <p:nvSpPr>
          <p:cNvPr id="8" name="Rounded Rectangle 7"/>
          <p:cNvSpPr/>
          <p:nvPr/>
        </p:nvSpPr>
        <p:spPr>
          <a:xfrm>
            <a:off x="6585585" y="5200015"/>
            <a:ext cx="2117090" cy="56451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zh-CN" altLang="en-US"/>
              <a:t>错误：找不到符号</a:t>
            </a:r>
            <a:r>
              <a:rPr lang="en-US" altLang="zh-CN"/>
              <a:t> pthread_create</a:t>
            </a:r>
            <a:endParaRPr lang="en-US" altLang="zh-CN"/>
          </a:p>
        </p:txBody>
      </p:sp>
      <p:sp>
        <p:nvSpPr>
          <p:cNvPr id="6" name="Content Placeholder 5"/>
          <p:cNvSpPr>
            <a:spLocks noGrp="1"/>
          </p:cNvSpPr>
          <p:nvPr>
            <p:ph idx="1"/>
          </p:nvPr>
        </p:nvSpPr>
        <p:spPr/>
        <p:txBody>
          <a:bodyPr/>
          <a:p>
            <a:r>
              <a:rPr lang="zh-CN" altLang="en-US"/>
              <a:t>但当我们直接尝试编译刚才的代码，却在链接时发生了错误。</a:t>
            </a:r>
            <a:endParaRPr lang="zh-CN" altLang="en-US"/>
          </a:p>
          <a:p>
            <a:r>
              <a:rPr lang="zh-CN" altLang="en-US"/>
              <a:t>原来</a:t>
            </a:r>
            <a:r>
              <a:rPr lang="en-US" altLang="zh-CN"/>
              <a:t> std::thread </a:t>
            </a:r>
            <a:r>
              <a:rPr lang="zh-CN" altLang="en-US"/>
              <a:t>的实现背后是基于</a:t>
            </a:r>
            <a:r>
              <a:rPr lang="en-US" altLang="zh-CN"/>
              <a:t> pthread </a:t>
            </a:r>
            <a:r>
              <a:rPr lang="zh-CN" altLang="en-US"/>
              <a:t>的。</a:t>
            </a:r>
            <a:endParaRPr lang="zh-CN" altLang="en-US"/>
          </a:p>
          <a:p>
            <a:endParaRPr lang="zh-CN" altLang="en-US"/>
          </a:p>
          <a:p>
            <a:endParaRPr lang="zh-CN" altLang="en-US"/>
          </a:p>
          <a:p>
            <a:endParaRPr lang="zh-CN" altLang="en-US"/>
          </a:p>
          <a:p>
            <a:r>
              <a:rPr lang="zh-CN" altLang="en-US"/>
              <a:t>解决：</a:t>
            </a:r>
            <a:r>
              <a:rPr lang="en-US" altLang="zh-CN"/>
              <a:t>CMakeLists.txt </a:t>
            </a:r>
            <a:r>
              <a:rPr lang="zh-CN" altLang="en-US"/>
              <a:t>里链接</a:t>
            </a:r>
            <a:r>
              <a:rPr lang="en-US" altLang="zh-CN"/>
              <a:t> Threads::Threads </a:t>
            </a:r>
            <a:r>
              <a:rPr lang="zh-CN" altLang="en-US"/>
              <a:t>即可：</a:t>
            </a:r>
            <a:endParaRPr lang="zh-CN" altLang="en-US"/>
          </a:p>
        </p:txBody>
      </p:sp>
      <p:pic>
        <p:nvPicPr>
          <p:cNvPr id="7" name="Picture 6"/>
          <p:cNvPicPr>
            <a:picLocks noChangeAspect="1"/>
          </p:cNvPicPr>
          <p:nvPr/>
        </p:nvPicPr>
        <p:blipFill>
          <a:blip r:embed="rId1"/>
          <a:stretch>
            <a:fillRect/>
          </a:stretch>
        </p:blipFill>
        <p:spPr>
          <a:xfrm>
            <a:off x="30480" y="2698750"/>
            <a:ext cx="12131040" cy="899160"/>
          </a:xfrm>
          <a:prstGeom prst="rect">
            <a:avLst/>
          </a:prstGeom>
        </p:spPr>
      </p:pic>
      <p:pic>
        <p:nvPicPr>
          <p:cNvPr id="8" name="Picture 7"/>
          <p:cNvPicPr>
            <a:picLocks noChangeAspect="1"/>
          </p:cNvPicPr>
          <p:nvPr/>
        </p:nvPicPr>
        <p:blipFill>
          <a:blip r:embed="rId2"/>
          <a:stretch>
            <a:fillRect/>
          </a:stretch>
        </p:blipFill>
        <p:spPr>
          <a:xfrm>
            <a:off x="2923540" y="4459605"/>
            <a:ext cx="6146800" cy="1826260"/>
          </a:xfrm>
          <a:prstGeom prst="rect">
            <a:avLst/>
          </a:prstGeom>
        </p:spPr>
      </p:pic>
      <p:sp>
        <p:nvSpPr>
          <p:cNvPr id="2" name="Rounded Rectangle 1"/>
          <p:cNvSpPr/>
          <p:nvPr/>
        </p:nvSpPr>
        <p:spPr>
          <a:xfrm>
            <a:off x="3188335" y="5835015"/>
            <a:ext cx="5881370" cy="45085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有了多线程：异步处理请求</a:t>
            </a:r>
            <a:endParaRPr lang="zh-CN" altLang="en-US"/>
          </a:p>
        </p:txBody>
      </p:sp>
      <p:sp>
        <p:nvSpPr>
          <p:cNvPr id="4" name="Content Placeholder 3"/>
          <p:cNvSpPr>
            <a:spLocks noGrp="1"/>
          </p:cNvSpPr>
          <p:nvPr>
            <p:ph sz="half" idx="1"/>
          </p:nvPr>
        </p:nvSpPr>
        <p:spPr/>
        <p:txBody>
          <a:bodyPr/>
          <a:p>
            <a:r>
              <a:rPr lang="zh-CN" altLang="en-US">
                <a:sym typeface="+mn-ea"/>
              </a:rPr>
              <a:t>有了</a:t>
            </a:r>
            <a:r>
              <a:rPr lang="zh-CN" altLang="en-US">
                <a:sym typeface="+mn-ea"/>
              </a:rPr>
              <a:t>多线程的话，</a:t>
            </a:r>
            <a:r>
              <a:rPr lang="zh-CN" altLang="en-US" b="1">
                <a:sym typeface="+mn-ea"/>
              </a:rPr>
              <a:t>文件</a:t>
            </a:r>
            <a:r>
              <a:rPr lang="en-US" b="1">
                <a:sym typeface="+mn-ea"/>
              </a:rPr>
              <a:t>下载</a:t>
            </a:r>
            <a:r>
              <a:rPr lang="zh-CN" altLang="en-US">
                <a:sym typeface="+mn-ea"/>
              </a:rPr>
              <a:t>和</a:t>
            </a:r>
            <a:r>
              <a:rPr lang="zh-CN" altLang="en-US" b="1">
                <a:sym typeface="+mn-ea"/>
              </a:rPr>
              <a:t>用户交互</a:t>
            </a:r>
            <a:r>
              <a:rPr lang="zh-CN" altLang="en-US">
                <a:sym typeface="+mn-ea"/>
              </a:rPr>
              <a:t>分别在两个线程，同时独立运行。从而下载过程中也可以响应用户请求，提升了体验。</a:t>
            </a:r>
            <a:endParaRPr lang="zh-CN" altLang="en-US">
              <a:sym typeface="+mn-ea"/>
            </a:endParaRPr>
          </a:p>
          <a:p>
            <a:r>
              <a:rPr lang="zh-CN" altLang="en-US">
                <a:sym typeface="+mn-ea"/>
              </a:rPr>
              <a:t>可是发现一个问题：我输入完</a:t>
            </a:r>
            <a:r>
              <a:rPr lang="en-US" altLang="zh-CN">
                <a:sym typeface="+mn-ea"/>
              </a:rPr>
              <a:t> pyb </a:t>
            </a:r>
            <a:r>
              <a:rPr lang="zh-CN" altLang="en-US">
                <a:sym typeface="+mn-ea"/>
              </a:rPr>
              <a:t>以后，他的确及时地和我交互了。但是</a:t>
            </a:r>
            <a:r>
              <a:rPr lang="zh-CN" altLang="en-US" b="1">
                <a:sym typeface="+mn-ea"/>
              </a:rPr>
              <a:t>用户交互</a:t>
            </a:r>
            <a:r>
              <a:rPr lang="zh-CN" altLang="en-US">
                <a:sym typeface="+mn-ea"/>
              </a:rPr>
              <a:t>所在的主线程退出后，</a:t>
            </a:r>
            <a:r>
              <a:rPr lang="zh-CN" altLang="en-US" b="1">
                <a:sym typeface="+mn-ea"/>
              </a:rPr>
              <a:t>文件</a:t>
            </a:r>
            <a:r>
              <a:rPr lang="en-US" b="1">
                <a:sym typeface="+mn-ea"/>
              </a:rPr>
              <a:t>下载</a:t>
            </a:r>
            <a:r>
              <a:rPr lang="zh-CN" altLang="en-US">
                <a:sym typeface="+mn-ea"/>
              </a:rPr>
              <a:t>所在的子线程，因为</a:t>
            </a:r>
            <a:r>
              <a:rPr lang="zh-CN" altLang="en-US">
                <a:sym typeface="+mn-ea"/>
              </a:rPr>
              <a:t>从属于这个主线程，也被迫退出了。</a:t>
            </a:r>
            <a:endParaRPr lang="zh-CN" altLang="en-US">
              <a:sym typeface="+mn-ea"/>
            </a:endParaRPr>
          </a:p>
        </p:txBody>
      </p:sp>
      <p:pic>
        <p:nvPicPr>
          <p:cNvPr id="10" name="Content Placeholder 9"/>
          <p:cNvPicPr>
            <a:picLocks noChangeAspect="1"/>
          </p:cNvPicPr>
          <p:nvPr>
            <p:ph sz="half" idx="2"/>
          </p:nvPr>
        </p:nvPicPr>
        <p:blipFill>
          <a:blip r:embed="rId1"/>
          <a:stretch>
            <a:fillRect/>
          </a:stretch>
        </p:blipFill>
        <p:spPr>
          <a:xfrm>
            <a:off x="6137275" y="3063875"/>
            <a:ext cx="4869180" cy="187452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Content Placeholder 6"/>
          <p:cNvPicPr>
            <a:picLocks noChangeAspect="1"/>
          </p:cNvPicPr>
          <p:nvPr>
            <p:ph sz="half" idx="2"/>
          </p:nvPr>
        </p:nvPicPr>
        <p:blipFill>
          <a:blip r:embed="rId1"/>
          <a:stretch>
            <a:fillRect/>
          </a:stretch>
        </p:blipFill>
        <p:spPr>
          <a:xfrm>
            <a:off x="5965190" y="1408430"/>
            <a:ext cx="5438775" cy="4980940"/>
          </a:xfrm>
          <a:prstGeom prst="rect">
            <a:avLst/>
          </a:prstGeom>
        </p:spPr>
      </p:pic>
      <p:sp>
        <p:nvSpPr>
          <p:cNvPr id="2" name="Title 1"/>
          <p:cNvSpPr>
            <a:spLocks noGrp="1"/>
          </p:cNvSpPr>
          <p:nvPr>
            <p:ph type="title"/>
          </p:nvPr>
        </p:nvSpPr>
        <p:spPr/>
        <p:txBody>
          <a:bodyPr/>
          <a:p>
            <a:r>
              <a:rPr lang="zh-CN" altLang="en-US"/>
              <a:t>主线程等待子线程结束：</a:t>
            </a:r>
            <a:r>
              <a:rPr lang="en-US" altLang="zh-CN"/>
              <a:t>t1.join()</a:t>
            </a:r>
            <a:endParaRPr lang="en-US" altLang="zh-CN"/>
          </a:p>
        </p:txBody>
      </p:sp>
      <p:sp>
        <p:nvSpPr>
          <p:cNvPr id="3" name="Content Placeholder 2"/>
          <p:cNvSpPr>
            <a:spLocks noGrp="1"/>
          </p:cNvSpPr>
          <p:nvPr>
            <p:ph sz="half" idx="1"/>
          </p:nvPr>
        </p:nvSpPr>
        <p:spPr/>
        <p:txBody>
          <a:bodyPr/>
          <a:p>
            <a:r>
              <a:rPr lang="zh-CN" altLang="en-US"/>
              <a:t>因此，我们想要让主线程不要急着退出，等子线程也结束了再退出。</a:t>
            </a:r>
            <a:endParaRPr lang="zh-CN" altLang="en-US"/>
          </a:p>
          <a:p>
            <a:r>
              <a:rPr lang="zh-CN" altLang="en-US"/>
              <a:t>可以用</a:t>
            </a:r>
            <a:r>
              <a:rPr lang="en-US" altLang="zh-CN"/>
              <a:t> std::thread </a:t>
            </a:r>
            <a:r>
              <a:rPr lang="zh-CN" altLang="en-US"/>
              <a:t>类的成员函数</a:t>
            </a:r>
            <a:r>
              <a:rPr lang="en-US" altLang="zh-CN"/>
              <a:t> join() </a:t>
            </a:r>
            <a:r>
              <a:rPr lang="zh-CN" altLang="en-US"/>
              <a:t>来等待该进程结束。</a:t>
            </a:r>
            <a:endParaRPr lang="zh-CN" altLang="en-US"/>
          </a:p>
        </p:txBody>
      </p:sp>
      <p:sp>
        <p:nvSpPr>
          <p:cNvPr id="8" name="Rounded Rectangle 7"/>
          <p:cNvSpPr/>
          <p:nvPr/>
        </p:nvSpPr>
        <p:spPr>
          <a:xfrm>
            <a:off x="6489700" y="5631180"/>
            <a:ext cx="890270" cy="2355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6" name="Picture 5"/>
          <p:cNvPicPr>
            <a:picLocks noChangeAspect="1"/>
          </p:cNvPicPr>
          <p:nvPr/>
        </p:nvPicPr>
        <p:blipFill>
          <a:blip r:embed="rId2"/>
          <a:stretch>
            <a:fillRect/>
          </a:stretch>
        </p:blipFill>
        <p:spPr>
          <a:xfrm>
            <a:off x="895985" y="4056380"/>
            <a:ext cx="4685030" cy="254571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Content Placeholder 4"/>
          <p:cNvPicPr>
            <a:picLocks noChangeAspect="1"/>
          </p:cNvPicPr>
          <p:nvPr>
            <p:ph sz="half" idx="2"/>
          </p:nvPr>
        </p:nvPicPr>
        <p:blipFill>
          <a:blip r:embed="rId1"/>
          <a:stretch>
            <a:fillRect/>
          </a:stretch>
        </p:blipFill>
        <p:spPr>
          <a:xfrm>
            <a:off x="6135370" y="1272540"/>
            <a:ext cx="5307965" cy="5220970"/>
          </a:xfrm>
          <a:prstGeom prst="rect">
            <a:avLst/>
          </a:prstGeom>
        </p:spPr>
      </p:pic>
      <p:sp>
        <p:nvSpPr>
          <p:cNvPr id="2" name="Title 1"/>
          <p:cNvSpPr>
            <a:spLocks noGrp="1"/>
          </p:cNvSpPr>
          <p:nvPr>
            <p:ph type="title"/>
          </p:nvPr>
        </p:nvSpPr>
        <p:spPr/>
        <p:txBody>
          <a:bodyPr/>
          <a:p>
            <a:r>
              <a:rPr lang="en-US"/>
              <a:t>std::thread </a:t>
            </a:r>
            <a:r>
              <a:rPr lang="zh-CN" altLang="en-US"/>
              <a:t>的解构函数会</a:t>
            </a:r>
            <a:r>
              <a:rPr lang="zh-CN"/>
              <a:t>销毁线程</a:t>
            </a:r>
            <a:endParaRPr lang="zh-CN"/>
          </a:p>
        </p:txBody>
      </p:sp>
      <p:sp>
        <p:nvSpPr>
          <p:cNvPr id="3" name="Content Placeholder 2"/>
          <p:cNvSpPr>
            <a:spLocks noGrp="1"/>
          </p:cNvSpPr>
          <p:nvPr>
            <p:ph sz="half" idx="1"/>
          </p:nvPr>
        </p:nvSpPr>
        <p:spPr/>
        <p:txBody>
          <a:bodyPr>
            <a:normAutofit lnSpcReduction="10000"/>
          </a:bodyPr>
          <a:p>
            <a:r>
              <a:rPr lang="zh-CN" altLang="en-US"/>
              <a:t>作为一个</a:t>
            </a:r>
            <a:r>
              <a:rPr lang="en-US" altLang="zh-CN"/>
              <a:t> C++ </a:t>
            </a:r>
            <a:r>
              <a:rPr lang="zh-CN" altLang="en-US"/>
              <a:t>类，</a:t>
            </a:r>
            <a:r>
              <a:rPr lang="en-US" altLang="zh-CN"/>
              <a:t>std::thread </a:t>
            </a:r>
            <a:r>
              <a:rPr lang="zh-CN" altLang="en-US"/>
              <a:t>同样遵循</a:t>
            </a:r>
            <a:r>
              <a:rPr lang="en-US" altLang="zh-CN"/>
              <a:t> RAII </a:t>
            </a:r>
            <a:r>
              <a:rPr lang="zh-CN" altLang="en-US"/>
              <a:t>思想和三五法则：因为管理着资源，他自</a:t>
            </a:r>
            <a:r>
              <a:rPr lang="zh-CN" altLang="en-US">
                <a:sym typeface="+mn-ea"/>
              </a:rPr>
              <a:t>定义了</a:t>
            </a:r>
            <a:r>
              <a:rPr lang="zh-CN" altLang="en-US" b="1">
                <a:sym typeface="+mn-ea"/>
              </a:rPr>
              <a:t>解构函数</a:t>
            </a:r>
            <a:r>
              <a:rPr lang="zh-CN" altLang="en-US">
                <a:sym typeface="+mn-ea"/>
              </a:rPr>
              <a:t>，</a:t>
            </a:r>
            <a:r>
              <a:rPr lang="zh-CN" altLang="en-US"/>
              <a:t>删除了</a:t>
            </a:r>
            <a:r>
              <a:rPr lang="zh-CN" altLang="en-US" b="1"/>
              <a:t>拷贝构造</a:t>
            </a:r>
            <a:r>
              <a:rPr lang="en-US" altLang="zh-CN" b="1">
                <a:sym typeface="+mn-ea"/>
              </a:rPr>
              <a:t>/</a:t>
            </a:r>
            <a:r>
              <a:rPr lang="zh-CN" altLang="en-US" b="1">
                <a:sym typeface="+mn-ea"/>
              </a:rPr>
              <a:t>赋值</a:t>
            </a:r>
            <a:r>
              <a:rPr lang="zh-CN" altLang="en-US" b="1"/>
              <a:t>函数</a:t>
            </a:r>
            <a:r>
              <a:rPr lang="zh-CN" altLang="en-US"/>
              <a:t>，但是提供了</a:t>
            </a:r>
            <a:r>
              <a:rPr lang="zh-CN" altLang="en-US" b="1"/>
              <a:t>移动构造</a:t>
            </a:r>
            <a:r>
              <a:rPr lang="en-US" altLang="zh-CN" b="1"/>
              <a:t>/</a:t>
            </a:r>
            <a:r>
              <a:rPr lang="zh-CN" altLang="en-US" b="1"/>
              <a:t>赋值函数</a:t>
            </a:r>
            <a:r>
              <a:rPr lang="zh-CN" altLang="en-US"/>
              <a:t>。</a:t>
            </a:r>
            <a:endParaRPr lang="zh-CN" altLang="en-US"/>
          </a:p>
          <a:p>
            <a:r>
              <a:rPr lang="zh-CN" altLang="en-US"/>
              <a:t>因此，当</a:t>
            </a:r>
            <a:r>
              <a:rPr lang="en-US" altLang="zh-CN"/>
              <a:t> t1 </a:t>
            </a:r>
            <a:r>
              <a:rPr lang="zh-CN" altLang="en-US"/>
              <a:t>所在的函数退出时，就会调用</a:t>
            </a:r>
            <a:r>
              <a:rPr lang="en-US" altLang="zh-CN"/>
              <a:t> std::thread </a:t>
            </a:r>
            <a:r>
              <a:rPr lang="zh-CN" altLang="en-US"/>
              <a:t>的解构函数，这会销毁</a:t>
            </a:r>
            <a:r>
              <a:rPr lang="en-US" altLang="zh-CN"/>
              <a:t> t1 </a:t>
            </a:r>
            <a:r>
              <a:rPr lang="zh-CN" altLang="en-US"/>
              <a:t>线程。</a:t>
            </a:r>
            <a:endParaRPr lang="zh-CN" altLang="en-US"/>
          </a:p>
          <a:p>
            <a:r>
              <a:rPr lang="zh-CN" altLang="en-US"/>
              <a:t>所以，</a:t>
            </a:r>
            <a:r>
              <a:rPr lang="en-US" altLang="zh-CN"/>
              <a:t>download </a:t>
            </a:r>
            <a:r>
              <a:rPr lang="zh-CN" altLang="en-US"/>
              <a:t>函数才会出师未捷身先死</a:t>
            </a:r>
            <a:r>
              <a:rPr lang="en-US" altLang="zh-CN"/>
              <a:t>——</a:t>
            </a:r>
            <a:r>
              <a:rPr lang="zh-CN" altLang="en-US"/>
              <a:t>还没开始执行他的线程就被销毁了。</a:t>
            </a:r>
            <a:endParaRPr lang="zh-CN" altLang="en-US"/>
          </a:p>
        </p:txBody>
      </p:sp>
      <p:pic>
        <p:nvPicPr>
          <p:cNvPr id="6" name="Picture 5"/>
          <p:cNvPicPr>
            <a:picLocks noChangeAspect="1"/>
          </p:cNvPicPr>
          <p:nvPr/>
        </p:nvPicPr>
        <p:blipFill>
          <a:blip r:embed="rId2"/>
          <a:stretch>
            <a:fillRect/>
          </a:stretch>
        </p:blipFill>
        <p:spPr>
          <a:xfrm>
            <a:off x="647700" y="5657850"/>
            <a:ext cx="5189220" cy="69723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Picture 9" descr="1621087647566"/>
          <p:cNvPicPr>
            <a:picLocks noChangeAspect="1"/>
          </p:cNvPicPr>
          <p:nvPr/>
        </p:nvPicPr>
        <p:blipFill>
          <a:blip r:embed="rId1">
            <a:lum bright="70000" contrast="-70000"/>
          </a:blip>
          <a:stretch>
            <a:fillRect/>
          </a:stretch>
        </p:blipFill>
        <p:spPr>
          <a:xfrm>
            <a:off x="0" y="0"/>
            <a:ext cx="12192000" cy="6858000"/>
          </a:xfrm>
          <a:prstGeom prst="rect">
            <a:avLst/>
          </a:prstGeom>
        </p:spPr>
      </p:pic>
      <p:sp>
        <p:nvSpPr>
          <p:cNvPr id="2" name="Title 1"/>
          <p:cNvSpPr>
            <a:spLocks noGrp="1"/>
          </p:cNvSpPr>
          <p:nvPr>
            <p:ph type="title"/>
          </p:nvPr>
        </p:nvSpPr>
        <p:spPr/>
        <p:txBody>
          <a:bodyPr/>
          <a:p>
            <a:r>
              <a:rPr lang="zh-CN" altLang="en-US"/>
              <a:t>高性能并行编程与优化</a:t>
            </a:r>
            <a:r>
              <a:rPr lang="en-US" altLang="zh-CN"/>
              <a:t> - </a:t>
            </a:r>
            <a:r>
              <a:rPr lang="zh-CN" altLang="en-US"/>
              <a:t>课程大纲</a:t>
            </a:r>
            <a:endParaRPr lang="zh-CN" altLang="en-US"/>
          </a:p>
        </p:txBody>
      </p:sp>
      <p:sp>
        <p:nvSpPr>
          <p:cNvPr id="3" name="Content Placeholder 2"/>
          <p:cNvSpPr>
            <a:spLocks noGrp="1"/>
          </p:cNvSpPr>
          <p:nvPr>
            <p:ph idx="1"/>
          </p:nvPr>
        </p:nvSpPr>
        <p:spPr/>
        <p:txBody>
          <a:bodyPr>
            <a:normAutofit fontScale="60000"/>
          </a:bodyPr>
          <a:p>
            <a:r>
              <a:rPr lang="zh-CN" altLang="en-US">
                <a:sym typeface="+mn-ea"/>
              </a:rPr>
              <a:t>分为前半</a:t>
            </a:r>
            <a:r>
              <a:rPr lang="zh-CN" altLang="en-US">
                <a:sym typeface="+mn-ea"/>
              </a:rPr>
              <a:t>段</a:t>
            </a:r>
            <a:r>
              <a:rPr lang="zh-CN" altLang="en-US">
                <a:sym typeface="+mn-ea"/>
              </a:rPr>
              <a:t>和后半段，</a:t>
            </a:r>
            <a:r>
              <a:rPr lang="zh-CN" altLang="en-US">
                <a:sym typeface="+mn-ea"/>
              </a:rPr>
              <a:t>前半段主要介绍现代</a:t>
            </a:r>
            <a:r>
              <a:rPr lang="en-US" altLang="zh-CN">
                <a:sym typeface="+mn-ea"/>
              </a:rPr>
              <a:t> C++</a:t>
            </a:r>
            <a:r>
              <a:rPr lang="zh-CN" altLang="en-US">
                <a:sym typeface="+mn-ea"/>
              </a:rPr>
              <a:t>，后半段主要介绍并行编程与优化。</a:t>
            </a:r>
            <a:endParaRPr lang="zh-CN" altLang="en-US">
              <a:sym typeface="+mn-ea"/>
            </a:endParaRPr>
          </a:p>
          <a:p>
            <a:pPr>
              <a:buAutoNum type="arabicPeriod"/>
            </a:pPr>
            <a:r>
              <a:rPr lang="zh-CN" altLang="en-US"/>
              <a:t>课程安排与开发环境搭建：cmake与git入门</a:t>
            </a:r>
            <a:endParaRPr lang="zh-CN" altLang="en-US"/>
          </a:p>
          <a:p>
            <a:pPr>
              <a:buAutoNum type="arabicPeriod"/>
            </a:pPr>
            <a:r>
              <a:rPr lang="zh-CN" altLang="en-US"/>
              <a:t>现代C++入门：常用STL容器，RAII内存管理</a:t>
            </a:r>
            <a:endParaRPr lang="zh-CN" altLang="en-US"/>
          </a:p>
          <a:p>
            <a:pPr>
              <a:buAutoNum type="arabicPeriod"/>
            </a:pPr>
            <a:r>
              <a:rPr lang="zh-CN" altLang="en-US"/>
              <a:t>现代C++进阶：模板元编程与函数式编程</a:t>
            </a:r>
            <a:endParaRPr lang="zh-CN" altLang="en-US"/>
          </a:p>
          <a:p>
            <a:pPr>
              <a:buAutoNum type="arabicPeriod"/>
            </a:pPr>
            <a:r>
              <a:rPr lang="zh-CN" altLang="en-US"/>
              <a:t>编译器如何自动优化：从汇编角度看C++</a:t>
            </a:r>
            <a:endParaRPr lang="zh-CN" altLang="en-US"/>
          </a:p>
          <a:p>
            <a:pPr>
              <a:buAutoNum type="arabicPeriod"/>
            </a:pPr>
            <a:r>
              <a:rPr lang="zh-CN" altLang="en-US" b="1"/>
              <a:t>C++11起的多线程编程：从mutex到无锁并行</a:t>
            </a:r>
            <a:endParaRPr lang="zh-CN" altLang="en-US" b="1"/>
          </a:p>
          <a:p>
            <a:pPr>
              <a:buAutoNum type="arabicPeriod"/>
            </a:pPr>
            <a:r>
              <a:rPr lang="zh-CN" altLang="en-US"/>
              <a:t>并行编程常用框架：OpenMP与Intel TBB</a:t>
            </a:r>
            <a:endParaRPr lang="zh-CN" altLang="en-US"/>
          </a:p>
          <a:p>
            <a:pPr>
              <a:buAutoNum type="arabicPeriod"/>
            </a:pPr>
            <a:r>
              <a:rPr lang="zh-CN" altLang="en-US"/>
              <a:t>被忽视的访存优化：内存带宽与cpu缓存机制</a:t>
            </a:r>
            <a:endParaRPr lang="zh-CN" altLang="en-US"/>
          </a:p>
          <a:p>
            <a:pPr>
              <a:buAutoNum type="arabicPeriod"/>
            </a:pPr>
            <a:r>
              <a:rPr lang="zh-CN" altLang="en-US"/>
              <a:t>GPU专题：wrap调度，共享内存，barrier</a:t>
            </a:r>
            <a:endParaRPr lang="zh-CN" altLang="en-US"/>
          </a:p>
          <a:p>
            <a:pPr>
              <a:buAutoNum type="arabicPeriod"/>
            </a:pPr>
            <a:r>
              <a:rPr lang="zh-CN" altLang="en-US"/>
              <a:t>并行算法实战：reduce，scan，矩阵乘法等</a:t>
            </a:r>
            <a:endParaRPr lang="zh-CN" altLang="en-US"/>
          </a:p>
          <a:p>
            <a:pPr>
              <a:buAutoNum type="arabicPeriod"/>
            </a:pPr>
            <a:r>
              <a:rPr lang="zh-CN" altLang="en-US"/>
              <a:t>存储大规模三维数据的关键：稀疏数据结构</a:t>
            </a:r>
            <a:endParaRPr lang="zh-CN" altLang="en-US"/>
          </a:p>
          <a:p>
            <a:pPr>
              <a:buAutoNum type="arabicPeriod"/>
            </a:pPr>
            <a:r>
              <a:rPr lang="zh-CN" altLang="en-US"/>
              <a:t>物理仿真实战：邻居搜索表实现pbf流体求解</a:t>
            </a:r>
            <a:endParaRPr lang="zh-CN" altLang="en-US"/>
          </a:p>
          <a:p>
            <a:pPr>
              <a:buAutoNum type="arabicPeriod"/>
            </a:pPr>
            <a:r>
              <a:rPr lang="zh-CN" altLang="en-US"/>
              <a:t>C++在ZENO中的工程实践：从primitive说起</a:t>
            </a:r>
            <a:endParaRPr lang="zh-CN" altLang="en-US"/>
          </a:p>
          <a:p>
            <a:pPr>
              <a:buAutoNum type="arabicPeriod"/>
            </a:pPr>
            <a:r>
              <a:rPr lang="zh-CN" altLang="en-US"/>
              <a:t>结业典礼：总结所学知识与优秀作业点评</a:t>
            </a:r>
            <a:endParaRPr lang="zh-CN" altLang="en-US">
              <a:sym typeface="+mn-ea"/>
            </a:endParaRPr>
          </a:p>
        </p:txBody>
      </p:sp>
      <p:pic>
        <p:nvPicPr>
          <p:cNvPr id="5" name="Picture 4" descr="cppprogramR-C"/>
          <p:cNvPicPr>
            <a:picLocks noChangeAspect="1"/>
          </p:cNvPicPr>
          <p:nvPr/>
        </p:nvPicPr>
        <p:blipFill>
          <a:blip r:embed="rId2"/>
          <a:stretch>
            <a:fillRect/>
          </a:stretch>
        </p:blipFill>
        <p:spPr>
          <a:xfrm>
            <a:off x="10603230" y="5050155"/>
            <a:ext cx="1149350" cy="1292860"/>
          </a:xfrm>
          <a:prstGeom prst="rect">
            <a:avLst/>
          </a:prstGeom>
        </p:spPr>
      </p:pic>
      <p:pic>
        <p:nvPicPr>
          <p:cNvPr id="4" name="Picture 3" descr="heartlogoR-C"/>
          <p:cNvPicPr>
            <a:picLocks noChangeAspect="1"/>
          </p:cNvPicPr>
          <p:nvPr/>
        </p:nvPicPr>
        <p:blipFill>
          <a:blip r:embed="rId3"/>
          <a:stretch>
            <a:fillRect/>
          </a:stretch>
        </p:blipFill>
        <p:spPr>
          <a:xfrm>
            <a:off x="9186545" y="5050155"/>
            <a:ext cx="1279525" cy="1292860"/>
          </a:xfrm>
          <a:prstGeom prst="rect">
            <a:avLst/>
          </a:prstGeom>
        </p:spPr>
      </p:pic>
      <p:sp>
        <p:nvSpPr>
          <p:cNvPr id="6" name="Text Box 5"/>
          <p:cNvSpPr txBox="1"/>
          <p:nvPr/>
        </p:nvSpPr>
        <p:spPr>
          <a:xfrm>
            <a:off x="8429625" y="5020310"/>
            <a:ext cx="756920" cy="1322070"/>
          </a:xfrm>
          <a:prstGeom prst="rect">
            <a:avLst/>
          </a:prstGeom>
          <a:noFill/>
        </p:spPr>
        <p:txBody>
          <a:bodyPr wrap="square" rtlCol="0">
            <a:spAutoFit/>
          </a:bodyPr>
          <a:p>
            <a:r>
              <a:rPr lang="en-US" sz="8000">
                <a:latin typeface="Adobe Helvetica" charset="0"/>
                <a:cs typeface="Adobe Helvetica" charset="0"/>
              </a:rPr>
              <a:t>I</a:t>
            </a:r>
            <a:endParaRPr lang="en-US" sz="8000">
              <a:latin typeface="Adobe Helvetica" charset="0"/>
              <a:cs typeface="Adobe Helvetica" charset="0"/>
            </a:endParaRPr>
          </a:p>
        </p:txBody>
      </p:sp>
      <p:sp>
        <p:nvSpPr>
          <p:cNvPr id="7" name="Text Box 6"/>
          <p:cNvSpPr txBox="1"/>
          <p:nvPr/>
        </p:nvSpPr>
        <p:spPr>
          <a:xfrm>
            <a:off x="7194550" y="1328420"/>
            <a:ext cx="4465320" cy="2861310"/>
          </a:xfrm>
          <a:prstGeom prst="rect">
            <a:avLst/>
          </a:prstGeom>
          <a:noFill/>
        </p:spPr>
        <p:txBody>
          <a:bodyPr wrap="square" rtlCol="0">
            <a:spAutoFit/>
          </a:bodyPr>
          <a:p>
            <a:r>
              <a:rPr lang="zh-CN" altLang="en-US"/>
              <a:t>硬件要求：</a:t>
            </a:r>
            <a:endParaRPr lang="zh-CN" altLang="en-US"/>
          </a:p>
          <a:p>
            <a:r>
              <a:rPr lang="en-US" altLang="zh-CN">
                <a:sym typeface="+mn-ea"/>
              </a:rPr>
              <a:t>64</a:t>
            </a:r>
            <a:r>
              <a:rPr lang="zh-CN" altLang="en-US">
                <a:sym typeface="+mn-ea"/>
              </a:rPr>
              <a:t>位</a:t>
            </a:r>
            <a:r>
              <a:rPr lang="zh-CN" altLang="en-US"/>
              <a:t>（</a:t>
            </a:r>
            <a:r>
              <a:rPr lang="en-US" altLang="zh-CN"/>
              <a:t>32</a:t>
            </a:r>
            <a:r>
              <a:rPr lang="zh-CN" altLang="en-US"/>
              <a:t>位时代过去了）</a:t>
            </a:r>
            <a:endParaRPr lang="zh-CN" altLang="en-US"/>
          </a:p>
          <a:p>
            <a:r>
              <a:rPr lang="zh-CN" altLang="en-US"/>
              <a:t>至少</a:t>
            </a:r>
            <a:r>
              <a:rPr lang="en-US" altLang="zh-CN"/>
              <a:t>2</a:t>
            </a:r>
            <a:r>
              <a:rPr lang="zh-CN" altLang="en-US"/>
              <a:t>核</a:t>
            </a:r>
            <a:r>
              <a:rPr lang="en-US" altLang="zh-CN"/>
              <a:t>4</a:t>
            </a:r>
            <a:r>
              <a:rPr lang="zh-CN" altLang="en-US"/>
              <a:t>线程（并行课</a:t>
            </a:r>
            <a:r>
              <a:rPr lang="en-US" altLang="zh-CN"/>
              <a:t>…</a:t>
            </a:r>
            <a:r>
              <a:rPr lang="zh-CN" altLang="en-US"/>
              <a:t>）</a:t>
            </a:r>
            <a:endParaRPr lang="zh-CN" altLang="en-US"/>
          </a:p>
          <a:p>
            <a:r>
              <a:rPr lang="zh-CN" altLang="en-US"/>
              <a:t>英伟达家显卡（</a:t>
            </a:r>
            <a:r>
              <a:rPr lang="en-US" altLang="zh-CN"/>
              <a:t>GPU </a:t>
            </a:r>
            <a:r>
              <a:rPr lang="zh-CN" altLang="en-US"/>
              <a:t>专题）</a:t>
            </a:r>
            <a:endParaRPr lang="zh-CN" altLang="en-US"/>
          </a:p>
          <a:p>
            <a:r>
              <a:rPr lang="zh-CN" altLang="en-US"/>
              <a:t>软件要求：</a:t>
            </a:r>
            <a:endParaRPr lang="zh-CN" altLang="en-US"/>
          </a:p>
          <a:p>
            <a:r>
              <a:rPr lang="en-US" altLang="zh-CN"/>
              <a:t>Visual Studio 2019</a:t>
            </a:r>
            <a:r>
              <a:rPr lang="zh-CN" altLang="en-US"/>
              <a:t>（</a:t>
            </a:r>
            <a:r>
              <a:rPr lang="en-US" altLang="zh-CN"/>
              <a:t>Windows</a:t>
            </a:r>
            <a:r>
              <a:rPr lang="zh-CN" altLang="en-US"/>
              <a:t>用户）</a:t>
            </a:r>
            <a:endParaRPr lang="en-US" altLang="zh-CN"/>
          </a:p>
          <a:p>
            <a:r>
              <a:rPr lang="en-US" altLang="zh-CN"/>
              <a:t>GCC 9 </a:t>
            </a:r>
            <a:r>
              <a:rPr lang="zh-CN" altLang="en-US"/>
              <a:t>及以上（</a:t>
            </a:r>
            <a:r>
              <a:rPr lang="en-US" altLang="zh-CN"/>
              <a:t>Linux</a:t>
            </a:r>
            <a:r>
              <a:rPr lang="zh-CN" altLang="en-US"/>
              <a:t>用户）</a:t>
            </a:r>
            <a:endParaRPr lang="en-US" altLang="zh-CN"/>
          </a:p>
          <a:p>
            <a:r>
              <a:rPr lang="en-US" altLang="zh-CN"/>
              <a:t>CMake 3.12 </a:t>
            </a:r>
            <a:r>
              <a:rPr lang="zh-CN" altLang="en-US">
                <a:sym typeface="+mn-ea"/>
              </a:rPr>
              <a:t>及</a:t>
            </a:r>
            <a:r>
              <a:rPr lang="zh-CN" altLang="en-US"/>
              <a:t>以上（跨平台作业）</a:t>
            </a:r>
            <a:endParaRPr lang="zh-CN" altLang="en-US"/>
          </a:p>
          <a:p>
            <a:r>
              <a:rPr lang="en-US" altLang="zh-CN"/>
              <a:t>Git 2.x</a:t>
            </a:r>
            <a:r>
              <a:rPr lang="zh-CN" altLang="en-US"/>
              <a:t>（作业上传到</a:t>
            </a:r>
            <a:r>
              <a:rPr lang="en-US" altLang="zh-CN"/>
              <a:t> GitHub</a:t>
            </a:r>
            <a:r>
              <a:rPr lang="zh-CN" altLang="en-US"/>
              <a:t>）</a:t>
            </a:r>
            <a:endParaRPr lang="zh-CN" altLang="en-US"/>
          </a:p>
          <a:p>
            <a:r>
              <a:rPr lang="en-US" altLang="zh-CN"/>
              <a:t>CUDA Toolkit 10.0 </a:t>
            </a:r>
            <a:r>
              <a:rPr lang="zh-CN" altLang="en-US"/>
              <a:t>以上</a:t>
            </a:r>
            <a:r>
              <a:rPr lang="zh-CN" altLang="en-US">
                <a:sym typeface="+mn-ea"/>
              </a:rPr>
              <a:t>（</a:t>
            </a:r>
            <a:r>
              <a:rPr lang="en-US" altLang="zh-CN">
                <a:sym typeface="+mn-ea"/>
              </a:rPr>
              <a:t>GPU </a:t>
            </a:r>
            <a:r>
              <a:rPr lang="zh-CN" altLang="en-US">
                <a:sym typeface="+mn-ea"/>
              </a:rPr>
              <a:t>专题）</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Content Placeholder 4"/>
          <p:cNvPicPr>
            <a:picLocks noChangeAspect="1"/>
          </p:cNvPicPr>
          <p:nvPr>
            <p:ph sz="half" idx="2"/>
          </p:nvPr>
        </p:nvPicPr>
        <p:blipFill>
          <a:blip r:embed="rId1"/>
          <a:stretch>
            <a:fillRect/>
          </a:stretch>
        </p:blipFill>
        <p:spPr>
          <a:xfrm>
            <a:off x="6251575" y="1364615"/>
            <a:ext cx="4993005" cy="5024755"/>
          </a:xfrm>
          <a:prstGeom prst="rect">
            <a:avLst/>
          </a:prstGeom>
        </p:spPr>
      </p:pic>
      <p:sp>
        <p:nvSpPr>
          <p:cNvPr id="2" name="Title 1"/>
          <p:cNvSpPr>
            <a:spLocks noGrp="1"/>
          </p:cNvSpPr>
          <p:nvPr>
            <p:ph type="title"/>
          </p:nvPr>
        </p:nvSpPr>
        <p:spPr/>
        <p:txBody>
          <a:bodyPr/>
          <a:p>
            <a:r>
              <a:rPr lang="zh-CN" altLang="en-US"/>
              <a:t>解构函数不再销毁线程：</a:t>
            </a:r>
            <a:r>
              <a:rPr lang="en-US" altLang="zh-CN"/>
              <a:t>t1.detach()</a:t>
            </a:r>
            <a:endParaRPr lang="en-US" altLang="zh-CN"/>
          </a:p>
        </p:txBody>
      </p:sp>
      <p:sp>
        <p:nvSpPr>
          <p:cNvPr id="3" name="Content Placeholder 2"/>
          <p:cNvSpPr>
            <a:spLocks noGrp="1"/>
          </p:cNvSpPr>
          <p:nvPr>
            <p:ph sz="half" idx="1"/>
          </p:nvPr>
        </p:nvSpPr>
        <p:spPr/>
        <p:txBody>
          <a:bodyPr/>
          <a:p>
            <a:r>
              <a:rPr lang="zh-CN" altLang="en-US"/>
              <a:t>解决方案：调用</a:t>
            </a:r>
            <a:r>
              <a:rPr lang="zh-CN" altLang="en-US">
                <a:sym typeface="+mn-ea"/>
              </a:rPr>
              <a:t>成员函数</a:t>
            </a:r>
            <a:r>
              <a:rPr lang="en-US" altLang="zh-CN"/>
              <a:t> detach() </a:t>
            </a:r>
            <a:r>
              <a:rPr lang="zh-CN" altLang="en-US"/>
              <a:t>分离该线程</a:t>
            </a:r>
            <a:r>
              <a:rPr lang="en-US" altLang="zh-CN"/>
              <a:t>——</a:t>
            </a:r>
            <a:r>
              <a:rPr lang="zh-CN" altLang="en-US"/>
              <a:t>意味着线程的生命周期</a:t>
            </a:r>
            <a:r>
              <a:rPr lang="zh-CN" altLang="en-US" b="1"/>
              <a:t>不再由当前</a:t>
            </a:r>
            <a:r>
              <a:rPr lang="en-US" altLang="zh-CN" b="1"/>
              <a:t> std::thread </a:t>
            </a:r>
            <a:r>
              <a:rPr lang="zh-CN" altLang="en-US" b="1"/>
              <a:t>对象管理</a:t>
            </a:r>
            <a:r>
              <a:rPr lang="zh-CN" altLang="en-US"/>
              <a:t>，而是</a:t>
            </a:r>
            <a:r>
              <a:rPr lang="zh-CN" altLang="en-US">
                <a:sym typeface="+mn-ea"/>
              </a:rPr>
              <a:t>在线程</a:t>
            </a:r>
            <a:r>
              <a:rPr lang="zh-CN" altLang="en-US"/>
              <a:t>退出以后自动销毁自己。</a:t>
            </a:r>
            <a:endParaRPr lang="zh-CN" altLang="en-US"/>
          </a:p>
          <a:p>
            <a:r>
              <a:rPr lang="zh-CN" altLang="en-US"/>
              <a:t>不过这样还是会在进程退出时候自动退出。</a:t>
            </a:r>
            <a:endParaRPr lang="zh-CN" altLang="en-US"/>
          </a:p>
        </p:txBody>
      </p:sp>
      <p:sp>
        <p:nvSpPr>
          <p:cNvPr id="8" name="Rounded Rectangle 7"/>
          <p:cNvSpPr/>
          <p:nvPr/>
        </p:nvSpPr>
        <p:spPr>
          <a:xfrm>
            <a:off x="6739890" y="4961255"/>
            <a:ext cx="915035" cy="15621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9" name="Picture 8"/>
          <p:cNvPicPr>
            <a:picLocks noChangeAspect="1"/>
          </p:cNvPicPr>
          <p:nvPr/>
        </p:nvPicPr>
        <p:blipFill>
          <a:blip r:embed="rId2"/>
          <a:stretch>
            <a:fillRect/>
          </a:stretch>
        </p:blipFill>
        <p:spPr>
          <a:xfrm>
            <a:off x="819150" y="4518660"/>
            <a:ext cx="4838700" cy="172974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解构函数不再销毁线程</a:t>
            </a:r>
            <a:r>
              <a:rPr lang="zh-CN" altLang="en-US"/>
              <a:t>：移动到全局线程池</a:t>
            </a:r>
            <a:endParaRPr lang="zh-CN" altLang="en-US"/>
          </a:p>
        </p:txBody>
      </p:sp>
      <p:sp>
        <p:nvSpPr>
          <p:cNvPr id="3" name="Content Placeholder 2"/>
          <p:cNvSpPr>
            <a:spLocks noGrp="1"/>
          </p:cNvSpPr>
          <p:nvPr>
            <p:ph sz="half" idx="1"/>
          </p:nvPr>
        </p:nvSpPr>
        <p:spPr/>
        <p:txBody>
          <a:bodyPr/>
          <a:p>
            <a:r>
              <a:rPr lang="zh-CN" altLang="en-US"/>
              <a:t>但是</a:t>
            </a:r>
            <a:r>
              <a:rPr lang="en-US" altLang="zh-CN"/>
              <a:t> detach </a:t>
            </a:r>
            <a:r>
              <a:rPr lang="zh-CN" altLang="en-US"/>
              <a:t>的问题是</a:t>
            </a:r>
            <a:r>
              <a:rPr lang="zh-CN" altLang="en-US">
                <a:sym typeface="+mn-ea"/>
              </a:rPr>
              <a:t>进程退出时候不会等待所有子线程执行完毕。所以另一种解法是把</a:t>
            </a:r>
            <a:r>
              <a:rPr lang="en-US" altLang="zh-CN">
                <a:sym typeface="+mn-ea"/>
              </a:rPr>
              <a:t> t1 </a:t>
            </a:r>
            <a:r>
              <a:rPr lang="zh-CN" altLang="en-US">
                <a:sym typeface="+mn-ea"/>
              </a:rPr>
              <a:t>对象</a:t>
            </a:r>
            <a:r>
              <a:rPr lang="zh-CN" altLang="en-US" b="1">
                <a:sym typeface="+mn-ea"/>
              </a:rPr>
              <a:t>移动</a:t>
            </a:r>
            <a:r>
              <a:rPr lang="zh-CN" altLang="en-US">
                <a:sym typeface="+mn-ea"/>
              </a:rPr>
              <a:t>到一个全局变量去，从而延长其生命周期到</a:t>
            </a:r>
            <a:r>
              <a:rPr lang="en-US" altLang="zh-CN">
                <a:sym typeface="+mn-ea"/>
              </a:rPr>
              <a:t> myfunc </a:t>
            </a:r>
            <a:r>
              <a:rPr lang="zh-CN" altLang="en-US">
                <a:sym typeface="+mn-ea"/>
              </a:rPr>
              <a:t>函数体外。</a:t>
            </a:r>
            <a:endParaRPr lang="zh-CN" altLang="en-US">
              <a:sym typeface="+mn-ea"/>
            </a:endParaRPr>
          </a:p>
          <a:p>
            <a:r>
              <a:rPr lang="zh-CN" altLang="en-US"/>
              <a:t>这样就可以等下载完再退出了。</a:t>
            </a:r>
            <a:endParaRPr lang="zh-CN" altLang="en-US"/>
          </a:p>
        </p:txBody>
      </p:sp>
      <p:pic>
        <p:nvPicPr>
          <p:cNvPr id="5" name="Picture 4"/>
          <p:cNvPicPr>
            <a:picLocks noChangeAspect="1"/>
          </p:cNvPicPr>
          <p:nvPr/>
        </p:nvPicPr>
        <p:blipFill>
          <a:blip r:embed="rId1"/>
          <a:stretch>
            <a:fillRect/>
          </a:stretch>
        </p:blipFill>
        <p:spPr>
          <a:xfrm>
            <a:off x="1460500" y="4446905"/>
            <a:ext cx="3688080" cy="2331085"/>
          </a:xfrm>
          <a:prstGeom prst="rect">
            <a:avLst/>
          </a:prstGeom>
        </p:spPr>
      </p:pic>
      <p:pic>
        <p:nvPicPr>
          <p:cNvPr id="6" name="Content Placeholder 5"/>
          <p:cNvPicPr>
            <a:picLocks noChangeAspect="1"/>
          </p:cNvPicPr>
          <p:nvPr>
            <p:ph sz="half" idx="2"/>
          </p:nvPr>
        </p:nvPicPr>
        <p:blipFill>
          <a:blip r:embed="rId2"/>
          <a:stretch>
            <a:fillRect/>
          </a:stretch>
        </p:blipFill>
        <p:spPr>
          <a:xfrm>
            <a:off x="5981700" y="2597785"/>
            <a:ext cx="5334635" cy="2889885"/>
          </a:xfrm>
          <a:prstGeom prst="rect">
            <a:avLst/>
          </a:prstGeom>
        </p:spPr>
      </p:pic>
      <p:sp>
        <p:nvSpPr>
          <p:cNvPr id="8" name="Rounded Rectangle 7"/>
          <p:cNvSpPr/>
          <p:nvPr/>
        </p:nvSpPr>
        <p:spPr>
          <a:xfrm>
            <a:off x="6545580" y="3857625"/>
            <a:ext cx="2458720" cy="17716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7" name="Rounded Rectangle 6"/>
          <p:cNvSpPr/>
          <p:nvPr/>
        </p:nvSpPr>
        <p:spPr>
          <a:xfrm>
            <a:off x="6576060" y="4935220"/>
            <a:ext cx="2367280" cy="18669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main </a:t>
            </a:r>
            <a:r>
              <a:rPr lang="zh-CN" altLang="en-US"/>
              <a:t>函数退出后自动</a:t>
            </a:r>
            <a:r>
              <a:rPr lang="en-US" altLang="zh-CN"/>
              <a:t> join </a:t>
            </a:r>
            <a:r>
              <a:rPr lang="zh-CN" altLang="en-US"/>
              <a:t>全部线程</a:t>
            </a:r>
            <a:endParaRPr lang="zh-CN" altLang="en-US"/>
          </a:p>
        </p:txBody>
      </p:sp>
      <p:sp>
        <p:nvSpPr>
          <p:cNvPr id="3" name="Content Placeholder 2"/>
          <p:cNvSpPr>
            <a:spLocks noGrp="1"/>
          </p:cNvSpPr>
          <p:nvPr>
            <p:ph sz="half" idx="1"/>
          </p:nvPr>
        </p:nvSpPr>
        <p:spPr/>
        <p:txBody>
          <a:bodyPr/>
          <a:p>
            <a:r>
              <a:rPr lang="zh-CN" altLang="en-US"/>
              <a:t>但是需要在</a:t>
            </a:r>
            <a:r>
              <a:rPr lang="en-US" altLang="zh-CN"/>
              <a:t> main </a:t>
            </a:r>
            <a:r>
              <a:rPr lang="zh-CN" altLang="en-US"/>
              <a:t>里面手动</a:t>
            </a:r>
            <a:r>
              <a:rPr lang="en-US" altLang="zh-CN"/>
              <a:t> join </a:t>
            </a:r>
            <a:r>
              <a:rPr lang="zh-CN" altLang="en-US"/>
              <a:t>全部线程还是有点麻烦，我们可以自定义一个类</a:t>
            </a:r>
            <a:r>
              <a:rPr lang="en-US" altLang="zh-CN"/>
              <a:t> ThreadPool</a:t>
            </a:r>
            <a:r>
              <a:rPr lang="zh-CN" altLang="en-US"/>
              <a:t>，并用他创建一个全局变量，其解构函数会在</a:t>
            </a:r>
            <a:r>
              <a:rPr lang="en-US" altLang="zh-CN"/>
              <a:t> main </a:t>
            </a:r>
            <a:r>
              <a:rPr lang="zh-CN" altLang="en-US"/>
              <a:t>退出后自动调用。</a:t>
            </a:r>
            <a:endParaRPr lang="zh-CN" altLang="en-US"/>
          </a:p>
        </p:txBody>
      </p:sp>
      <p:pic>
        <p:nvPicPr>
          <p:cNvPr id="5" name="Content Placeholder 4"/>
          <p:cNvPicPr>
            <a:picLocks noChangeAspect="1"/>
          </p:cNvPicPr>
          <p:nvPr>
            <p:ph sz="half" idx="2"/>
          </p:nvPr>
        </p:nvPicPr>
        <p:blipFill>
          <a:blip r:embed="rId1"/>
          <a:stretch>
            <a:fillRect/>
          </a:stretch>
        </p:blipFill>
        <p:spPr>
          <a:xfrm>
            <a:off x="6029325" y="1584960"/>
            <a:ext cx="5365750" cy="4592320"/>
          </a:xfrm>
          <a:prstGeom prst="rect">
            <a:avLst/>
          </a:prstGeom>
        </p:spPr>
      </p:pic>
      <p:sp>
        <p:nvSpPr>
          <p:cNvPr id="7" name="Rounded Rectangle 6"/>
          <p:cNvSpPr/>
          <p:nvPr/>
        </p:nvSpPr>
        <p:spPr>
          <a:xfrm>
            <a:off x="6862445" y="2400300"/>
            <a:ext cx="2470785" cy="16510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 name="Rounded Rectangle 5"/>
          <p:cNvSpPr/>
          <p:nvPr/>
        </p:nvSpPr>
        <p:spPr>
          <a:xfrm>
            <a:off x="6862445" y="3058795"/>
            <a:ext cx="2296795" cy="17526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8" name="Picture 7"/>
          <p:cNvPicPr>
            <a:picLocks noChangeAspect="1"/>
          </p:cNvPicPr>
          <p:nvPr/>
        </p:nvPicPr>
        <p:blipFill>
          <a:blip r:embed="rId2"/>
          <a:stretch>
            <a:fillRect/>
          </a:stretch>
        </p:blipFill>
        <p:spPr>
          <a:xfrm>
            <a:off x="918845" y="3868420"/>
            <a:ext cx="4322445" cy="275209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std::jthread</a:t>
            </a:r>
            <a:r>
              <a:rPr lang="zh-CN" altLang="en-US"/>
              <a:t>：符合</a:t>
            </a:r>
            <a:r>
              <a:rPr lang="en-US" altLang="zh-CN"/>
              <a:t> RAII </a:t>
            </a:r>
            <a:r>
              <a:rPr lang="zh-CN" altLang="en-US"/>
              <a:t>思想，解构时自动</a:t>
            </a:r>
            <a:r>
              <a:rPr lang="en-US" altLang="zh-CN"/>
              <a:t> join()</a:t>
            </a:r>
            <a:endParaRPr lang="en-US" altLang="zh-CN"/>
          </a:p>
        </p:txBody>
      </p:sp>
      <p:sp>
        <p:nvSpPr>
          <p:cNvPr id="3" name="Content Placeholder 2"/>
          <p:cNvSpPr>
            <a:spLocks noGrp="1"/>
          </p:cNvSpPr>
          <p:nvPr>
            <p:ph sz="half" idx="1"/>
          </p:nvPr>
        </p:nvSpPr>
        <p:spPr/>
        <p:txBody>
          <a:bodyPr/>
          <a:p>
            <a:r>
              <a:rPr lang="en-US"/>
              <a:t>C++20 </a:t>
            </a:r>
            <a:r>
              <a:rPr lang="zh-CN" altLang="en-US"/>
              <a:t>引入了</a:t>
            </a:r>
            <a:r>
              <a:rPr lang="en-US" altLang="zh-CN"/>
              <a:t> std::jthread </a:t>
            </a:r>
            <a:r>
              <a:rPr lang="zh-CN" altLang="en-US"/>
              <a:t>类，和</a:t>
            </a:r>
            <a:r>
              <a:rPr lang="en-US" altLang="zh-CN"/>
              <a:t> std::thread </a:t>
            </a:r>
            <a:r>
              <a:rPr lang="zh-CN" altLang="en-US"/>
              <a:t>不同在于：他的解构函数里会自动调用</a:t>
            </a:r>
            <a:r>
              <a:rPr lang="en-US" altLang="zh-CN"/>
              <a:t> join() </a:t>
            </a:r>
            <a:r>
              <a:rPr lang="zh-CN" altLang="en-US"/>
              <a:t>函数，从而保证</a:t>
            </a:r>
            <a:r>
              <a:rPr lang="en-US" altLang="zh-CN"/>
              <a:t> pool </a:t>
            </a:r>
            <a:r>
              <a:rPr lang="zh-CN" altLang="en-US"/>
              <a:t>解构时会自动等待全部线程执行完毕。</a:t>
            </a:r>
            <a:endParaRPr lang="zh-CN" altLang="en-US"/>
          </a:p>
        </p:txBody>
      </p:sp>
      <p:pic>
        <p:nvPicPr>
          <p:cNvPr id="5" name="Content Placeholder 4"/>
          <p:cNvPicPr>
            <a:picLocks noChangeAspect="1"/>
          </p:cNvPicPr>
          <p:nvPr>
            <p:ph sz="half" idx="2"/>
          </p:nvPr>
        </p:nvPicPr>
        <p:blipFill>
          <a:blip r:embed="rId1"/>
          <a:stretch>
            <a:fillRect/>
          </a:stretch>
        </p:blipFill>
        <p:spPr>
          <a:xfrm>
            <a:off x="5981700" y="2542540"/>
            <a:ext cx="5273675" cy="2866390"/>
          </a:xfrm>
          <a:prstGeom prst="rect">
            <a:avLst/>
          </a:prstGeom>
        </p:spPr>
      </p:pic>
      <p:pic>
        <p:nvPicPr>
          <p:cNvPr id="6" name="Picture 5"/>
          <p:cNvPicPr>
            <a:picLocks noChangeAspect="1"/>
          </p:cNvPicPr>
          <p:nvPr/>
        </p:nvPicPr>
        <p:blipFill>
          <a:blip r:embed="rId2"/>
          <a:stretch>
            <a:fillRect/>
          </a:stretch>
        </p:blipFill>
        <p:spPr>
          <a:xfrm>
            <a:off x="1087120" y="3885565"/>
            <a:ext cx="4302125" cy="2748915"/>
          </a:xfrm>
          <a:prstGeom prst="rect">
            <a:avLst/>
          </a:prstGeom>
        </p:spPr>
      </p:pic>
      <p:pic>
        <p:nvPicPr>
          <p:cNvPr id="7" name="Picture 6"/>
          <p:cNvPicPr>
            <a:picLocks noChangeAspect="1"/>
          </p:cNvPicPr>
          <p:nvPr/>
        </p:nvPicPr>
        <p:blipFill>
          <a:blip r:embed="rId3"/>
          <a:stretch>
            <a:fillRect/>
          </a:stretch>
        </p:blipFill>
        <p:spPr>
          <a:xfrm>
            <a:off x="8435975" y="792480"/>
            <a:ext cx="2819400" cy="25717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小彭老师快乐吐槽时间</a:t>
            </a:r>
            <a:endParaRPr lang="zh-CN" altLang="en-US"/>
          </a:p>
        </p:txBody>
      </p:sp>
      <p:sp>
        <p:nvSpPr>
          <p:cNvPr id="3" name="Content Placeholder 2"/>
          <p:cNvSpPr>
            <a:spLocks noGrp="1"/>
          </p:cNvSpPr>
          <p:nvPr>
            <p:ph idx="1"/>
          </p:nvPr>
        </p:nvSpPr>
        <p:spPr/>
        <p:txBody>
          <a:bodyPr/>
          <a:p>
            <a:r>
              <a:rPr lang="zh-CN" altLang="en-US">
                <a:sym typeface="+mn-ea"/>
              </a:rPr>
              <a:t>多线程、异步、无阻塞、并发，能提升程序响应速度，对现实世界中的软件工程至关重要。</a:t>
            </a:r>
            <a:endParaRPr lang="zh-CN" altLang="en-US">
              <a:sym typeface="+mn-ea"/>
            </a:endParaRPr>
          </a:p>
          <a:p>
            <a:r>
              <a:rPr lang="zh-CN" altLang="en-US">
                <a:sym typeface="+mn-ea"/>
              </a:rPr>
              <a:t>反面教材：</a:t>
            </a:r>
            <a:r>
              <a:rPr lang="en-US" altLang="zh-CN">
                <a:sym typeface="+mn-ea"/>
              </a:rPr>
              <a:t>blender </a:t>
            </a:r>
            <a:r>
              <a:rPr lang="zh-CN" altLang="en-US">
                <a:sym typeface="+mn-ea"/>
              </a:rPr>
              <a:t>在运行</a:t>
            </a:r>
            <a:r>
              <a:rPr lang="zh-CN" altLang="en-US">
                <a:sym typeface="+mn-ea"/>
              </a:rPr>
              <a:t>物理</a:t>
            </a:r>
            <a:r>
              <a:rPr lang="zh-CN" altLang="en-US">
                <a:sym typeface="+mn-ea"/>
              </a:rPr>
              <a:t>解算的时候，界面会卡住，算完一帧后窗口才能刷新一遍，导致解算过程中基本别想做事，这一定程度上归功于</a:t>
            </a:r>
            <a:r>
              <a:rPr lang="en-US" altLang="zh-CN">
                <a:sym typeface="+mn-ea"/>
              </a:rPr>
              <a:t> opengl </a:t>
            </a:r>
            <a:r>
              <a:rPr lang="zh-CN" altLang="en-US">
                <a:sym typeface="+mn-ea"/>
              </a:rPr>
              <a:t>原始的单线程设计。</a:t>
            </a:r>
            <a:endParaRPr lang="zh-CN" altLang="en-US"/>
          </a:p>
          <a:p>
            <a:r>
              <a:rPr lang="zh-CN" altLang="en-US">
                <a:sym typeface="+mn-ea"/>
              </a:rPr>
              <a:t>正面教材：</a:t>
            </a:r>
            <a:r>
              <a:rPr lang="en-US" altLang="zh-CN">
                <a:sym typeface="+mn-ea"/>
              </a:rPr>
              <a:t>zeno </a:t>
            </a:r>
            <a:r>
              <a:rPr lang="zh-CN" altLang="en-US">
                <a:sym typeface="+mn-ea"/>
              </a:rPr>
              <a:t>可以在解算过程中，随时拖动滑块看前几帧的结果，编辑场景图，修改节点间的连接，为下一次解算做准备，同时当前已经启动的物理解算还能在后台继续正常运行。虽然</a:t>
            </a:r>
            <a:r>
              <a:rPr lang="en-US" altLang="zh-CN">
                <a:sym typeface="+mn-ea"/>
              </a:rPr>
              <a:t> zeno </a:t>
            </a:r>
            <a:r>
              <a:rPr lang="zh-CN" altLang="en-US">
                <a:sym typeface="+mn-ea"/>
              </a:rPr>
              <a:t>也用了</a:t>
            </a:r>
            <a:r>
              <a:rPr lang="en-US" altLang="zh-CN">
                <a:sym typeface="+mn-ea"/>
              </a:rPr>
              <a:t> opengl</a:t>
            </a:r>
            <a:r>
              <a:rPr lang="zh-CN" altLang="en-US">
                <a:sym typeface="+mn-ea"/>
              </a:rPr>
              <a:t>，但他用多进程成功在</a:t>
            </a:r>
            <a:r>
              <a:rPr lang="en-US" altLang="zh-CN">
                <a:sym typeface="+mn-ea"/>
              </a:rPr>
              <a:t> opengl </a:t>
            </a:r>
            <a:r>
              <a:rPr lang="zh-CN" altLang="en-US">
                <a:sym typeface="+mn-ea"/>
              </a:rPr>
              <a:t>的百般</a:t>
            </a:r>
            <a:r>
              <a:rPr lang="zh-CN" altLang="en-US">
                <a:sym typeface="+mn-ea"/>
              </a:rPr>
              <a:t>拖后腿下实现了</a:t>
            </a:r>
            <a:r>
              <a:rPr lang="zh-CN" altLang="en-US">
                <a:sym typeface="+mn-ea"/>
              </a:rPr>
              <a:t>并发</a:t>
            </a:r>
            <a:r>
              <a:rPr lang="zh-CN" altLang="en-US">
                <a:sym typeface="+mn-ea"/>
              </a:rPr>
              <a:t>。</a:t>
            </a:r>
            <a:endParaRPr lang="en-US"/>
          </a:p>
        </p:txBody>
      </p:sp>
      <p:pic>
        <p:nvPicPr>
          <p:cNvPr id="4" name="Picture 3"/>
          <p:cNvPicPr>
            <a:picLocks noChangeAspect="1"/>
          </p:cNvPicPr>
          <p:nvPr/>
        </p:nvPicPr>
        <p:blipFill>
          <a:blip r:embed="rId1"/>
          <a:stretch>
            <a:fillRect/>
          </a:stretch>
        </p:blipFill>
        <p:spPr>
          <a:xfrm>
            <a:off x="3543935" y="3867785"/>
            <a:ext cx="5103495" cy="238633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1" descr="61916280103962"/>
          <p:cNvPicPr>
            <a:picLocks noChangeAspect="1"/>
          </p:cNvPicPr>
          <p:nvPr/>
        </p:nvPicPr>
        <p:blipFill>
          <a:blip r:embed="rId1">
            <a:lum bright="36000" contrast="-42000"/>
          </a:blip>
          <a:stretch>
            <a:fillRect/>
          </a:stretch>
        </p:blipFill>
        <p:spPr>
          <a:xfrm>
            <a:off x="0" y="0"/>
            <a:ext cx="12192000" cy="6858000"/>
          </a:xfrm>
          <a:prstGeom prst="rect">
            <a:avLst/>
          </a:prstGeom>
        </p:spPr>
      </p:pic>
      <p:sp>
        <p:nvSpPr>
          <p:cNvPr id="5" name="Title 4"/>
          <p:cNvSpPr>
            <a:spLocks noGrp="1"/>
          </p:cNvSpPr>
          <p:nvPr>
            <p:ph type="title"/>
          </p:nvPr>
        </p:nvSpPr>
        <p:spPr/>
        <p:txBody>
          <a:bodyPr/>
          <a:p>
            <a:r>
              <a:rPr lang="zh-CN" altLang="en-US"/>
              <a:t>第</a:t>
            </a:r>
            <a:r>
              <a:rPr lang="en-US" altLang="zh-CN"/>
              <a:t>2</a:t>
            </a:r>
            <a:r>
              <a:rPr lang="zh-CN" altLang="en-US"/>
              <a:t>章：异步</a:t>
            </a:r>
            <a:endParaRPr lang="en-US" altLang="zh-CN"/>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异步好帮手：</a:t>
            </a:r>
            <a:r>
              <a:rPr lang="en-US" altLang="zh-CN"/>
              <a:t>std::async</a:t>
            </a:r>
            <a:endParaRPr lang="en-US" altLang="zh-CN"/>
          </a:p>
        </p:txBody>
      </p:sp>
      <p:sp>
        <p:nvSpPr>
          <p:cNvPr id="3" name="Content Placeholder 2"/>
          <p:cNvSpPr>
            <a:spLocks noGrp="1"/>
          </p:cNvSpPr>
          <p:nvPr>
            <p:ph sz="half" idx="1"/>
          </p:nvPr>
        </p:nvSpPr>
        <p:spPr/>
        <p:txBody>
          <a:bodyPr/>
          <a:p>
            <a:r>
              <a:rPr lang="en-US"/>
              <a:t>std::async </a:t>
            </a:r>
            <a:r>
              <a:rPr lang="zh-CN" altLang="en-US"/>
              <a:t>接受一个带返回值的</a:t>
            </a:r>
            <a:r>
              <a:rPr lang="en-US" altLang="zh-CN"/>
              <a:t> lambda</a:t>
            </a:r>
            <a:r>
              <a:rPr lang="zh-CN" altLang="en-US"/>
              <a:t>，自身返回一个</a:t>
            </a:r>
            <a:r>
              <a:rPr lang="en-US" altLang="zh-CN"/>
              <a:t> std::future </a:t>
            </a:r>
            <a:r>
              <a:rPr lang="zh-CN" altLang="en-US"/>
              <a:t>对象。</a:t>
            </a:r>
            <a:endParaRPr lang="zh-CN" altLang="en-US"/>
          </a:p>
          <a:p>
            <a:r>
              <a:rPr lang="en-US" altLang="zh-CN"/>
              <a:t>lambda </a:t>
            </a:r>
            <a:r>
              <a:rPr lang="zh-CN" altLang="en-US"/>
              <a:t>的函数体将在</a:t>
            </a:r>
            <a:r>
              <a:rPr lang="zh-CN" altLang="en-US" b="1"/>
              <a:t>另一个线程</a:t>
            </a:r>
            <a:r>
              <a:rPr lang="zh-CN" altLang="en-US"/>
              <a:t>里执行。</a:t>
            </a:r>
            <a:endParaRPr lang="zh-CN" altLang="en-US"/>
          </a:p>
          <a:p>
            <a:r>
              <a:rPr lang="zh-CN" altLang="en-US"/>
              <a:t>接下来你可以在</a:t>
            </a:r>
            <a:r>
              <a:rPr lang="en-US" altLang="zh-CN"/>
              <a:t> main </a:t>
            </a:r>
            <a:r>
              <a:rPr lang="zh-CN" altLang="en-US"/>
              <a:t>里面做一些别的事情，</a:t>
            </a:r>
            <a:r>
              <a:rPr lang="en-US" altLang="zh-CN"/>
              <a:t>download </a:t>
            </a:r>
            <a:r>
              <a:rPr lang="zh-CN" altLang="en-US"/>
              <a:t>会持续在后台悄悄运行。</a:t>
            </a:r>
            <a:endParaRPr lang="zh-CN" altLang="en-US"/>
          </a:p>
          <a:p>
            <a:r>
              <a:rPr lang="zh-CN" altLang="en-US"/>
              <a:t>最后调用</a:t>
            </a:r>
            <a:r>
              <a:rPr lang="en-US" altLang="zh-CN"/>
              <a:t> future </a:t>
            </a:r>
            <a:r>
              <a:rPr lang="zh-CN" altLang="en-US"/>
              <a:t>的</a:t>
            </a:r>
            <a:r>
              <a:rPr lang="en-US" altLang="zh-CN"/>
              <a:t> get() </a:t>
            </a:r>
            <a:r>
              <a:rPr lang="zh-CN" altLang="en-US"/>
              <a:t>方法，如果此时</a:t>
            </a:r>
            <a:r>
              <a:rPr lang="en-US" altLang="zh-CN"/>
              <a:t> download </a:t>
            </a:r>
            <a:r>
              <a:rPr lang="zh-CN" altLang="en-US"/>
              <a:t>还没完成，会</a:t>
            </a:r>
            <a:r>
              <a:rPr lang="zh-CN" altLang="en-US" b="1"/>
              <a:t>等待</a:t>
            </a:r>
            <a:r>
              <a:rPr lang="en-US" altLang="zh-CN"/>
              <a:t> download </a:t>
            </a:r>
            <a:r>
              <a:rPr lang="zh-CN" altLang="en-US"/>
              <a:t>完成，并获取</a:t>
            </a:r>
            <a:r>
              <a:rPr lang="en-US" altLang="zh-CN"/>
              <a:t> download </a:t>
            </a:r>
            <a:r>
              <a:rPr lang="zh-CN" altLang="en-US"/>
              <a:t>的返回值。</a:t>
            </a:r>
            <a:endParaRPr lang="zh-CN" altLang="en-US"/>
          </a:p>
        </p:txBody>
      </p:sp>
      <p:pic>
        <p:nvPicPr>
          <p:cNvPr id="7" name="Content Placeholder 6"/>
          <p:cNvPicPr>
            <a:picLocks noChangeAspect="1"/>
          </p:cNvPicPr>
          <p:nvPr>
            <p:ph sz="half" idx="2"/>
          </p:nvPr>
        </p:nvPicPr>
        <p:blipFill>
          <a:blip r:embed="rId1"/>
          <a:stretch>
            <a:fillRect/>
          </a:stretch>
        </p:blipFill>
        <p:spPr>
          <a:xfrm>
            <a:off x="6379210" y="532765"/>
            <a:ext cx="5181600" cy="3601720"/>
          </a:xfrm>
          <a:prstGeom prst="rect">
            <a:avLst/>
          </a:prstGeom>
        </p:spPr>
      </p:pic>
      <p:pic>
        <p:nvPicPr>
          <p:cNvPr id="8" name="Picture 7"/>
          <p:cNvPicPr>
            <a:picLocks noChangeAspect="1"/>
          </p:cNvPicPr>
          <p:nvPr/>
        </p:nvPicPr>
        <p:blipFill>
          <a:blip r:embed="rId2"/>
          <a:stretch>
            <a:fillRect/>
          </a:stretch>
        </p:blipFill>
        <p:spPr>
          <a:xfrm>
            <a:off x="6539230" y="4256405"/>
            <a:ext cx="4861560" cy="2468880"/>
          </a:xfrm>
          <a:prstGeom prst="rect">
            <a:avLst/>
          </a:prstGeom>
        </p:spPr>
      </p:pic>
      <p:sp>
        <p:nvSpPr>
          <p:cNvPr id="9" name="Rounded Rectangle 8"/>
          <p:cNvSpPr/>
          <p:nvPr/>
        </p:nvSpPr>
        <p:spPr>
          <a:xfrm>
            <a:off x="7631430" y="3631565"/>
            <a:ext cx="817245" cy="14541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 name="Rounded Rectangle 9"/>
          <p:cNvSpPr/>
          <p:nvPr/>
        </p:nvSpPr>
        <p:spPr>
          <a:xfrm>
            <a:off x="8647430" y="3157220"/>
            <a:ext cx="1169670" cy="13525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显示地等待：</a:t>
            </a:r>
            <a:r>
              <a:rPr lang="en-US" altLang="zh-CN"/>
              <a:t>wait()</a:t>
            </a:r>
            <a:endParaRPr lang="en-US" altLang="zh-CN"/>
          </a:p>
        </p:txBody>
      </p:sp>
      <p:sp>
        <p:nvSpPr>
          <p:cNvPr id="3" name="Content Placeholder 2"/>
          <p:cNvSpPr>
            <a:spLocks noGrp="1"/>
          </p:cNvSpPr>
          <p:nvPr>
            <p:ph sz="half" idx="1"/>
          </p:nvPr>
        </p:nvSpPr>
        <p:spPr/>
        <p:txBody>
          <a:bodyPr/>
          <a:p>
            <a:r>
              <a:rPr lang="zh-CN" altLang="en-US"/>
              <a:t>除了</a:t>
            </a:r>
            <a:r>
              <a:rPr lang="en-US" altLang="zh-CN"/>
              <a:t> get() </a:t>
            </a:r>
            <a:r>
              <a:rPr lang="zh-CN" altLang="en-US"/>
              <a:t>会等待线程执行完毕外，</a:t>
            </a:r>
            <a:r>
              <a:rPr lang="en-US" altLang="zh-CN"/>
              <a:t>wait() </a:t>
            </a:r>
            <a:r>
              <a:rPr lang="zh-CN" altLang="en-US"/>
              <a:t>也可以等待他执行完，但是不会返回其值。</a:t>
            </a:r>
            <a:endParaRPr lang="zh-CN" altLang="en-US"/>
          </a:p>
        </p:txBody>
      </p:sp>
      <p:pic>
        <p:nvPicPr>
          <p:cNvPr id="6" name="Picture 5"/>
          <p:cNvPicPr>
            <a:picLocks noChangeAspect="1"/>
          </p:cNvPicPr>
          <p:nvPr/>
        </p:nvPicPr>
        <p:blipFill>
          <a:blip r:embed="rId1"/>
          <a:stretch>
            <a:fillRect/>
          </a:stretch>
        </p:blipFill>
        <p:spPr>
          <a:xfrm>
            <a:off x="6941185" y="4201160"/>
            <a:ext cx="4522470" cy="2562860"/>
          </a:xfrm>
          <a:prstGeom prst="rect">
            <a:avLst/>
          </a:prstGeom>
        </p:spPr>
      </p:pic>
      <p:pic>
        <p:nvPicPr>
          <p:cNvPr id="7" name="Content Placeholder 6"/>
          <p:cNvPicPr>
            <a:picLocks noChangeAspect="1"/>
          </p:cNvPicPr>
          <p:nvPr>
            <p:ph sz="half" idx="2"/>
          </p:nvPr>
        </p:nvPicPr>
        <p:blipFill>
          <a:blip r:embed="rId2"/>
          <a:stretch>
            <a:fillRect/>
          </a:stretch>
        </p:blipFill>
        <p:spPr>
          <a:xfrm>
            <a:off x="6611620" y="204470"/>
            <a:ext cx="5181600" cy="3940175"/>
          </a:xfrm>
          <a:prstGeom prst="rect">
            <a:avLst/>
          </a:prstGeom>
        </p:spPr>
      </p:pic>
      <p:sp>
        <p:nvSpPr>
          <p:cNvPr id="10" name="Rounded Rectangle 9"/>
          <p:cNvSpPr/>
          <p:nvPr/>
        </p:nvSpPr>
        <p:spPr>
          <a:xfrm>
            <a:off x="7157085" y="3434080"/>
            <a:ext cx="882650" cy="13525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Content Placeholder 7"/>
          <p:cNvPicPr>
            <a:picLocks noChangeAspect="1"/>
          </p:cNvPicPr>
          <p:nvPr>
            <p:ph sz="half" idx="2"/>
          </p:nvPr>
        </p:nvPicPr>
        <p:blipFill>
          <a:blip r:embed="rId1"/>
          <a:stretch>
            <a:fillRect/>
          </a:stretch>
        </p:blipFill>
        <p:spPr>
          <a:xfrm>
            <a:off x="5829300" y="832485"/>
            <a:ext cx="6222365" cy="2701925"/>
          </a:xfrm>
          <a:prstGeom prst="rect">
            <a:avLst/>
          </a:prstGeom>
        </p:spPr>
      </p:pic>
      <p:sp>
        <p:nvSpPr>
          <p:cNvPr id="2" name="Title 1"/>
          <p:cNvSpPr>
            <a:spLocks noGrp="1"/>
          </p:cNvSpPr>
          <p:nvPr>
            <p:ph type="title"/>
          </p:nvPr>
        </p:nvSpPr>
        <p:spPr/>
        <p:txBody>
          <a:bodyPr/>
          <a:p>
            <a:r>
              <a:rPr lang="zh-CN" altLang="en-US"/>
              <a:t>等待一段时间：</a:t>
            </a:r>
            <a:r>
              <a:rPr lang="en-US" altLang="zh-CN"/>
              <a:t>wait_for()</a:t>
            </a:r>
            <a:endParaRPr lang="en-US" altLang="zh-CN"/>
          </a:p>
        </p:txBody>
      </p:sp>
      <p:sp>
        <p:nvSpPr>
          <p:cNvPr id="3" name="Content Placeholder 2"/>
          <p:cNvSpPr>
            <a:spLocks noGrp="1"/>
          </p:cNvSpPr>
          <p:nvPr>
            <p:ph sz="half" idx="1"/>
          </p:nvPr>
        </p:nvSpPr>
        <p:spPr/>
        <p:txBody>
          <a:bodyPr>
            <a:normAutofit lnSpcReduction="20000"/>
          </a:bodyPr>
          <a:p>
            <a:r>
              <a:rPr lang="zh-CN" altLang="en-US"/>
              <a:t>只要线程没有执行完，</a:t>
            </a:r>
            <a:r>
              <a:rPr lang="en-US"/>
              <a:t>wait() </a:t>
            </a:r>
            <a:r>
              <a:rPr lang="zh-CN" altLang="en-US"/>
              <a:t>会无限等下去。</a:t>
            </a:r>
            <a:endParaRPr lang="zh-CN" altLang="en-US"/>
          </a:p>
          <a:p>
            <a:r>
              <a:rPr lang="zh-CN" altLang="en-US"/>
              <a:t>而</a:t>
            </a:r>
            <a:r>
              <a:rPr lang="en-US" altLang="zh-CN"/>
              <a:t> wait_for() </a:t>
            </a:r>
            <a:r>
              <a:rPr lang="zh-CN" altLang="en-US"/>
              <a:t>则可以指定一个最长等待时间，用</a:t>
            </a:r>
            <a:r>
              <a:rPr lang="en-US" altLang="zh-CN"/>
              <a:t> chrono </a:t>
            </a:r>
            <a:r>
              <a:rPr lang="zh-CN" altLang="en-US"/>
              <a:t>里的类表示单位。他会返回一个</a:t>
            </a:r>
            <a:r>
              <a:rPr lang="en-US" altLang="zh-CN"/>
              <a:t> std::future_status </a:t>
            </a:r>
            <a:r>
              <a:rPr lang="zh-CN" altLang="en-US"/>
              <a:t>表示等待是否成功。</a:t>
            </a:r>
            <a:endParaRPr lang="zh-CN" altLang="en-US"/>
          </a:p>
          <a:p>
            <a:r>
              <a:rPr lang="zh-CN" altLang="en-US"/>
              <a:t>如果超过这个时间线程还没有执行完毕，则放弃等待，返回</a:t>
            </a:r>
            <a:r>
              <a:rPr lang="en-US" altLang="zh-CN"/>
              <a:t> future_status::timeout</a:t>
            </a:r>
            <a:r>
              <a:rPr lang="zh-CN" altLang="en-US"/>
              <a:t>。</a:t>
            </a:r>
            <a:endParaRPr lang="zh-CN" altLang="en-US"/>
          </a:p>
          <a:p>
            <a:r>
              <a:rPr lang="zh-CN" altLang="en-US"/>
              <a:t>如果线程在指定的时间内执行完毕，则认为等待成功，返回</a:t>
            </a:r>
            <a:r>
              <a:rPr lang="en-US" altLang="zh-CN"/>
              <a:t> future_status::ready</a:t>
            </a:r>
            <a:r>
              <a:rPr lang="zh-CN" altLang="en-US"/>
              <a:t>。</a:t>
            </a:r>
            <a:endParaRPr lang="zh-CN" altLang="en-US"/>
          </a:p>
          <a:p>
            <a:r>
              <a:rPr lang="zh-CN" altLang="en-US"/>
              <a:t>同理还有</a:t>
            </a:r>
            <a:r>
              <a:rPr lang="en-US" altLang="zh-CN"/>
              <a:t> wait_until() </a:t>
            </a:r>
            <a:r>
              <a:rPr lang="zh-CN" altLang="en-US"/>
              <a:t>其参数是一个时间点。</a:t>
            </a:r>
            <a:endParaRPr lang="zh-CN" altLang="en-US"/>
          </a:p>
        </p:txBody>
      </p:sp>
      <p:sp>
        <p:nvSpPr>
          <p:cNvPr id="10" name="Rounded Rectangle 9"/>
          <p:cNvSpPr/>
          <p:nvPr/>
        </p:nvSpPr>
        <p:spPr>
          <a:xfrm>
            <a:off x="7840980" y="1826260"/>
            <a:ext cx="4020820" cy="15621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6" name="Picture 5"/>
          <p:cNvPicPr>
            <a:picLocks noChangeAspect="1"/>
          </p:cNvPicPr>
          <p:nvPr/>
        </p:nvPicPr>
        <p:blipFill>
          <a:blip r:embed="rId2"/>
          <a:stretch>
            <a:fillRect/>
          </a:stretch>
        </p:blipFill>
        <p:spPr>
          <a:xfrm>
            <a:off x="7168515" y="3990340"/>
            <a:ext cx="4282440" cy="2741295"/>
          </a:xfrm>
          <a:prstGeom prst="rect">
            <a:avLst/>
          </a:prstGeom>
        </p:spPr>
      </p:pic>
      <p:sp>
        <p:nvSpPr>
          <p:cNvPr id="9" name="Rounded Rectangle 8"/>
          <p:cNvSpPr/>
          <p:nvPr/>
        </p:nvSpPr>
        <p:spPr>
          <a:xfrm>
            <a:off x="7142480" y="5619750"/>
            <a:ext cx="1536700" cy="15621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1" name="Rounded Rectangle 10"/>
          <p:cNvSpPr/>
          <p:nvPr/>
        </p:nvSpPr>
        <p:spPr>
          <a:xfrm>
            <a:off x="7146925" y="6292850"/>
            <a:ext cx="1459230" cy="14541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另一种用法：</a:t>
            </a:r>
            <a:r>
              <a:rPr lang="en-US" altLang="zh-CN"/>
              <a:t>std::launch::deferred </a:t>
            </a:r>
            <a:r>
              <a:rPr lang="zh-CN" altLang="en-US"/>
              <a:t>做参数</a:t>
            </a:r>
            <a:endParaRPr lang="zh-CN" altLang="en-US"/>
          </a:p>
        </p:txBody>
      </p:sp>
      <p:sp>
        <p:nvSpPr>
          <p:cNvPr id="3" name="Content Placeholder 2"/>
          <p:cNvSpPr>
            <a:spLocks noGrp="1"/>
          </p:cNvSpPr>
          <p:nvPr>
            <p:ph sz="half" idx="1"/>
          </p:nvPr>
        </p:nvSpPr>
        <p:spPr/>
        <p:txBody>
          <a:bodyPr>
            <a:normAutofit lnSpcReduction="10000"/>
          </a:bodyPr>
          <a:p>
            <a:r>
              <a:rPr lang="en-US" altLang="zh-CN"/>
              <a:t>std::async </a:t>
            </a:r>
            <a:r>
              <a:rPr lang="zh-CN" altLang="en-US"/>
              <a:t>的第一个参数可以设为</a:t>
            </a:r>
            <a:r>
              <a:rPr lang="en-US" altLang="zh-CN"/>
              <a:t> std::launch::deferred</a:t>
            </a:r>
            <a:r>
              <a:rPr lang="zh-CN" altLang="en-US"/>
              <a:t>，这时不会创建一个线程来执行，他只会把</a:t>
            </a:r>
            <a:r>
              <a:rPr lang="en-US" altLang="zh-CN"/>
              <a:t> lambda </a:t>
            </a:r>
            <a:r>
              <a:rPr lang="zh-CN" altLang="en-US"/>
              <a:t>函数体内的运算</a:t>
            </a:r>
            <a:r>
              <a:rPr lang="zh-CN" altLang="en-US" b="1"/>
              <a:t>推迟</a:t>
            </a:r>
            <a:r>
              <a:rPr lang="zh-CN" altLang="en-US"/>
              <a:t>到</a:t>
            </a:r>
            <a:r>
              <a:rPr lang="en-US" altLang="zh-CN"/>
              <a:t> future </a:t>
            </a:r>
            <a:r>
              <a:rPr lang="zh-CN" altLang="en-US"/>
              <a:t>的</a:t>
            </a:r>
            <a:r>
              <a:rPr lang="en-US" altLang="zh-CN"/>
              <a:t> get() </a:t>
            </a:r>
            <a:r>
              <a:rPr lang="zh-CN" altLang="en-US"/>
              <a:t>被调用时。也就是</a:t>
            </a:r>
            <a:r>
              <a:rPr lang="en-US" altLang="zh-CN"/>
              <a:t> main </a:t>
            </a:r>
            <a:r>
              <a:rPr lang="zh-CN" altLang="en-US"/>
              <a:t>中的</a:t>
            </a:r>
            <a:r>
              <a:rPr lang="en-US" altLang="zh-CN"/>
              <a:t> interact </a:t>
            </a:r>
            <a:r>
              <a:rPr lang="zh-CN" altLang="en-US"/>
              <a:t>计算完毕后。</a:t>
            </a:r>
            <a:endParaRPr lang="zh-CN" altLang="en-US"/>
          </a:p>
          <a:p>
            <a:r>
              <a:rPr lang="zh-CN" altLang="en-US"/>
              <a:t>这种写法，</a:t>
            </a:r>
            <a:r>
              <a:rPr lang="en-US" altLang="zh-CN"/>
              <a:t>download </a:t>
            </a:r>
            <a:r>
              <a:rPr lang="zh-CN" altLang="en-US"/>
              <a:t>的执行仍在主线程中，他只是函数式编程范式意义上的异步，而不涉及到真正的多线程。可以用这个实现惰性求值（</a:t>
            </a:r>
            <a:r>
              <a:rPr lang="en-US" altLang="zh-CN"/>
              <a:t>lazy evaluation</a:t>
            </a:r>
            <a:r>
              <a:rPr lang="zh-CN" altLang="en-US">
                <a:sym typeface="+mn-ea"/>
              </a:rPr>
              <a:t>）之类</a:t>
            </a:r>
            <a:r>
              <a:rPr lang="zh-CN" altLang="en-US"/>
              <a:t>。</a:t>
            </a:r>
            <a:endParaRPr lang="zh-CN" altLang="en-US"/>
          </a:p>
        </p:txBody>
      </p:sp>
      <p:pic>
        <p:nvPicPr>
          <p:cNvPr id="5" name="Content Placeholder 4"/>
          <p:cNvPicPr>
            <a:picLocks noChangeAspect="1"/>
          </p:cNvPicPr>
          <p:nvPr>
            <p:ph sz="half" idx="2"/>
          </p:nvPr>
        </p:nvPicPr>
        <p:blipFill>
          <a:blip r:embed="rId1"/>
          <a:stretch>
            <a:fillRect/>
          </a:stretch>
        </p:blipFill>
        <p:spPr>
          <a:xfrm>
            <a:off x="6212205" y="2068830"/>
            <a:ext cx="5847715" cy="1332230"/>
          </a:xfrm>
          <a:prstGeom prst="rect">
            <a:avLst/>
          </a:prstGeom>
        </p:spPr>
      </p:pic>
      <p:sp>
        <p:nvSpPr>
          <p:cNvPr id="9" name="Rounded Rectangle 8"/>
          <p:cNvSpPr/>
          <p:nvPr/>
        </p:nvSpPr>
        <p:spPr>
          <a:xfrm>
            <a:off x="8677910" y="2243455"/>
            <a:ext cx="2894965" cy="14541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6" name="Picture 5"/>
          <p:cNvPicPr>
            <a:picLocks noChangeAspect="1"/>
          </p:cNvPicPr>
          <p:nvPr/>
        </p:nvPicPr>
        <p:blipFill>
          <a:blip r:embed="rId2"/>
          <a:stretch>
            <a:fillRect/>
          </a:stretch>
        </p:blipFill>
        <p:spPr>
          <a:xfrm>
            <a:off x="6771640" y="3917950"/>
            <a:ext cx="4876800" cy="24765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Content Placeholder 3"/>
          <p:cNvPicPr>
            <a:picLocks noChangeAspect="1"/>
          </p:cNvPicPr>
          <p:nvPr>
            <p:ph sz="quarter" idx="13"/>
          </p:nvPr>
        </p:nvPicPr>
        <p:blipFill>
          <a:blip r:embed="rId1"/>
          <a:stretch>
            <a:fillRect/>
          </a:stretch>
        </p:blipFill>
        <p:spPr>
          <a:xfrm>
            <a:off x="3375660" y="135890"/>
            <a:ext cx="7237730" cy="6586220"/>
          </a:xfrm>
          <a:prstGeom prst="rect">
            <a:avLst/>
          </a:prstGeom>
        </p:spPr>
      </p:pic>
      <p:sp>
        <p:nvSpPr>
          <p:cNvPr id="6" name="Lightning Bolt 5"/>
          <p:cNvSpPr/>
          <p:nvPr/>
        </p:nvSpPr>
        <p:spPr>
          <a:xfrm>
            <a:off x="7875905" y="2047240"/>
            <a:ext cx="1402080" cy="807085"/>
          </a:xfrm>
          <a:prstGeom prst="lightningBolt">
            <a:avLst/>
          </a:prstGeom>
          <a:gradFill>
            <a:gsLst>
              <a:gs pos="0">
                <a:srgbClr val="FBFB11"/>
              </a:gs>
              <a:gs pos="100000">
                <a:srgbClr val="838309"/>
              </a:gs>
            </a:gsLst>
            <a:lin ang="135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 name="Text Box 7"/>
          <p:cNvSpPr txBox="1"/>
          <p:nvPr/>
        </p:nvSpPr>
        <p:spPr>
          <a:xfrm>
            <a:off x="0" y="0"/>
            <a:ext cx="5488940" cy="922020"/>
          </a:xfrm>
          <a:prstGeom prst="rect">
            <a:avLst/>
          </a:prstGeom>
          <a:noFill/>
        </p:spPr>
        <p:txBody>
          <a:bodyPr wrap="square" rtlCol="0">
            <a:spAutoFit/>
          </a:bodyPr>
          <a:p>
            <a:r>
              <a:rPr lang="zh-CN" altLang="en-US">
                <a:solidFill>
                  <a:schemeClr val="bg1">
                    <a:lumMod val="50000"/>
                  </a:schemeClr>
                </a:solidFill>
                <a:sym typeface="+mn-ea"/>
              </a:rPr>
              <a:t>温馨提示：</a:t>
            </a:r>
            <a:endParaRPr lang="zh-CN" altLang="en-US">
              <a:solidFill>
                <a:schemeClr val="bg1">
                  <a:lumMod val="50000"/>
                </a:schemeClr>
              </a:solidFill>
              <a:sym typeface="+mn-ea"/>
            </a:endParaRPr>
          </a:p>
          <a:p>
            <a:r>
              <a:rPr lang="en-US" altLang="zh-CN">
                <a:solidFill>
                  <a:schemeClr val="bg1">
                    <a:lumMod val="50000"/>
                  </a:schemeClr>
                </a:solidFill>
                <a:sym typeface="+mn-ea"/>
              </a:rPr>
              <a:t>1. </a:t>
            </a:r>
            <a:r>
              <a:rPr lang="zh-CN" altLang="en-US">
                <a:solidFill>
                  <a:schemeClr val="bg1">
                    <a:lumMod val="50000"/>
                  </a:schemeClr>
                </a:solidFill>
                <a:sym typeface="+mn-ea"/>
              </a:rPr>
              <a:t>会用到第二讲（</a:t>
            </a:r>
            <a:r>
              <a:rPr lang="en-US" altLang="zh-CN">
                <a:solidFill>
                  <a:schemeClr val="bg1">
                    <a:lumMod val="50000"/>
                  </a:schemeClr>
                </a:solidFill>
                <a:sym typeface="+mn-ea"/>
              </a:rPr>
              <a:t>RAII</a:t>
            </a:r>
            <a:r>
              <a:rPr lang="zh-CN" altLang="en-US">
                <a:solidFill>
                  <a:schemeClr val="bg1">
                    <a:lumMod val="50000"/>
                  </a:schemeClr>
                </a:solidFill>
                <a:sym typeface="+mn-ea"/>
              </a:rPr>
              <a:t>与智能指针）里的知识</a:t>
            </a:r>
            <a:endParaRPr lang="zh-CN" altLang="en-US">
              <a:solidFill>
                <a:schemeClr val="bg1">
                  <a:lumMod val="50000"/>
                </a:schemeClr>
              </a:solidFill>
              <a:sym typeface="+mn-ea"/>
            </a:endParaRPr>
          </a:p>
          <a:p>
            <a:r>
              <a:rPr lang="en-US">
                <a:solidFill>
                  <a:schemeClr val="bg1">
                    <a:lumMod val="50000"/>
                  </a:schemeClr>
                </a:solidFill>
              </a:rPr>
              <a:t>2. </a:t>
            </a:r>
            <a:r>
              <a:rPr lang="zh-CN" altLang="en-US">
                <a:solidFill>
                  <a:schemeClr val="bg1">
                    <a:lumMod val="50000"/>
                  </a:schemeClr>
                </a:solidFill>
              </a:rPr>
              <a:t>课件中一部分代码是基于</a:t>
            </a:r>
            <a:r>
              <a:rPr lang="en-US" altLang="zh-CN">
                <a:solidFill>
                  <a:schemeClr val="bg1">
                    <a:lumMod val="50000"/>
                  </a:schemeClr>
                </a:solidFill>
              </a:rPr>
              <a:t> C++17 </a:t>
            </a:r>
            <a:r>
              <a:rPr lang="zh-CN" altLang="en-US">
                <a:solidFill>
                  <a:schemeClr val="bg1">
                    <a:lumMod val="50000"/>
                  </a:schemeClr>
                </a:solidFill>
              </a:rPr>
              <a:t>的</a:t>
            </a:r>
            <a:endParaRPr lang="zh-CN" altLang="en-US">
              <a:solidFill>
                <a:schemeClr val="bg1">
                  <a:lumMod val="50000"/>
                </a:schemeClr>
              </a:solidFill>
            </a:endParaRPr>
          </a:p>
        </p:txBody>
      </p:sp>
      <p:sp>
        <p:nvSpPr>
          <p:cNvPr id="9" name="Text Box 8"/>
          <p:cNvSpPr txBox="1"/>
          <p:nvPr/>
        </p:nvSpPr>
        <p:spPr>
          <a:xfrm>
            <a:off x="0" y="5659120"/>
            <a:ext cx="3633470" cy="1198880"/>
          </a:xfrm>
          <a:prstGeom prst="rect">
            <a:avLst/>
          </a:prstGeom>
          <a:noFill/>
        </p:spPr>
        <p:txBody>
          <a:bodyPr wrap="square" rtlCol="0">
            <a:spAutoFit/>
          </a:bodyPr>
          <a:p>
            <a:r>
              <a:rPr lang="zh-CN" altLang="en-US">
                <a:solidFill>
                  <a:schemeClr val="bg1">
                    <a:lumMod val="75000"/>
                  </a:schemeClr>
                </a:solidFill>
              </a:rPr>
              <a:t>个人认为，</a:t>
            </a:r>
            <a:r>
              <a:rPr lang="en-US">
                <a:solidFill>
                  <a:schemeClr val="bg1">
                    <a:lumMod val="75000"/>
                  </a:schemeClr>
                </a:solidFill>
              </a:rPr>
              <a:t>C++11 </a:t>
            </a:r>
            <a:r>
              <a:rPr lang="zh-CN" altLang="en-US">
                <a:solidFill>
                  <a:schemeClr val="bg1">
                    <a:lumMod val="75000"/>
                  </a:schemeClr>
                </a:solidFill>
              </a:rPr>
              <a:t>中很多特性，其实可以看做是为了支持多线程而顺带引入的</a:t>
            </a:r>
            <a:r>
              <a:rPr lang="en-US" altLang="zh-CN">
                <a:solidFill>
                  <a:schemeClr val="bg1">
                    <a:lumMod val="75000"/>
                  </a:schemeClr>
                </a:solidFill>
              </a:rPr>
              <a:t>……</a:t>
            </a:r>
            <a:r>
              <a:rPr lang="zh-CN" altLang="en-US">
                <a:solidFill>
                  <a:schemeClr val="bg1">
                    <a:lumMod val="75000"/>
                  </a:schemeClr>
                </a:solidFill>
              </a:rPr>
              <a:t>如</a:t>
            </a:r>
            <a:r>
              <a:rPr lang="en-US" altLang="zh-CN">
                <a:solidFill>
                  <a:schemeClr val="bg1">
                    <a:lumMod val="75000"/>
                  </a:schemeClr>
                </a:solidFill>
              </a:rPr>
              <a:t> chrono</a:t>
            </a:r>
            <a:r>
              <a:rPr lang="zh-CN" altLang="en-US">
                <a:solidFill>
                  <a:schemeClr val="bg1">
                    <a:lumMod val="75000"/>
                  </a:schemeClr>
                </a:solidFill>
              </a:rPr>
              <a:t>、移动、</a:t>
            </a:r>
            <a:r>
              <a:rPr lang="en-US" altLang="zh-CN">
                <a:solidFill>
                  <a:schemeClr val="bg1">
                    <a:lumMod val="75000"/>
                  </a:schemeClr>
                </a:solidFill>
              </a:rPr>
              <a:t>lambda</a:t>
            </a:r>
            <a:r>
              <a:rPr lang="zh-CN" altLang="en-US">
                <a:solidFill>
                  <a:schemeClr val="bg1">
                    <a:lumMod val="75000"/>
                  </a:schemeClr>
                </a:solidFill>
              </a:rPr>
              <a:t>、</a:t>
            </a:r>
            <a:r>
              <a:rPr lang="en-US" altLang="zh-CN">
                <a:solidFill>
                  <a:schemeClr val="bg1">
                    <a:lumMod val="75000"/>
                  </a:schemeClr>
                </a:solidFill>
              </a:rPr>
              <a:t>RAII……</a:t>
            </a:r>
            <a:endParaRPr lang="en-US" altLang="zh-CN">
              <a:solidFill>
                <a:schemeClr val="bg1">
                  <a:lumMod val="75000"/>
                </a:schemeClr>
              </a:solidFill>
            </a:endParaRPr>
          </a:p>
        </p:txBody>
      </p:sp>
      <p:pic>
        <p:nvPicPr>
          <p:cNvPr id="2" name="Picture 1"/>
          <p:cNvPicPr>
            <a:picLocks noChangeAspect="1"/>
          </p:cNvPicPr>
          <p:nvPr/>
        </p:nvPicPr>
        <p:blipFill>
          <a:blip r:embed="rId2"/>
          <a:stretch>
            <a:fillRect/>
          </a:stretch>
        </p:blipFill>
        <p:spPr>
          <a:xfrm>
            <a:off x="9858375" y="717550"/>
            <a:ext cx="1877060" cy="2313305"/>
          </a:xfrm>
          <a:prstGeom prst="rect">
            <a:avLst/>
          </a:prstGeom>
        </p:spPr>
      </p:pic>
      <p:pic>
        <p:nvPicPr>
          <p:cNvPr id="3" name="Picture 2"/>
          <p:cNvPicPr>
            <a:picLocks noChangeAspect="1"/>
          </p:cNvPicPr>
          <p:nvPr/>
        </p:nvPicPr>
        <p:blipFill>
          <a:blip r:embed="rId3"/>
          <a:stretch>
            <a:fillRect/>
          </a:stretch>
        </p:blipFill>
        <p:spPr>
          <a:xfrm>
            <a:off x="0" y="1527810"/>
            <a:ext cx="3680460" cy="36804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289">
                                          <p:stCondLst>
                                            <p:cond delay="0"/>
                                          </p:stCondLst>
                                        </p:cTn>
                                        <p:tgtEl>
                                          <p:spTgt spid="6"/>
                                        </p:tgtEl>
                                      </p:cBhvr>
                                    </p:animEffect>
                                    <p:anim calcmode="lin" valueType="num">
                                      <p:cBhvr>
                                        <p:cTn id="8" dur="910"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331"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331" tmFilter="0, 0; 0.125,0.2665; 0.25,0.4; 0.375,0.465; 0.5,0.5;  0.625,0.535; 0.75,0.6; 0.875,0.7335; 1,1">
                                          <p:stCondLst>
                                            <p:cond delay="331"/>
                                          </p:stCondLst>
                                        </p:cTn>
                                        <p:tgtEl>
                                          <p:spTgt spid="6"/>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1"/>
                                          </p:stCondLst>
                                        </p:cTn>
                                        <p:tgtEl>
                                          <p:spTgt spid="6"/>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6"/>
                                          </p:stCondLst>
                                        </p:cTn>
                                        <p:tgtEl>
                                          <p:spTgt spid="6"/>
                                        </p:tgtEl>
                                        <p:attrNameLst>
                                          <p:attrName>ppt_y</p:attrName>
                                        </p:attrNameLst>
                                      </p:cBhvr>
                                      <p:tavLst>
                                        <p:tav tm="0" fmla="#ppt_y-sin(pi*$)/81">
                                          <p:val>
                                            <p:fltVal val="0"/>
                                          </p:val>
                                        </p:tav>
                                        <p:tav tm="100000">
                                          <p:val>
                                            <p:fltVal val="1"/>
                                          </p:val>
                                        </p:tav>
                                      </p:tavLst>
                                    </p:anim>
                                    <p:animScale>
                                      <p:cBhvr>
                                        <p:cTn id="13" dur="14">
                                          <p:stCondLst>
                                            <p:cond delay="325"/>
                                          </p:stCondLst>
                                        </p:cTn>
                                        <p:tgtEl>
                                          <p:spTgt spid="6"/>
                                        </p:tgtEl>
                                      </p:cBhvr>
                                      <p:to x="100000" y="60000"/>
                                    </p:animScale>
                                    <p:animScale>
                                      <p:cBhvr>
                                        <p:cTn id="14" dur="84" decel="50000">
                                          <p:stCondLst>
                                            <p:cond delay="337"/>
                                          </p:stCondLst>
                                        </p:cTn>
                                        <p:tgtEl>
                                          <p:spTgt spid="6"/>
                                        </p:tgtEl>
                                      </p:cBhvr>
                                      <p:to x="100000" y="100000"/>
                                    </p:animScale>
                                    <p:animScale>
                                      <p:cBhvr>
                                        <p:cTn id="15" dur="14">
                                          <p:stCondLst>
                                            <p:cond delay="655"/>
                                          </p:stCondLst>
                                        </p:cTn>
                                        <p:tgtEl>
                                          <p:spTgt spid="6"/>
                                        </p:tgtEl>
                                      </p:cBhvr>
                                      <p:to x="100000" y="80000"/>
                                    </p:animScale>
                                    <p:animScale>
                                      <p:cBhvr>
                                        <p:cTn id="16" dur="84" decel="50000">
                                          <p:stCondLst>
                                            <p:cond delay="669"/>
                                          </p:stCondLst>
                                        </p:cTn>
                                        <p:tgtEl>
                                          <p:spTgt spid="6"/>
                                        </p:tgtEl>
                                      </p:cBhvr>
                                      <p:to x="100000" y="100000"/>
                                    </p:animScale>
                                    <p:animScale>
                                      <p:cBhvr>
                                        <p:cTn id="17" dur="14">
                                          <p:stCondLst>
                                            <p:cond delay="820"/>
                                          </p:stCondLst>
                                        </p:cTn>
                                        <p:tgtEl>
                                          <p:spTgt spid="6"/>
                                        </p:tgtEl>
                                      </p:cBhvr>
                                      <p:to x="100000" y="90000"/>
                                    </p:animScale>
                                    <p:animScale>
                                      <p:cBhvr>
                                        <p:cTn id="18" dur="84" decel="50000">
                                          <p:stCondLst>
                                            <p:cond delay="832"/>
                                          </p:stCondLst>
                                        </p:cTn>
                                        <p:tgtEl>
                                          <p:spTgt spid="6"/>
                                        </p:tgtEl>
                                      </p:cBhvr>
                                      <p:to x="100000" y="100000"/>
                                    </p:animScale>
                                    <p:animScale>
                                      <p:cBhvr>
                                        <p:cTn id="19" dur="14">
                                          <p:stCondLst>
                                            <p:cond delay="902"/>
                                          </p:stCondLst>
                                        </p:cTn>
                                        <p:tgtEl>
                                          <p:spTgt spid="6"/>
                                        </p:tgtEl>
                                      </p:cBhvr>
                                      <p:to x="100000" y="95000"/>
                                    </p:animScale>
                                    <p:animScale>
                                      <p:cBhvr>
                                        <p:cTn id="20" dur="84" decel="50000">
                                          <p:stCondLst>
                                            <p:cond delay="916"/>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std::async </a:t>
            </a:r>
            <a:r>
              <a:rPr lang="zh-CN" altLang="en-US"/>
              <a:t>的底层实现：</a:t>
            </a:r>
            <a:r>
              <a:rPr lang="en-US" altLang="zh-CN"/>
              <a:t>std::promise</a:t>
            </a:r>
            <a:endParaRPr lang="en-US" altLang="zh-CN"/>
          </a:p>
        </p:txBody>
      </p:sp>
      <p:sp>
        <p:nvSpPr>
          <p:cNvPr id="3" name="Content Placeholder 2"/>
          <p:cNvSpPr>
            <a:spLocks noGrp="1"/>
          </p:cNvSpPr>
          <p:nvPr>
            <p:ph sz="half" idx="1"/>
          </p:nvPr>
        </p:nvSpPr>
        <p:spPr/>
        <p:txBody>
          <a:bodyPr/>
          <a:p>
            <a:r>
              <a:rPr lang="zh-CN" altLang="en-US"/>
              <a:t>如果不想让</a:t>
            </a:r>
            <a:r>
              <a:rPr lang="en-US" altLang="zh-CN"/>
              <a:t> std::async </a:t>
            </a:r>
            <a:r>
              <a:rPr lang="zh-CN" altLang="en-US"/>
              <a:t>帮你自动创建线程，想要手动创建线程，可以直接用</a:t>
            </a:r>
            <a:r>
              <a:rPr lang="en-US" altLang="zh-CN"/>
              <a:t> std::promise</a:t>
            </a:r>
            <a:r>
              <a:rPr lang="zh-CN" altLang="en-US"/>
              <a:t>。</a:t>
            </a:r>
            <a:endParaRPr lang="zh-CN" altLang="en-US"/>
          </a:p>
          <a:p>
            <a:r>
              <a:rPr lang="zh-CN" altLang="en-US"/>
              <a:t>然后在线程返回的时候，用</a:t>
            </a:r>
            <a:r>
              <a:rPr lang="en-US" altLang="zh-CN"/>
              <a:t> set_value() </a:t>
            </a:r>
            <a:r>
              <a:rPr lang="zh-CN" altLang="en-US"/>
              <a:t>设置返回值。在主线程里，用</a:t>
            </a:r>
            <a:r>
              <a:rPr lang="en-US" altLang="zh-CN"/>
              <a:t> get_future() </a:t>
            </a:r>
            <a:r>
              <a:rPr lang="zh-CN" altLang="en-US"/>
              <a:t>获取其</a:t>
            </a:r>
            <a:r>
              <a:rPr lang="en-US" altLang="zh-CN"/>
              <a:t> std::future </a:t>
            </a:r>
            <a:r>
              <a:rPr lang="zh-CN" altLang="en-US"/>
              <a:t>对象，进一步</a:t>
            </a:r>
            <a:r>
              <a:rPr lang="en-US" altLang="zh-CN"/>
              <a:t> get() </a:t>
            </a:r>
            <a:r>
              <a:rPr lang="zh-CN" altLang="en-US"/>
              <a:t>可以等待并获取线程返回值。</a:t>
            </a:r>
            <a:endParaRPr lang="zh-CN" altLang="en-US"/>
          </a:p>
        </p:txBody>
      </p:sp>
      <p:pic>
        <p:nvPicPr>
          <p:cNvPr id="7" name="Content Placeholder 6"/>
          <p:cNvPicPr>
            <a:picLocks noChangeAspect="1"/>
          </p:cNvPicPr>
          <p:nvPr>
            <p:ph sz="half" idx="2"/>
          </p:nvPr>
        </p:nvPicPr>
        <p:blipFill>
          <a:blip r:embed="rId1"/>
          <a:stretch>
            <a:fillRect/>
          </a:stretch>
        </p:blipFill>
        <p:spPr>
          <a:xfrm>
            <a:off x="5965825" y="1800860"/>
            <a:ext cx="5259070" cy="4376420"/>
          </a:xfrm>
          <a:prstGeom prst="rect">
            <a:avLst/>
          </a:prstGeom>
        </p:spPr>
      </p:pic>
      <p:sp>
        <p:nvSpPr>
          <p:cNvPr id="10" name="Rounded Rectangle 9"/>
          <p:cNvSpPr/>
          <p:nvPr/>
        </p:nvSpPr>
        <p:spPr>
          <a:xfrm>
            <a:off x="6814820" y="4848225"/>
            <a:ext cx="1500505" cy="13525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 name="Rounded Rectangle 7"/>
          <p:cNvSpPr/>
          <p:nvPr/>
        </p:nvSpPr>
        <p:spPr>
          <a:xfrm>
            <a:off x="8282940" y="5097780"/>
            <a:ext cx="1367790" cy="14541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std::future </a:t>
            </a:r>
            <a:r>
              <a:rPr lang="zh-CN" altLang="en-US"/>
              <a:t>小贴士</a:t>
            </a:r>
            <a:endParaRPr lang="zh-CN" altLang="en-US"/>
          </a:p>
        </p:txBody>
      </p:sp>
      <p:sp>
        <p:nvSpPr>
          <p:cNvPr id="3" name="Content Placeholder 2"/>
          <p:cNvSpPr>
            <a:spLocks noGrp="1"/>
          </p:cNvSpPr>
          <p:nvPr>
            <p:ph sz="half" idx="1"/>
          </p:nvPr>
        </p:nvSpPr>
        <p:spPr/>
        <p:txBody>
          <a:bodyPr>
            <a:normAutofit lnSpcReduction="10000"/>
          </a:bodyPr>
          <a:p>
            <a:r>
              <a:rPr lang="en-US"/>
              <a:t>future </a:t>
            </a:r>
            <a:r>
              <a:rPr lang="zh-CN" altLang="en-US"/>
              <a:t>为了三五法则，删除了拷贝构造</a:t>
            </a:r>
            <a:r>
              <a:rPr lang="en-US" altLang="zh-CN"/>
              <a:t>/</a:t>
            </a:r>
            <a:r>
              <a:rPr lang="zh-CN" altLang="en-US"/>
              <a:t>赋值函数。如果需要浅拷贝，实现共享同一个</a:t>
            </a:r>
            <a:r>
              <a:rPr lang="en-US" altLang="zh-CN"/>
              <a:t> future </a:t>
            </a:r>
            <a:r>
              <a:rPr lang="zh-CN" altLang="en-US"/>
              <a:t>对象，可以用</a:t>
            </a:r>
            <a:r>
              <a:rPr lang="en-US" altLang="zh-CN"/>
              <a:t> </a:t>
            </a:r>
            <a:r>
              <a:rPr lang="en-US" altLang="zh-CN" i="1"/>
              <a:t>std::shared_future</a:t>
            </a:r>
            <a:r>
              <a:rPr lang="zh-CN" altLang="en-US"/>
              <a:t>。</a:t>
            </a:r>
            <a:endParaRPr lang="zh-CN" altLang="en-US"/>
          </a:p>
          <a:p>
            <a:r>
              <a:rPr lang="zh-CN" altLang="en-US"/>
              <a:t>如果不需要返回值，</a:t>
            </a:r>
            <a:r>
              <a:rPr lang="en-US" altLang="zh-CN"/>
              <a:t>std::async </a:t>
            </a:r>
            <a:r>
              <a:rPr lang="zh-CN" altLang="en-US"/>
              <a:t>里</a:t>
            </a:r>
            <a:r>
              <a:rPr lang="en-US" altLang="zh-CN"/>
              <a:t> lambda </a:t>
            </a:r>
            <a:r>
              <a:rPr lang="zh-CN" altLang="en-US"/>
              <a:t>的返回类型可以为</a:t>
            </a:r>
            <a:r>
              <a:rPr lang="en-US" altLang="zh-CN"/>
              <a:t> void</a:t>
            </a:r>
            <a:r>
              <a:rPr lang="zh-CN" altLang="en-US"/>
              <a:t>，</a:t>
            </a:r>
            <a:r>
              <a:rPr lang="en-US" altLang="zh-CN"/>
              <a:t> </a:t>
            </a:r>
            <a:r>
              <a:rPr lang="zh-CN" altLang="en-US"/>
              <a:t>这时</a:t>
            </a:r>
            <a:r>
              <a:rPr lang="en-US" altLang="zh-CN"/>
              <a:t> future </a:t>
            </a:r>
            <a:r>
              <a:rPr lang="zh-CN" altLang="en-US"/>
              <a:t>对象的类型为</a:t>
            </a:r>
            <a:r>
              <a:rPr lang="en-US" altLang="zh-CN"/>
              <a:t> </a:t>
            </a:r>
            <a:r>
              <a:rPr lang="en-US" altLang="zh-CN" i="1"/>
              <a:t>std::future&lt;void&gt;</a:t>
            </a:r>
            <a:r>
              <a:rPr lang="zh-CN" altLang="en-US"/>
              <a:t>。</a:t>
            </a:r>
            <a:endParaRPr lang="zh-CN" altLang="en-US"/>
          </a:p>
          <a:p>
            <a:r>
              <a:rPr lang="zh-CN" altLang="en-US"/>
              <a:t>同理有</a:t>
            </a:r>
            <a:r>
              <a:rPr lang="en-US" altLang="zh-CN"/>
              <a:t> </a:t>
            </a:r>
            <a:r>
              <a:rPr lang="en-US" altLang="zh-CN" i="1"/>
              <a:t>std::promise&lt;void&gt;</a:t>
            </a:r>
            <a:r>
              <a:rPr lang="zh-CN" altLang="en-US"/>
              <a:t>，他的</a:t>
            </a:r>
            <a:r>
              <a:rPr lang="en-US" altLang="zh-CN"/>
              <a:t> set_value() </a:t>
            </a:r>
            <a:r>
              <a:rPr lang="zh-CN" altLang="en-US"/>
              <a:t>不接受参数，仅仅作为同步用，不传递任何实际的值。</a:t>
            </a:r>
            <a:endParaRPr lang="zh-CN" altLang="en-US"/>
          </a:p>
        </p:txBody>
      </p:sp>
      <p:pic>
        <p:nvPicPr>
          <p:cNvPr id="5" name="Content Placeholder 4"/>
          <p:cNvPicPr>
            <a:picLocks noChangeAspect="1"/>
          </p:cNvPicPr>
          <p:nvPr>
            <p:ph sz="half" idx="2"/>
          </p:nvPr>
        </p:nvPicPr>
        <p:blipFill>
          <a:blip r:embed="rId1"/>
          <a:stretch>
            <a:fillRect/>
          </a:stretch>
        </p:blipFill>
        <p:spPr>
          <a:xfrm>
            <a:off x="5981700" y="2123440"/>
            <a:ext cx="5181600" cy="3754755"/>
          </a:xfrm>
          <a:prstGeom prst="rect">
            <a:avLst/>
          </a:prstGeom>
        </p:spPr>
      </p:pic>
      <p:sp>
        <p:nvSpPr>
          <p:cNvPr id="9" name="Rounded Rectangle 8"/>
          <p:cNvSpPr/>
          <p:nvPr/>
        </p:nvSpPr>
        <p:spPr>
          <a:xfrm>
            <a:off x="6546215" y="4647565"/>
            <a:ext cx="1790700" cy="12319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1"/>
          <p:cNvPicPr>
            <a:picLocks noChangeAspect="1"/>
          </p:cNvPicPr>
          <p:nvPr/>
        </p:nvPicPr>
        <p:blipFill>
          <a:blip r:embed="rId1">
            <a:lum bright="36000" contrast="-36000"/>
          </a:blip>
          <a:stretch>
            <a:fillRect/>
          </a:stretch>
        </p:blipFill>
        <p:spPr>
          <a:xfrm>
            <a:off x="0" y="-162560"/>
            <a:ext cx="12191365" cy="7559040"/>
          </a:xfrm>
          <a:prstGeom prst="rect">
            <a:avLst/>
          </a:prstGeom>
        </p:spPr>
      </p:pic>
      <p:sp>
        <p:nvSpPr>
          <p:cNvPr id="5" name="Title 4"/>
          <p:cNvSpPr>
            <a:spLocks noGrp="1"/>
          </p:cNvSpPr>
          <p:nvPr>
            <p:ph type="title"/>
          </p:nvPr>
        </p:nvSpPr>
        <p:spPr/>
        <p:txBody>
          <a:bodyPr/>
          <a:p>
            <a:r>
              <a:rPr lang="zh-CN" altLang="en-US"/>
              <a:t>第</a:t>
            </a:r>
            <a:r>
              <a:rPr lang="en-US" altLang="zh-CN"/>
              <a:t>3</a:t>
            </a:r>
            <a:r>
              <a:rPr lang="zh-CN" altLang="en-US"/>
              <a:t>章：互斥量</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多线程打架案例</a:t>
            </a:r>
            <a:endParaRPr lang="zh-CN" altLang="en-US"/>
          </a:p>
        </p:txBody>
      </p:sp>
      <p:sp>
        <p:nvSpPr>
          <p:cNvPr id="3" name="Content Placeholder 2"/>
          <p:cNvSpPr>
            <a:spLocks noGrp="1"/>
          </p:cNvSpPr>
          <p:nvPr>
            <p:ph sz="half" idx="1"/>
          </p:nvPr>
        </p:nvSpPr>
        <p:spPr/>
        <p:txBody>
          <a:bodyPr/>
          <a:p>
            <a:r>
              <a:rPr lang="zh-CN" altLang="en-US"/>
              <a:t>两个线程试图往同一个数组里推数据。</a:t>
            </a:r>
            <a:endParaRPr lang="zh-CN" altLang="en-US"/>
          </a:p>
          <a:p>
            <a:r>
              <a:rPr lang="zh-CN" altLang="en-US"/>
              <a:t>奔溃了！为什么？</a:t>
            </a:r>
            <a:endParaRPr lang="zh-CN" altLang="en-US"/>
          </a:p>
          <a:p>
            <a:r>
              <a:rPr lang="en-US" altLang="zh-CN"/>
              <a:t>vector </a:t>
            </a:r>
            <a:r>
              <a:rPr lang="zh-CN" altLang="en-US"/>
              <a:t>不是多线程安全（</a:t>
            </a:r>
            <a:r>
              <a:rPr lang="en-US" altLang="zh-CN"/>
              <a:t>MT-safe</a:t>
            </a:r>
            <a:r>
              <a:rPr lang="zh-CN" altLang="en-US"/>
              <a:t>）的容器。</a:t>
            </a:r>
            <a:endParaRPr lang="zh-CN" altLang="en-US"/>
          </a:p>
          <a:p>
            <a:r>
              <a:rPr lang="zh-CN" altLang="en-US"/>
              <a:t>多个线程同时访问同一个</a:t>
            </a:r>
            <a:r>
              <a:rPr lang="en-US" altLang="zh-CN"/>
              <a:t> vector </a:t>
            </a:r>
            <a:r>
              <a:rPr lang="zh-CN" altLang="en-US"/>
              <a:t>会出现</a:t>
            </a:r>
            <a:r>
              <a:rPr lang="zh-CN" altLang="en-US" b="1"/>
              <a:t>数据竞争</a:t>
            </a:r>
            <a:r>
              <a:rPr lang="zh-CN" altLang="en-US"/>
              <a:t>（</a:t>
            </a:r>
            <a:r>
              <a:rPr lang="en-US" altLang="zh-CN"/>
              <a:t>data-race</a:t>
            </a:r>
            <a:r>
              <a:rPr lang="zh-CN" altLang="en-US"/>
              <a:t>）现象。</a:t>
            </a:r>
            <a:endParaRPr lang="zh-CN" altLang="en-US"/>
          </a:p>
        </p:txBody>
      </p:sp>
      <p:pic>
        <p:nvPicPr>
          <p:cNvPr id="9" name="Picture 8"/>
          <p:cNvPicPr>
            <a:picLocks noChangeAspect="1"/>
          </p:cNvPicPr>
          <p:nvPr/>
        </p:nvPicPr>
        <p:blipFill>
          <a:blip r:embed="rId1"/>
          <a:stretch>
            <a:fillRect/>
          </a:stretch>
        </p:blipFill>
        <p:spPr>
          <a:xfrm>
            <a:off x="430530" y="5099050"/>
            <a:ext cx="5615940" cy="640080"/>
          </a:xfrm>
          <a:prstGeom prst="rect">
            <a:avLst/>
          </a:prstGeom>
        </p:spPr>
      </p:pic>
      <p:pic>
        <p:nvPicPr>
          <p:cNvPr id="13" name="Content Placeholder 12"/>
          <p:cNvPicPr>
            <a:picLocks noChangeAspect="1"/>
          </p:cNvPicPr>
          <p:nvPr>
            <p:ph sz="half" idx="2"/>
          </p:nvPr>
        </p:nvPicPr>
        <p:blipFill>
          <a:blip r:embed="rId2"/>
          <a:stretch>
            <a:fillRect/>
          </a:stretch>
        </p:blipFill>
        <p:spPr>
          <a:xfrm>
            <a:off x="6594475" y="2416175"/>
            <a:ext cx="3954780" cy="316992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t>std::mutex</a:t>
            </a:r>
            <a:r>
              <a:rPr lang="zh-CN" altLang="en-US"/>
              <a:t>：上锁，防止多个线程同时进入某一代码段</a:t>
            </a:r>
            <a:endParaRPr lang="en-US" altLang="zh-CN"/>
          </a:p>
        </p:txBody>
      </p:sp>
      <p:sp>
        <p:nvSpPr>
          <p:cNvPr id="3" name="Content Placeholder 2"/>
          <p:cNvSpPr>
            <a:spLocks noGrp="1"/>
          </p:cNvSpPr>
          <p:nvPr>
            <p:ph sz="half" idx="1"/>
          </p:nvPr>
        </p:nvSpPr>
        <p:spPr/>
        <p:txBody>
          <a:bodyPr>
            <a:normAutofit lnSpcReduction="20000"/>
          </a:bodyPr>
          <a:p>
            <a:r>
              <a:rPr lang="zh-CN" altLang="en-US">
                <a:sym typeface="+mn-ea"/>
              </a:rPr>
              <a:t>调用</a:t>
            </a:r>
            <a:r>
              <a:rPr lang="en-US" altLang="zh-CN">
                <a:sym typeface="+mn-ea"/>
              </a:rPr>
              <a:t> std::mutex </a:t>
            </a:r>
            <a:r>
              <a:rPr lang="zh-CN" altLang="en-US">
                <a:sym typeface="+mn-ea"/>
              </a:rPr>
              <a:t>的</a:t>
            </a:r>
            <a:r>
              <a:rPr lang="en-US" altLang="zh-CN">
                <a:sym typeface="+mn-ea"/>
              </a:rPr>
              <a:t> lock() </a:t>
            </a:r>
            <a:r>
              <a:rPr lang="zh-CN" altLang="en-US">
                <a:sym typeface="+mn-ea"/>
              </a:rPr>
              <a:t>时，会检测</a:t>
            </a:r>
            <a:r>
              <a:rPr lang="en-US" altLang="zh-CN">
                <a:sym typeface="+mn-ea"/>
              </a:rPr>
              <a:t> mutex </a:t>
            </a:r>
            <a:r>
              <a:rPr lang="zh-CN" altLang="en-US">
                <a:sym typeface="+mn-ea"/>
              </a:rPr>
              <a:t>是否已经</a:t>
            </a:r>
            <a:r>
              <a:rPr lang="zh-CN" altLang="en-US" b="1">
                <a:sym typeface="+mn-ea"/>
              </a:rPr>
              <a:t>上锁</a:t>
            </a:r>
            <a:r>
              <a:rPr lang="zh-CN" altLang="en-US">
                <a:sym typeface="+mn-ea"/>
              </a:rPr>
              <a:t>。</a:t>
            </a:r>
            <a:endParaRPr lang="zh-CN" altLang="en-US">
              <a:sym typeface="+mn-ea"/>
            </a:endParaRPr>
          </a:p>
          <a:p>
            <a:r>
              <a:rPr lang="zh-CN" altLang="en-US">
                <a:sym typeface="+mn-ea"/>
              </a:rPr>
              <a:t>如果没有</a:t>
            </a:r>
            <a:r>
              <a:rPr lang="zh-CN" b="1">
                <a:sym typeface="+mn-ea"/>
              </a:rPr>
              <a:t>锁定</a:t>
            </a:r>
            <a:r>
              <a:rPr lang="zh-CN" altLang="en-US">
                <a:sym typeface="+mn-ea"/>
              </a:rPr>
              <a:t>，则对</a:t>
            </a:r>
            <a:r>
              <a:rPr lang="en-US" altLang="zh-CN">
                <a:sym typeface="+mn-ea"/>
              </a:rPr>
              <a:t> mutex </a:t>
            </a:r>
            <a:r>
              <a:rPr lang="zh-CN" altLang="en-US">
                <a:sym typeface="+mn-ea"/>
              </a:rPr>
              <a:t>进行</a:t>
            </a:r>
            <a:r>
              <a:rPr lang="zh-CN" altLang="en-US" b="1">
                <a:sym typeface="+mn-ea"/>
              </a:rPr>
              <a:t>上锁</a:t>
            </a:r>
            <a:r>
              <a:rPr lang="zh-CN" altLang="en-US">
                <a:sym typeface="+mn-ea"/>
              </a:rPr>
              <a:t>。</a:t>
            </a:r>
            <a:endParaRPr lang="zh-CN" altLang="en-US">
              <a:sym typeface="+mn-ea"/>
            </a:endParaRPr>
          </a:p>
          <a:p>
            <a:r>
              <a:rPr lang="zh-CN" altLang="en-US">
                <a:sym typeface="+mn-ea"/>
              </a:rPr>
              <a:t>如果已经</a:t>
            </a:r>
            <a:r>
              <a:rPr lang="zh-CN" b="1">
                <a:sym typeface="+mn-ea"/>
              </a:rPr>
              <a:t>锁定</a:t>
            </a:r>
            <a:r>
              <a:rPr lang="zh-CN" altLang="en-US">
                <a:sym typeface="+mn-ea"/>
              </a:rPr>
              <a:t>，则陷入等待，直到</a:t>
            </a:r>
            <a:r>
              <a:rPr lang="en-US" altLang="zh-CN">
                <a:sym typeface="+mn-ea"/>
              </a:rPr>
              <a:t> mutex </a:t>
            </a:r>
            <a:r>
              <a:rPr lang="zh-CN" altLang="en-US">
                <a:sym typeface="+mn-ea"/>
              </a:rPr>
              <a:t>被另一个线程</a:t>
            </a:r>
            <a:r>
              <a:rPr lang="zh-CN" altLang="en-US" b="1">
                <a:sym typeface="+mn-ea"/>
              </a:rPr>
              <a:t>解锁</a:t>
            </a:r>
            <a:r>
              <a:rPr lang="zh-CN" altLang="en-US">
                <a:sym typeface="+mn-ea"/>
              </a:rPr>
              <a:t>后，才再次</a:t>
            </a:r>
            <a:r>
              <a:rPr lang="zh-CN" altLang="en-US" b="1">
                <a:sym typeface="+mn-ea"/>
              </a:rPr>
              <a:t>上锁</a:t>
            </a:r>
            <a:r>
              <a:rPr lang="zh-CN" altLang="en-US">
                <a:sym typeface="+mn-ea"/>
              </a:rPr>
              <a:t>。</a:t>
            </a:r>
            <a:endParaRPr lang="zh-CN" altLang="en-US">
              <a:sym typeface="+mn-ea"/>
            </a:endParaRPr>
          </a:p>
          <a:p>
            <a:r>
              <a:rPr lang="zh-CN" altLang="en-US">
                <a:sym typeface="+mn-ea"/>
              </a:rPr>
              <a:t>而调用</a:t>
            </a:r>
            <a:r>
              <a:rPr lang="en-US" altLang="zh-CN">
                <a:sym typeface="+mn-ea"/>
              </a:rPr>
              <a:t> unlock() </a:t>
            </a:r>
            <a:r>
              <a:rPr lang="zh-CN" altLang="en-US">
                <a:sym typeface="+mn-ea"/>
              </a:rPr>
              <a:t>则会进行解锁操作。</a:t>
            </a:r>
            <a:endParaRPr lang="zh-CN" altLang="en-US">
              <a:sym typeface="+mn-ea"/>
            </a:endParaRPr>
          </a:p>
          <a:p>
            <a:r>
              <a:rPr lang="zh-CN" altLang="en-US">
                <a:sym typeface="+mn-ea"/>
              </a:rPr>
              <a:t>这样，就可以保证</a:t>
            </a:r>
            <a:r>
              <a:rPr lang="en-US" altLang="zh-CN">
                <a:sym typeface="+mn-ea"/>
              </a:rPr>
              <a:t> mtx.lock() </a:t>
            </a:r>
            <a:r>
              <a:rPr lang="zh-CN" altLang="en-US">
                <a:sym typeface="+mn-ea"/>
              </a:rPr>
              <a:t>和</a:t>
            </a:r>
            <a:r>
              <a:rPr lang="en-US" altLang="zh-CN">
                <a:sym typeface="+mn-ea"/>
              </a:rPr>
              <a:t> mtx.unlock() </a:t>
            </a:r>
            <a:r>
              <a:rPr lang="zh-CN" altLang="en-US">
                <a:sym typeface="+mn-ea"/>
              </a:rPr>
              <a:t>之间的代码段，同一时间只有一个线程在执行，从而避免数据竞争。</a:t>
            </a:r>
            <a:endParaRPr lang="zh-CN" altLang="en-US">
              <a:sym typeface="+mn-ea"/>
            </a:endParaRPr>
          </a:p>
        </p:txBody>
      </p:sp>
      <p:pic>
        <p:nvPicPr>
          <p:cNvPr id="5" name="Content Placeholder 4"/>
          <p:cNvPicPr>
            <a:picLocks noChangeAspect="1"/>
          </p:cNvPicPr>
          <p:nvPr>
            <p:ph sz="half" idx="2"/>
          </p:nvPr>
        </p:nvPicPr>
        <p:blipFill>
          <a:blip r:embed="rId1"/>
          <a:stretch>
            <a:fillRect/>
          </a:stretch>
        </p:blipFill>
        <p:spPr>
          <a:xfrm>
            <a:off x="6560185" y="1951355"/>
            <a:ext cx="4023360" cy="4099560"/>
          </a:xfrm>
          <a:prstGeom prst="rect">
            <a:avLst/>
          </a:prstGeom>
        </p:spPr>
      </p:pic>
      <p:sp>
        <p:nvSpPr>
          <p:cNvPr id="9" name="Rounded Rectangle 8"/>
          <p:cNvSpPr/>
          <p:nvPr/>
        </p:nvSpPr>
        <p:spPr>
          <a:xfrm>
            <a:off x="7904480" y="4692015"/>
            <a:ext cx="1073150" cy="1339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 name="Rounded Rectangle 5"/>
          <p:cNvSpPr/>
          <p:nvPr/>
        </p:nvSpPr>
        <p:spPr>
          <a:xfrm>
            <a:off x="7904480" y="3615055"/>
            <a:ext cx="1073150" cy="1339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7" name="Rounded Rectangle 6"/>
          <p:cNvSpPr/>
          <p:nvPr/>
        </p:nvSpPr>
        <p:spPr>
          <a:xfrm>
            <a:off x="7904480" y="4984750"/>
            <a:ext cx="1259840" cy="1339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 name="Rounded Rectangle 7"/>
          <p:cNvSpPr/>
          <p:nvPr/>
        </p:nvSpPr>
        <p:spPr>
          <a:xfrm>
            <a:off x="7904480" y="3934460"/>
            <a:ext cx="1259840" cy="1339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 name="Text Box 9"/>
          <p:cNvSpPr txBox="1"/>
          <p:nvPr/>
        </p:nvSpPr>
        <p:spPr>
          <a:xfrm>
            <a:off x="6026785" y="1180465"/>
            <a:ext cx="5090795" cy="645160"/>
          </a:xfrm>
          <a:prstGeom prst="rect">
            <a:avLst/>
          </a:prstGeom>
          <a:noFill/>
        </p:spPr>
        <p:txBody>
          <a:bodyPr wrap="square" rtlCol="0">
            <a:spAutoFit/>
          </a:bodyPr>
          <a:p>
            <a:r>
              <a:rPr lang="zh-CN" altLang="en-US"/>
              <a:t>通俗的说：</a:t>
            </a:r>
            <a:r>
              <a:rPr lang="en-US" altLang="zh-CN"/>
              <a:t>mutex </a:t>
            </a:r>
            <a:r>
              <a:rPr lang="zh-CN" altLang="en-US"/>
              <a:t>是个厕所，</a:t>
            </a:r>
            <a:r>
              <a:rPr lang="en-US" altLang="zh-CN"/>
              <a:t>A </a:t>
            </a:r>
            <a:r>
              <a:rPr lang="zh-CN" altLang="en-US"/>
              <a:t>同学在用了，</a:t>
            </a:r>
            <a:r>
              <a:rPr lang="en-US" altLang="zh-CN"/>
              <a:t>B </a:t>
            </a:r>
            <a:r>
              <a:rPr lang="zh-CN" altLang="en-US"/>
              <a:t>同学就不能进去，要等</a:t>
            </a:r>
            <a:r>
              <a:rPr lang="en-US" altLang="zh-CN"/>
              <a:t> A </a:t>
            </a:r>
            <a:r>
              <a:rPr lang="zh-CN" altLang="en-US"/>
              <a:t>同学用完了才能进去。</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sym typeface="+mn-ea"/>
              </a:rPr>
              <a:t>std::</a:t>
            </a:r>
            <a:r>
              <a:rPr lang="en-US"/>
              <a:t>lock_guard</a:t>
            </a:r>
            <a:r>
              <a:rPr lang="zh-CN" altLang="en-US"/>
              <a:t>：符合</a:t>
            </a:r>
            <a:r>
              <a:rPr lang="en-US" altLang="zh-CN"/>
              <a:t> </a:t>
            </a:r>
            <a:r>
              <a:rPr lang="en-US"/>
              <a:t>RAII </a:t>
            </a:r>
            <a:r>
              <a:rPr lang="zh-CN" altLang="en-US"/>
              <a:t>思想的上锁和解锁</a:t>
            </a:r>
            <a:endParaRPr lang="zh-CN" altLang="en-US"/>
          </a:p>
        </p:txBody>
      </p:sp>
      <p:sp>
        <p:nvSpPr>
          <p:cNvPr id="3" name="Content Placeholder 2"/>
          <p:cNvSpPr>
            <a:spLocks noGrp="1"/>
          </p:cNvSpPr>
          <p:nvPr>
            <p:ph sz="half" idx="1"/>
          </p:nvPr>
        </p:nvSpPr>
        <p:spPr/>
        <p:txBody>
          <a:bodyPr/>
          <a:p>
            <a:r>
              <a:rPr lang="zh-CN" altLang="en-US"/>
              <a:t>根据</a:t>
            </a:r>
            <a:r>
              <a:rPr lang="en-US" altLang="zh-CN"/>
              <a:t> RAII </a:t>
            </a:r>
            <a:r>
              <a:rPr lang="zh-CN" altLang="en-US"/>
              <a:t>思想，可将锁的持有视为资源，上锁视为锁的获取，解锁视为锁的释放。</a:t>
            </a:r>
            <a:endParaRPr lang="zh-CN" altLang="en-US"/>
          </a:p>
          <a:p>
            <a:r>
              <a:rPr lang="en-US" altLang="zh-CN"/>
              <a:t>std::lock_guard </a:t>
            </a:r>
            <a:r>
              <a:rPr lang="zh-CN" altLang="en-US"/>
              <a:t>就是这样一个工具类，他的</a:t>
            </a:r>
            <a:r>
              <a:rPr lang="zh-CN" altLang="en-US">
                <a:sym typeface="+mn-ea"/>
              </a:rPr>
              <a:t>构造函数里会调用</a:t>
            </a:r>
            <a:r>
              <a:rPr lang="en-US" altLang="zh-CN">
                <a:sym typeface="+mn-ea"/>
              </a:rPr>
              <a:t> mtx.lock()</a:t>
            </a:r>
            <a:r>
              <a:rPr lang="zh-CN" altLang="en-US">
                <a:sym typeface="+mn-ea"/>
              </a:rPr>
              <a:t>，解构函数会调用</a:t>
            </a:r>
            <a:r>
              <a:rPr lang="en-US" altLang="zh-CN">
                <a:sym typeface="+mn-ea"/>
              </a:rPr>
              <a:t> mtx.unlock()</a:t>
            </a:r>
            <a:r>
              <a:rPr lang="zh-CN" altLang="en-US">
                <a:sym typeface="+mn-ea"/>
              </a:rPr>
              <a:t>。从而退出函数作用域时能够自动解锁，避免程序员粗心不小心忘记解锁。</a:t>
            </a:r>
            <a:endParaRPr lang="zh-CN" altLang="en-US"/>
          </a:p>
        </p:txBody>
      </p:sp>
      <p:pic>
        <p:nvPicPr>
          <p:cNvPr id="7" name="Content Placeholder 6"/>
          <p:cNvPicPr>
            <a:picLocks noChangeAspect="1"/>
          </p:cNvPicPr>
          <p:nvPr>
            <p:ph sz="half" idx="2"/>
          </p:nvPr>
        </p:nvPicPr>
        <p:blipFill>
          <a:blip r:embed="rId1"/>
          <a:stretch>
            <a:fillRect/>
          </a:stretch>
        </p:blipFill>
        <p:spPr>
          <a:xfrm>
            <a:off x="6594475" y="2088515"/>
            <a:ext cx="3954780" cy="3825240"/>
          </a:xfrm>
          <a:prstGeom prst="rect">
            <a:avLst/>
          </a:prstGeom>
        </p:spPr>
      </p:pic>
      <p:sp>
        <p:nvSpPr>
          <p:cNvPr id="8" name="Rounded Rectangle 7"/>
          <p:cNvSpPr/>
          <p:nvPr/>
        </p:nvSpPr>
        <p:spPr>
          <a:xfrm>
            <a:off x="7992110" y="3781425"/>
            <a:ext cx="2308860" cy="1339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 name="Rounded Rectangle 8"/>
          <p:cNvSpPr/>
          <p:nvPr/>
        </p:nvSpPr>
        <p:spPr>
          <a:xfrm>
            <a:off x="7992110" y="4692650"/>
            <a:ext cx="2308860" cy="1339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std::unique_lock</a:t>
            </a:r>
            <a:r>
              <a:rPr lang="zh-CN" altLang="en-US"/>
              <a:t>：也符合</a:t>
            </a:r>
            <a:r>
              <a:rPr lang="en-US" altLang="zh-CN"/>
              <a:t> RAII </a:t>
            </a:r>
            <a:r>
              <a:rPr lang="zh-CN" altLang="en-US"/>
              <a:t>思想，但自由度更高</a:t>
            </a:r>
            <a:endParaRPr lang="zh-CN" altLang="en-US"/>
          </a:p>
        </p:txBody>
      </p:sp>
      <p:sp>
        <p:nvSpPr>
          <p:cNvPr id="3" name="Content Placeholder 2"/>
          <p:cNvSpPr>
            <a:spLocks noGrp="1"/>
          </p:cNvSpPr>
          <p:nvPr>
            <p:ph sz="half" idx="1"/>
          </p:nvPr>
        </p:nvSpPr>
        <p:spPr/>
        <p:txBody>
          <a:bodyPr>
            <a:normAutofit lnSpcReduction="20000"/>
          </a:bodyPr>
          <a:p>
            <a:r>
              <a:rPr lang="en-US" altLang="zh-CN">
                <a:sym typeface="+mn-ea"/>
              </a:rPr>
              <a:t>std::lock_guard </a:t>
            </a:r>
            <a:r>
              <a:rPr lang="zh-CN" altLang="en-US">
                <a:sym typeface="+mn-ea"/>
              </a:rPr>
              <a:t>严格在解构时</a:t>
            </a:r>
            <a:r>
              <a:rPr lang="en-US" altLang="zh-CN">
                <a:sym typeface="+mn-ea"/>
              </a:rPr>
              <a:t> unlock()</a:t>
            </a:r>
            <a:r>
              <a:rPr lang="zh-CN" altLang="en-US">
                <a:sym typeface="+mn-ea"/>
              </a:rPr>
              <a:t>，但是有时候我们会希望提前</a:t>
            </a:r>
            <a:r>
              <a:rPr lang="en-US" altLang="zh-CN">
                <a:sym typeface="+mn-ea"/>
              </a:rPr>
              <a:t> unlock()</a:t>
            </a:r>
            <a:r>
              <a:rPr lang="zh-CN" altLang="en-US">
                <a:sym typeface="+mn-ea"/>
              </a:rPr>
              <a:t>。这时可以用</a:t>
            </a:r>
            <a:r>
              <a:rPr lang="en-US" altLang="zh-CN">
                <a:sym typeface="+mn-ea"/>
              </a:rPr>
              <a:t> std::unique_lock</a:t>
            </a:r>
            <a:r>
              <a:rPr lang="zh-CN" altLang="en-US">
                <a:sym typeface="+mn-ea"/>
              </a:rPr>
              <a:t>，他额外存储了一个</a:t>
            </a:r>
            <a:r>
              <a:rPr lang="en-US" altLang="zh-CN">
                <a:sym typeface="+mn-ea"/>
              </a:rPr>
              <a:t> flag </a:t>
            </a:r>
            <a:r>
              <a:rPr lang="zh-CN" altLang="en-US">
                <a:sym typeface="+mn-ea"/>
              </a:rPr>
              <a:t>表示是否已经被释放。他会在解构检测这个</a:t>
            </a:r>
            <a:r>
              <a:rPr lang="en-US" altLang="zh-CN">
                <a:sym typeface="+mn-ea"/>
              </a:rPr>
              <a:t> flag</a:t>
            </a:r>
            <a:r>
              <a:rPr lang="zh-CN" altLang="en-US">
                <a:sym typeface="+mn-ea"/>
              </a:rPr>
              <a:t>，如果没有释放，则调用</a:t>
            </a:r>
            <a:r>
              <a:rPr lang="en-US" altLang="zh-CN">
                <a:sym typeface="+mn-ea"/>
              </a:rPr>
              <a:t> unlock()</a:t>
            </a:r>
            <a:r>
              <a:rPr lang="zh-CN" altLang="en-US">
                <a:sym typeface="+mn-ea"/>
              </a:rPr>
              <a:t>，否则不调用。</a:t>
            </a:r>
            <a:endParaRPr lang="zh-CN" altLang="en-US">
              <a:sym typeface="+mn-ea"/>
            </a:endParaRPr>
          </a:p>
          <a:p>
            <a:r>
              <a:rPr lang="zh-CN" altLang="en-US">
                <a:sym typeface="+mn-ea"/>
              </a:rPr>
              <a:t>然后可以直接调用</a:t>
            </a:r>
            <a:r>
              <a:rPr lang="en-US" altLang="zh-CN">
                <a:sym typeface="+mn-ea"/>
              </a:rPr>
              <a:t> unique_lock </a:t>
            </a:r>
            <a:r>
              <a:rPr lang="zh-CN" altLang="en-US">
                <a:sym typeface="+mn-ea"/>
              </a:rPr>
              <a:t>的</a:t>
            </a:r>
            <a:r>
              <a:rPr lang="en-US" altLang="zh-CN">
                <a:sym typeface="+mn-ea"/>
              </a:rPr>
              <a:t> unlock() </a:t>
            </a:r>
            <a:r>
              <a:rPr lang="zh-CN" altLang="en-US">
                <a:sym typeface="+mn-ea"/>
              </a:rPr>
              <a:t>函数来提前解锁，但是即使忘记解锁也没关系，退出作用域时候他还会自动检查一遍要不要解锁。</a:t>
            </a:r>
            <a:endParaRPr lang="zh-CN" altLang="en-US">
              <a:sym typeface="+mn-ea"/>
            </a:endParaRPr>
          </a:p>
        </p:txBody>
      </p:sp>
      <p:pic>
        <p:nvPicPr>
          <p:cNvPr id="5" name="Content Placeholder 4"/>
          <p:cNvPicPr>
            <a:picLocks noChangeAspect="1"/>
          </p:cNvPicPr>
          <p:nvPr>
            <p:ph sz="half" idx="2"/>
          </p:nvPr>
        </p:nvPicPr>
        <p:blipFill>
          <a:blip r:embed="rId1"/>
          <a:stretch>
            <a:fillRect/>
          </a:stretch>
        </p:blipFill>
        <p:spPr>
          <a:xfrm>
            <a:off x="5981700" y="1921510"/>
            <a:ext cx="5181600" cy="4158615"/>
          </a:xfrm>
          <a:prstGeom prst="rect">
            <a:avLst/>
          </a:prstGeom>
        </p:spPr>
      </p:pic>
      <p:sp>
        <p:nvSpPr>
          <p:cNvPr id="9" name="Rounded Rectangle 8"/>
          <p:cNvSpPr/>
          <p:nvPr/>
        </p:nvSpPr>
        <p:spPr>
          <a:xfrm>
            <a:off x="7374890" y="3543935"/>
            <a:ext cx="2308860" cy="1339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 name="Rounded Rectangle 5"/>
          <p:cNvSpPr/>
          <p:nvPr/>
        </p:nvSpPr>
        <p:spPr>
          <a:xfrm>
            <a:off x="7374890" y="4438650"/>
            <a:ext cx="2308860" cy="1339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7" name="Rounded Rectangle 6"/>
          <p:cNvSpPr/>
          <p:nvPr/>
        </p:nvSpPr>
        <p:spPr>
          <a:xfrm>
            <a:off x="7374890" y="4725670"/>
            <a:ext cx="1160780" cy="1339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 name="Rounded Rectangle 9"/>
          <p:cNvSpPr/>
          <p:nvPr/>
        </p:nvSpPr>
        <p:spPr>
          <a:xfrm>
            <a:off x="7600950" y="5029200"/>
            <a:ext cx="1050925" cy="12319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Content Placeholder 7"/>
          <p:cNvPicPr>
            <a:picLocks noChangeAspect="1"/>
          </p:cNvPicPr>
          <p:nvPr>
            <p:ph sz="half" idx="2"/>
          </p:nvPr>
        </p:nvPicPr>
        <p:blipFill>
          <a:blip r:embed="rId1"/>
          <a:stretch>
            <a:fillRect/>
          </a:stretch>
        </p:blipFill>
        <p:spPr>
          <a:xfrm>
            <a:off x="5981700" y="1847850"/>
            <a:ext cx="5181600" cy="4327525"/>
          </a:xfrm>
          <a:prstGeom prst="rect">
            <a:avLst/>
          </a:prstGeom>
        </p:spPr>
      </p:pic>
      <p:sp>
        <p:nvSpPr>
          <p:cNvPr id="2" name="Title 1"/>
          <p:cNvSpPr>
            <a:spLocks noGrp="1"/>
          </p:cNvSpPr>
          <p:nvPr>
            <p:ph type="title"/>
          </p:nvPr>
        </p:nvSpPr>
        <p:spPr/>
        <p:txBody>
          <a:bodyPr/>
          <a:p>
            <a:r>
              <a:rPr lang="en-US"/>
              <a:t>std::unique_lock</a:t>
            </a:r>
            <a:r>
              <a:rPr lang="zh-CN" altLang="en-US"/>
              <a:t>：</a:t>
            </a:r>
            <a:r>
              <a:rPr lang="zh-CN"/>
              <a:t>用</a:t>
            </a:r>
            <a:r>
              <a:rPr lang="en-US" altLang="zh-CN"/>
              <a:t> std::defer_lock </a:t>
            </a:r>
            <a:r>
              <a:rPr lang="zh-CN" altLang="en-US"/>
              <a:t>作为参数</a:t>
            </a:r>
            <a:endParaRPr lang="zh-CN" altLang="en-US"/>
          </a:p>
        </p:txBody>
      </p:sp>
      <p:sp>
        <p:nvSpPr>
          <p:cNvPr id="3" name="Content Placeholder 2"/>
          <p:cNvSpPr>
            <a:spLocks noGrp="1"/>
          </p:cNvSpPr>
          <p:nvPr>
            <p:ph sz="half" idx="1"/>
          </p:nvPr>
        </p:nvSpPr>
        <p:spPr/>
        <p:txBody>
          <a:bodyPr>
            <a:normAutofit lnSpcReduction="20000"/>
          </a:bodyPr>
          <a:p>
            <a:r>
              <a:rPr lang="en-US" altLang="zh-CN">
                <a:sym typeface="+mn-ea"/>
              </a:rPr>
              <a:t>std::</a:t>
            </a:r>
            <a:r>
              <a:rPr lang="en-US">
                <a:sym typeface="+mn-ea"/>
              </a:rPr>
              <a:t>unique_lock </a:t>
            </a:r>
            <a:r>
              <a:rPr lang="zh-CN" altLang="en-US">
                <a:sym typeface="+mn-ea"/>
              </a:rPr>
              <a:t>的构造函数还可以有一个额外参数，那就是</a:t>
            </a:r>
            <a:r>
              <a:rPr lang="en-US" altLang="zh-CN">
                <a:sym typeface="+mn-ea"/>
              </a:rPr>
              <a:t> std::defer_lock</a:t>
            </a:r>
            <a:r>
              <a:rPr lang="zh-CN" altLang="en-US">
                <a:sym typeface="+mn-ea"/>
              </a:rPr>
              <a:t>。</a:t>
            </a:r>
            <a:endParaRPr lang="zh-CN" altLang="en-US">
              <a:sym typeface="+mn-ea"/>
            </a:endParaRPr>
          </a:p>
          <a:p>
            <a:r>
              <a:rPr lang="zh-CN" altLang="en-US">
                <a:sym typeface="+mn-ea"/>
              </a:rPr>
              <a:t>指定了这个参数的话，</a:t>
            </a:r>
            <a:r>
              <a:rPr lang="en-US" altLang="zh-CN">
                <a:sym typeface="+mn-ea"/>
              </a:rPr>
              <a:t>std::</a:t>
            </a:r>
            <a:r>
              <a:rPr lang="en-US">
                <a:sym typeface="+mn-ea"/>
              </a:rPr>
              <a:t>unique_lock </a:t>
            </a:r>
            <a:r>
              <a:rPr lang="zh-CN" altLang="en-US">
                <a:sym typeface="+mn-ea"/>
              </a:rPr>
              <a:t>不会在构造函数中调用</a:t>
            </a:r>
            <a:r>
              <a:rPr lang="en-US" altLang="zh-CN">
                <a:sym typeface="+mn-ea"/>
              </a:rPr>
              <a:t> mtx.lock()</a:t>
            </a:r>
            <a:r>
              <a:rPr lang="zh-CN" altLang="en-US">
                <a:sym typeface="+mn-ea"/>
              </a:rPr>
              <a:t>，需要之后再手动调用</a:t>
            </a:r>
            <a:r>
              <a:rPr lang="en-US" altLang="zh-CN">
                <a:sym typeface="+mn-ea"/>
              </a:rPr>
              <a:t> grd.lock() </a:t>
            </a:r>
            <a:r>
              <a:rPr lang="zh-CN" altLang="en-US">
                <a:sym typeface="+mn-ea"/>
              </a:rPr>
              <a:t>才能上锁。</a:t>
            </a:r>
            <a:endParaRPr lang="zh-CN" altLang="en-US">
              <a:sym typeface="+mn-ea"/>
            </a:endParaRPr>
          </a:p>
          <a:p>
            <a:r>
              <a:rPr lang="zh-CN" altLang="en-US">
                <a:sym typeface="+mn-ea"/>
              </a:rPr>
              <a:t>好处依然是即使忘记</a:t>
            </a:r>
            <a:r>
              <a:rPr lang="en-US" altLang="zh-CN">
                <a:sym typeface="+mn-ea"/>
              </a:rPr>
              <a:t> grd.unlock() </a:t>
            </a:r>
            <a:r>
              <a:rPr lang="zh-CN" altLang="en-US">
                <a:sym typeface="+mn-ea"/>
              </a:rPr>
              <a:t>也能够自动调用</a:t>
            </a:r>
            <a:r>
              <a:rPr lang="en-US" altLang="zh-CN">
                <a:sym typeface="+mn-ea"/>
              </a:rPr>
              <a:t> mtx.unlock()</a:t>
            </a:r>
            <a:r>
              <a:rPr lang="zh-CN" altLang="en-US">
                <a:sym typeface="+mn-ea"/>
              </a:rPr>
              <a:t>。</a:t>
            </a:r>
            <a:endParaRPr lang="zh-CN" altLang="en-US">
              <a:sym typeface="+mn-ea"/>
            </a:endParaRPr>
          </a:p>
        </p:txBody>
      </p:sp>
      <p:sp>
        <p:nvSpPr>
          <p:cNvPr id="6" name="Rounded Rectangle 5"/>
          <p:cNvSpPr/>
          <p:nvPr/>
        </p:nvSpPr>
        <p:spPr>
          <a:xfrm>
            <a:off x="7353300" y="4371975"/>
            <a:ext cx="3810635" cy="1339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7" name="Rounded Rectangle 6"/>
          <p:cNvSpPr/>
          <p:nvPr/>
        </p:nvSpPr>
        <p:spPr>
          <a:xfrm>
            <a:off x="7353300" y="4658995"/>
            <a:ext cx="973455" cy="1339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1" name="Text Box 10"/>
          <p:cNvSpPr txBox="1"/>
          <p:nvPr/>
        </p:nvSpPr>
        <p:spPr>
          <a:xfrm>
            <a:off x="806450" y="5316855"/>
            <a:ext cx="4372610" cy="1198880"/>
          </a:xfrm>
          <a:prstGeom prst="rect">
            <a:avLst/>
          </a:prstGeom>
          <a:noFill/>
        </p:spPr>
        <p:txBody>
          <a:bodyPr wrap="square" rtlCol="0">
            <a:spAutoFit/>
          </a:bodyPr>
          <a:p>
            <a:r>
              <a:rPr lang="zh-CN" altLang="en-US">
                <a:solidFill>
                  <a:schemeClr val="bg1">
                    <a:lumMod val="75000"/>
                  </a:schemeClr>
                </a:solidFill>
                <a:sym typeface="+mn-ea"/>
              </a:rPr>
              <a:t>可以看一下</a:t>
            </a:r>
            <a:r>
              <a:rPr lang="en-US" altLang="zh-CN">
                <a:solidFill>
                  <a:schemeClr val="bg1">
                    <a:lumMod val="75000"/>
                  </a:schemeClr>
                </a:solidFill>
                <a:sym typeface="+mn-ea"/>
              </a:rPr>
              <a:t> std::defer_lock_t</a:t>
            </a:r>
            <a:r>
              <a:rPr lang="zh-CN" altLang="en-US">
                <a:solidFill>
                  <a:schemeClr val="bg1">
                    <a:lumMod val="75000"/>
                  </a:schemeClr>
                </a:solidFill>
                <a:sym typeface="+mn-ea"/>
              </a:rPr>
              <a:t>，是个空的类，其实这种用一个空</a:t>
            </a:r>
            <a:r>
              <a:rPr lang="en-US" altLang="zh-CN">
                <a:solidFill>
                  <a:schemeClr val="bg1">
                    <a:lumMod val="75000"/>
                  </a:schemeClr>
                </a:solidFill>
                <a:sym typeface="+mn-ea"/>
              </a:rPr>
              <a:t> tag </a:t>
            </a:r>
            <a:r>
              <a:rPr lang="zh-CN" altLang="en-US">
                <a:solidFill>
                  <a:schemeClr val="bg1">
                    <a:lumMod val="75000"/>
                  </a:schemeClr>
                </a:solidFill>
                <a:sym typeface="+mn-ea"/>
              </a:rPr>
              <a:t>类来区分不同构造函数的思想在</a:t>
            </a:r>
            <a:r>
              <a:rPr lang="en-US" altLang="zh-CN">
                <a:solidFill>
                  <a:schemeClr val="bg1">
                    <a:lumMod val="75000"/>
                  </a:schemeClr>
                </a:solidFill>
                <a:sym typeface="+mn-ea"/>
              </a:rPr>
              <a:t> C++ </a:t>
            </a:r>
            <a:r>
              <a:rPr lang="zh-CN" altLang="en-US">
                <a:solidFill>
                  <a:schemeClr val="bg1">
                    <a:lumMod val="75000"/>
                  </a:schemeClr>
                </a:solidFill>
                <a:sym typeface="+mn-ea"/>
              </a:rPr>
              <a:t>中很常见，包括</a:t>
            </a:r>
            <a:r>
              <a:rPr lang="en-US" altLang="zh-CN">
                <a:solidFill>
                  <a:schemeClr val="bg1">
                    <a:lumMod val="75000"/>
                  </a:schemeClr>
                </a:solidFill>
                <a:sym typeface="+mn-ea"/>
              </a:rPr>
              <a:t>std::inplace, std::piecewise_construct </a:t>
            </a:r>
            <a:r>
              <a:rPr lang="zh-CN" altLang="en-US">
                <a:solidFill>
                  <a:schemeClr val="bg1">
                    <a:lumMod val="75000"/>
                  </a:schemeClr>
                </a:solidFill>
                <a:sym typeface="+mn-ea"/>
              </a:rPr>
              <a:t>等。</a:t>
            </a:r>
            <a:endParaRPr lang="zh-CN" altLang="en-US">
              <a:solidFill>
                <a:schemeClr val="bg1">
                  <a:lumMod val="75000"/>
                </a:schemeClr>
              </a:solidFill>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多个对象？每个对象一个</a:t>
            </a:r>
            <a:r>
              <a:rPr lang="en-US" altLang="zh-CN"/>
              <a:t> mutex </a:t>
            </a:r>
            <a:r>
              <a:rPr lang="zh-CN" altLang="en-US"/>
              <a:t>即可</a:t>
            </a:r>
            <a:endParaRPr lang="zh-CN" altLang="en-US"/>
          </a:p>
        </p:txBody>
      </p:sp>
      <p:sp>
        <p:nvSpPr>
          <p:cNvPr id="3" name="Content Placeholder 2"/>
          <p:cNvSpPr>
            <a:spLocks noGrp="1"/>
          </p:cNvSpPr>
          <p:nvPr>
            <p:ph sz="half" idx="1"/>
          </p:nvPr>
        </p:nvSpPr>
        <p:spPr/>
        <p:txBody>
          <a:bodyPr/>
          <a:p>
            <a:r>
              <a:rPr lang="en-US" altLang="zh-CN"/>
              <a:t>mtx1 </a:t>
            </a:r>
            <a:r>
              <a:rPr lang="zh-CN" altLang="en-US"/>
              <a:t>用来锁定</a:t>
            </a:r>
            <a:r>
              <a:rPr lang="en-US" altLang="zh-CN"/>
              <a:t> arr1</a:t>
            </a:r>
            <a:r>
              <a:rPr lang="zh-CN" altLang="en-US"/>
              <a:t>，</a:t>
            </a:r>
            <a:r>
              <a:rPr lang="en-US" altLang="zh-CN"/>
              <a:t>mtx2 </a:t>
            </a:r>
            <a:r>
              <a:rPr lang="zh-CN" altLang="en-US"/>
              <a:t>用来锁定</a:t>
            </a:r>
            <a:r>
              <a:rPr lang="en-US" altLang="zh-CN"/>
              <a:t> arr2</a:t>
            </a:r>
            <a:r>
              <a:rPr lang="zh-CN" altLang="en-US"/>
              <a:t>。</a:t>
            </a:r>
            <a:endParaRPr lang="zh-CN" altLang="en-US"/>
          </a:p>
          <a:p>
            <a:r>
              <a:rPr lang="zh-CN" altLang="en-US"/>
              <a:t>不同的对象，各有一个</a:t>
            </a:r>
            <a:r>
              <a:rPr lang="en-US" altLang="zh-CN"/>
              <a:t> mutex</a:t>
            </a:r>
            <a:r>
              <a:rPr lang="zh-CN" altLang="en-US"/>
              <a:t>，独立地上锁，可以避免不必要的锁定，提升高并发时的性能。</a:t>
            </a:r>
            <a:endParaRPr lang="zh-CN" altLang="en-US"/>
          </a:p>
          <a:p>
            <a:r>
              <a:rPr lang="zh-CN" altLang="en-US"/>
              <a:t>还用了一个</a:t>
            </a:r>
            <a:r>
              <a:rPr lang="en-US" altLang="zh-CN"/>
              <a:t> {} </a:t>
            </a:r>
            <a:r>
              <a:rPr lang="zh-CN" altLang="en-US"/>
              <a:t>包住</a:t>
            </a:r>
            <a:r>
              <a:rPr lang="en-US" altLang="zh-CN"/>
              <a:t> std::lock_guard</a:t>
            </a:r>
            <a:r>
              <a:rPr lang="zh-CN" altLang="en-US"/>
              <a:t>，限制其变量的作用域，从而可以让他在</a:t>
            </a:r>
            <a:r>
              <a:rPr lang="en-US" altLang="zh-CN"/>
              <a:t> } </a:t>
            </a:r>
            <a:r>
              <a:rPr lang="zh-CN" altLang="en-US"/>
              <a:t>之前解构并调用</a:t>
            </a:r>
            <a:r>
              <a:rPr lang="en-US" altLang="zh-CN"/>
              <a:t> unlock()</a:t>
            </a:r>
            <a:r>
              <a:rPr lang="zh-CN" altLang="en-US"/>
              <a:t>，也避免了和下面一个</a:t>
            </a:r>
            <a:r>
              <a:rPr lang="en-US" altLang="zh-CN"/>
              <a:t> lock_guard </a:t>
            </a:r>
            <a:r>
              <a:rPr lang="zh-CN" altLang="en-US"/>
              <a:t>变量名冲突</a:t>
            </a:r>
            <a:r>
              <a:rPr lang="zh-CN" altLang="en-US"/>
              <a:t>。</a:t>
            </a:r>
            <a:endParaRPr lang="zh-CN" altLang="en-US"/>
          </a:p>
        </p:txBody>
      </p:sp>
      <p:pic>
        <p:nvPicPr>
          <p:cNvPr id="5" name="Content Placeholder 4"/>
          <p:cNvPicPr>
            <a:picLocks noChangeAspect="1"/>
          </p:cNvPicPr>
          <p:nvPr>
            <p:ph sz="half" idx="2"/>
          </p:nvPr>
        </p:nvPicPr>
        <p:blipFill>
          <a:blip r:embed="rId1"/>
          <a:stretch>
            <a:fillRect/>
          </a:stretch>
        </p:blipFill>
        <p:spPr>
          <a:xfrm>
            <a:off x="6807835" y="1109980"/>
            <a:ext cx="3595370" cy="549592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如果上锁失败，不要等待：</a:t>
            </a:r>
            <a:r>
              <a:rPr lang="en-US" altLang="zh-CN"/>
              <a:t>try_lock()</a:t>
            </a:r>
            <a:endParaRPr lang="en-US" altLang="zh-CN"/>
          </a:p>
        </p:txBody>
      </p:sp>
      <p:sp>
        <p:nvSpPr>
          <p:cNvPr id="3" name="Content Placeholder 2"/>
          <p:cNvSpPr>
            <a:spLocks noGrp="1"/>
          </p:cNvSpPr>
          <p:nvPr>
            <p:ph sz="half" idx="1"/>
          </p:nvPr>
        </p:nvSpPr>
        <p:spPr/>
        <p:txBody>
          <a:bodyPr>
            <a:normAutofit lnSpcReduction="10000"/>
          </a:bodyPr>
          <a:p>
            <a:r>
              <a:rPr lang="zh-CN" altLang="en-US"/>
              <a:t>我们说过</a:t>
            </a:r>
            <a:r>
              <a:rPr lang="en-US" altLang="zh-CN"/>
              <a:t> lock() </a:t>
            </a:r>
            <a:r>
              <a:rPr lang="zh-CN" altLang="en-US"/>
              <a:t>如果发现</a:t>
            </a:r>
            <a:r>
              <a:rPr lang="en-US" altLang="zh-CN"/>
              <a:t> mutex </a:t>
            </a:r>
            <a:r>
              <a:rPr lang="zh-CN" altLang="en-US"/>
              <a:t>已经上锁的话，会等待他直到他解锁。</a:t>
            </a:r>
            <a:endParaRPr lang="zh-CN" altLang="en-US"/>
          </a:p>
          <a:p>
            <a:r>
              <a:rPr lang="zh-CN" altLang="en-US"/>
              <a:t>也可以用无阻塞的</a:t>
            </a:r>
            <a:r>
              <a:rPr lang="en-US" altLang="zh-CN"/>
              <a:t> try_lock()</a:t>
            </a:r>
            <a:r>
              <a:rPr lang="zh-CN" altLang="en-US"/>
              <a:t>，他在上锁失败时不会陷入等待，而是直接返回</a:t>
            </a:r>
            <a:r>
              <a:rPr lang="en-US" altLang="zh-CN"/>
              <a:t> false</a:t>
            </a:r>
            <a:r>
              <a:rPr lang="zh-CN" altLang="en-US"/>
              <a:t>；</a:t>
            </a:r>
            <a:r>
              <a:rPr lang="zh-CN" altLang="en-US"/>
              <a:t>如果上锁成功，则会返回</a:t>
            </a:r>
            <a:r>
              <a:rPr lang="en-US" altLang="zh-CN"/>
              <a:t> true</a:t>
            </a:r>
            <a:r>
              <a:rPr lang="zh-CN" altLang="en-US"/>
              <a:t>。</a:t>
            </a:r>
            <a:endParaRPr lang="zh-CN" altLang="en-US"/>
          </a:p>
          <a:p>
            <a:r>
              <a:rPr lang="zh-CN" altLang="en-US"/>
              <a:t>比如右边这个例子，第一次上锁，因为还没有人上锁，所以成功了，返回</a:t>
            </a:r>
            <a:r>
              <a:rPr lang="en-US" altLang="zh-CN"/>
              <a:t> true</a:t>
            </a:r>
            <a:r>
              <a:rPr lang="zh-CN" altLang="en-US"/>
              <a:t>。</a:t>
            </a:r>
            <a:endParaRPr lang="zh-CN" altLang="en-US"/>
          </a:p>
          <a:p>
            <a:r>
              <a:rPr lang="zh-CN" altLang="en-US"/>
              <a:t>第二次上锁，由于自己已经上锁，所以失败了，返回</a:t>
            </a:r>
            <a:r>
              <a:rPr lang="en-US" altLang="zh-CN"/>
              <a:t> false</a:t>
            </a:r>
            <a:r>
              <a:rPr lang="zh-CN" altLang="en-US"/>
              <a:t>。</a:t>
            </a:r>
            <a:endParaRPr lang="zh-CN" altLang="en-US"/>
          </a:p>
        </p:txBody>
      </p:sp>
      <p:pic>
        <p:nvPicPr>
          <p:cNvPr id="5" name="Content Placeholder 4"/>
          <p:cNvPicPr>
            <a:picLocks noChangeAspect="1"/>
          </p:cNvPicPr>
          <p:nvPr>
            <p:ph sz="half" idx="2"/>
          </p:nvPr>
        </p:nvPicPr>
        <p:blipFill>
          <a:blip r:embed="rId1"/>
          <a:stretch>
            <a:fillRect/>
          </a:stretch>
        </p:blipFill>
        <p:spPr>
          <a:xfrm>
            <a:off x="6698615" y="2092960"/>
            <a:ext cx="3746500" cy="3816985"/>
          </a:xfrm>
          <a:prstGeom prst="rect">
            <a:avLst/>
          </a:prstGeom>
        </p:spPr>
      </p:pic>
      <p:pic>
        <p:nvPicPr>
          <p:cNvPr id="6" name="Picture 5"/>
          <p:cNvPicPr>
            <a:picLocks noChangeAspect="1"/>
          </p:cNvPicPr>
          <p:nvPr/>
        </p:nvPicPr>
        <p:blipFill>
          <a:blip r:embed="rId2"/>
          <a:stretch>
            <a:fillRect/>
          </a:stretch>
        </p:blipFill>
        <p:spPr>
          <a:xfrm>
            <a:off x="6698615" y="697865"/>
            <a:ext cx="4884420" cy="624840"/>
          </a:xfrm>
          <a:prstGeom prst="rect">
            <a:avLst/>
          </a:prstGeom>
        </p:spPr>
      </p:pic>
      <p:sp>
        <p:nvSpPr>
          <p:cNvPr id="7" name="Rounded Rectangle 6"/>
          <p:cNvSpPr/>
          <p:nvPr/>
        </p:nvSpPr>
        <p:spPr>
          <a:xfrm>
            <a:off x="8041640" y="3267710"/>
            <a:ext cx="1900555" cy="23304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 name="Rounded Rectangle 3"/>
          <p:cNvSpPr/>
          <p:nvPr/>
        </p:nvSpPr>
        <p:spPr>
          <a:xfrm>
            <a:off x="8041640" y="4267200"/>
            <a:ext cx="1900555" cy="23304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Picture 3"/>
          <p:cNvPicPr>
            <a:picLocks noChangeAspect="1"/>
          </p:cNvPicPr>
          <p:nvPr/>
        </p:nvPicPr>
        <p:blipFill>
          <a:blip r:embed="rId1">
            <a:lum bright="36000" contrast="-36000"/>
          </a:blip>
          <a:stretch>
            <a:fillRect/>
          </a:stretch>
        </p:blipFill>
        <p:spPr>
          <a:xfrm>
            <a:off x="0" y="0"/>
            <a:ext cx="12192635" cy="6985000"/>
          </a:xfrm>
          <a:prstGeom prst="rect">
            <a:avLst/>
          </a:prstGeom>
        </p:spPr>
      </p:pic>
      <p:sp>
        <p:nvSpPr>
          <p:cNvPr id="3" name="Title 2"/>
          <p:cNvSpPr>
            <a:spLocks noGrp="1"/>
          </p:cNvSpPr>
          <p:nvPr>
            <p:ph type="title"/>
          </p:nvPr>
        </p:nvSpPr>
        <p:spPr/>
        <p:txBody>
          <a:bodyPr/>
          <a:p>
            <a:r>
              <a:rPr lang="zh-CN" altLang="en-US"/>
              <a:t>第</a:t>
            </a:r>
            <a:r>
              <a:rPr lang="en-US" altLang="zh-CN"/>
              <a:t>0</a:t>
            </a:r>
            <a:r>
              <a:rPr lang="zh-CN" altLang="en-US"/>
              <a:t>章：时间</a:t>
            </a:r>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只等待一段时间：</a:t>
            </a:r>
            <a:r>
              <a:rPr lang="en-US" altLang="zh-CN"/>
              <a:t>try_lock_for()</a:t>
            </a:r>
            <a:endParaRPr lang="zh-CN" altLang="en-US"/>
          </a:p>
        </p:txBody>
      </p:sp>
      <p:sp>
        <p:nvSpPr>
          <p:cNvPr id="3" name="Content Placeholder 2"/>
          <p:cNvSpPr>
            <a:spLocks noGrp="1"/>
          </p:cNvSpPr>
          <p:nvPr>
            <p:ph sz="half" idx="1"/>
          </p:nvPr>
        </p:nvSpPr>
        <p:spPr/>
        <p:txBody>
          <a:bodyPr>
            <a:normAutofit lnSpcReduction="10000"/>
          </a:bodyPr>
          <a:p>
            <a:r>
              <a:rPr lang="en-US"/>
              <a:t>try_lock() </a:t>
            </a:r>
            <a:r>
              <a:rPr lang="zh-CN" altLang="en-US"/>
              <a:t>碰到已经上锁的情况，会立即返回</a:t>
            </a:r>
            <a:r>
              <a:rPr lang="en-US" altLang="zh-CN"/>
              <a:t> false</a:t>
            </a:r>
            <a:r>
              <a:rPr lang="zh-CN" altLang="en-US"/>
              <a:t>。</a:t>
            </a:r>
            <a:endParaRPr lang="zh-CN" altLang="en-US"/>
          </a:p>
          <a:p>
            <a:r>
              <a:rPr lang="zh-CN" altLang="en-US"/>
              <a:t>如果需要等待，但仅限一段时间，可以用</a:t>
            </a:r>
            <a:r>
              <a:rPr lang="en-US" altLang="zh-CN"/>
              <a:t> std::timed_mutex </a:t>
            </a:r>
            <a:r>
              <a:rPr lang="zh-CN" altLang="en-US"/>
              <a:t>的</a:t>
            </a:r>
            <a:r>
              <a:rPr lang="en-US" altLang="zh-CN"/>
              <a:t> try_lock_for() </a:t>
            </a:r>
            <a:r>
              <a:rPr lang="zh-CN" altLang="en-US"/>
              <a:t>函数，他的参数是最长等待时间，同样是由</a:t>
            </a:r>
            <a:r>
              <a:rPr lang="en-US" altLang="zh-CN"/>
              <a:t> chrono </a:t>
            </a:r>
            <a:r>
              <a:rPr lang="zh-CN" altLang="en-US"/>
              <a:t>指定时间单位。超过这个时间还没成功就会“不耐烦地”失败并返回</a:t>
            </a:r>
            <a:r>
              <a:rPr lang="en-US" altLang="zh-CN"/>
              <a:t> false</a:t>
            </a:r>
            <a:r>
              <a:rPr lang="zh-CN" altLang="en-US"/>
              <a:t>；如果这个时间内上锁成功则返回</a:t>
            </a:r>
            <a:r>
              <a:rPr lang="en-US" altLang="zh-CN"/>
              <a:t> true</a:t>
            </a:r>
            <a:r>
              <a:rPr lang="zh-CN" altLang="en-US"/>
              <a:t>。</a:t>
            </a:r>
            <a:endParaRPr lang="zh-CN" altLang="en-US"/>
          </a:p>
          <a:p>
            <a:r>
              <a:rPr lang="zh-CN" altLang="en-US"/>
              <a:t>同理还有接受时间点的</a:t>
            </a:r>
            <a:r>
              <a:rPr lang="en-US" altLang="zh-CN"/>
              <a:t> try_lock_until()</a:t>
            </a:r>
            <a:r>
              <a:rPr lang="zh-CN" altLang="en-US"/>
              <a:t>。</a:t>
            </a:r>
            <a:endParaRPr lang="zh-CN" altLang="en-US"/>
          </a:p>
        </p:txBody>
      </p:sp>
      <p:pic>
        <p:nvPicPr>
          <p:cNvPr id="6" name="Picture 5"/>
          <p:cNvPicPr>
            <a:picLocks noChangeAspect="1"/>
          </p:cNvPicPr>
          <p:nvPr/>
        </p:nvPicPr>
        <p:blipFill>
          <a:blip r:embed="rId1"/>
          <a:stretch>
            <a:fillRect/>
          </a:stretch>
        </p:blipFill>
        <p:spPr>
          <a:xfrm>
            <a:off x="6800850" y="792480"/>
            <a:ext cx="4884420" cy="624840"/>
          </a:xfrm>
          <a:prstGeom prst="rect">
            <a:avLst/>
          </a:prstGeom>
        </p:spPr>
      </p:pic>
      <p:pic>
        <p:nvPicPr>
          <p:cNvPr id="7" name="Content Placeholder 6"/>
          <p:cNvPicPr>
            <a:picLocks noChangeAspect="1"/>
          </p:cNvPicPr>
          <p:nvPr>
            <p:ph sz="half" idx="2"/>
          </p:nvPr>
        </p:nvPicPr>
        <p:blipFill>
          <a:blip r:embed="rId2"/>
          <a:stretch>
            <a:fillRect/>
          </a:stretch>
        </p:blipFill>
        <p:spPr>
          <a:xfrm>
            <a:off x="5783580" y="2592070"/>
            <a:ext cx="5577840" cy="2818130"/>
          </a:xfrm>
          <a:prstGeom prst="rect">
            <a:avLst/>
          </a:prstGeom>
        </p:spPr>
      </p:pic>
      <p:sp>
        <p:nvSpPr>
          <p:cNvPr id="4" name="Rounded Rectangle 3"/>
          <p:cNvSpPr/>
          <p:nvPr/>
        </p:nvSpPr>
        <p:spPr>
          <a:xfrm>
            <a:off x="6075680" y="3013710"/>
            <a:ext cx="1966595" cy="17780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 name="Rounded Rectangle 4"/>
          <p:cNvSpPr/>
          <p:nvPr/>
        </p:nvSpPr>
        <p:spPr>
          <a:xfrm>
            <a:off x="6779260" y="3449955"/>
            <a:ext cx="4384675" cy="18859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 name="Rounded Rectangle 7"/>
          <p:cNvSpPr/>
          <p:nvPr/>
        </p:nvSpPr>
        <p:spPr>
          <a:xfrm>
            <a:off x="6779260" y="4184015"/>
            <a:ext cx="4384675" cy="18859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std::unique_lock</a:t>
            </a:r>
            <a:r>
              <a:rPr lang="zh-CN" altLang="en-US"/>
              <a:t>：用</a:t>
            </a:r>
            <a:r>
              <a:rPr lang="en-US" altLang="zh-CN"/>
              <a:t> std::try_to_lock </a:t>
            </a:r>
            <a:r>
              <a:rPr lang="zh-CN" altLang="en-US"/>
              <a:t>做参数</a:t>
            </a:r>
            <a:endParaRPr lang="zh-CN" altLang="en-US"/>
          </a:p>
        </p:txBody>
      </p:sp>
      <p:sp>
        <p:nvSpPr>
          <p:cNvPr id="3" name="Content Placeholder 2"/>
          <p:cNvSpPr>
            <a:spLocks noGrp="1"/>
          </p:cNvSpPr>
          <p:nvPr>
            <p:ph sz="half" idx="1"/>
          </p:nvPr>
        </p:nvSpPr>
        <p:spPr/>
        <p:txBody>
          <a:bodyPr/>
          <a:p>
            <a:r>
              <a:rPr lang="zh-CN" altLang="en-US"/>
              <a:t>和无参数相比，他会调用</a:t>
            </a:r>
            <a:r>
              <a:rPr lang="en-US" altLang="zh-CN"/>
              <a:t> mtx1.try_lock() </a:t>
            </a:r>
            <a:r>
              <a:rPr lang="zh-CN" altLang="en-US"/>
              <a:t>而不是</a:t>
            </a:r>
            <a:r>
              <a:rPr lang="en-US" altLang="zh-CN"/>
              <a:t> mtx1.lock()</a:t>
            </a:r>
            <a:r>
              <a:rPr lang="zh-CN" altLang="en-US"/>
              <a:t>。之后，可以用</a:t>
            </a:r>
            <a:r>
              <a:rPr lang="en-US" altLang="zh-CN"/>
              <a:t> grd.owns_lock() </a:t>
            </a:r>
            <a:r>
              <a:rPr lang="zh-CN" altLang="en-US"/>
              <a:t>判断是否上锁成功。</a:t>
            </a:r>
            <a:endParaRPr lang="zh-CN" altLang="en-US"/>
          </a:p>
        </p:txBody>
      </p:sp>
      <p:pic>
        <p:nvPicPr>
          <p:cNvPr id="6" name="Picture 5"/>
          <p:cNvPicPr>
            <a:picLocks noChangeAspect="1"/>
          </p:cNvPicPr>
          <p:nvPr/>
        </p:nvPicPr>
        <p:blipFill>
          <a:blip r:embed="rId1"/>
          <a:stretch>
            <a:fillRect/>
          </a:stretch>
        </p:blipFill>
        <p:spPr>
          <a:xfrm>
            <a:off x="521335" y="5317490"/>
            <a:ext cx="4853940" cy="662940"/>
          </a:xfrm>
          <a:prstGeom prst="rect">
            <a:avLst/>
          </a:prstGeom>
        </p:spPr>
      </p:pic>
      <p:pic>
        <p:nvPicPr>
          <p:cNvPr id="8" name="Content Placeholder 7"/>
          <p:cNvPicPr>
            <a:picLocks noChangeAspect="1"/>
          </p:cNvPicPr>
          <p:nvPr>
            <p:ph sz="half" idx="2"/>
          </p:nvPr>
        </p:nvPicPr>
        <p:blipFill>
          <a:blip r:embed="rId2"/>
          <a:stretch>
            <a:fillRect/>
          </a:stretch>
        </p:blipFill>
        <p:spPr>
          <a:xfrm>
            <a:off x="5843905" y="2260600"/>
            <a:ext cx="5457825" cy="3481070"/>
          </a:xfrm>
          <a:prstGeom prst="rect">
            <a:avLst/>
          </a:prstGeom>
        </p:spPr>
      </p:pic>
      <p:sp>
        <p:nvSpPr>
          <p:cNvPr id="9" name="Rounded Rectangle 8"/>
          <p:cNvSpPr/>
          <p:nvPr/>
        </p:nvSpPr>
        <p:spPr>
          <a:xfrm>
            <a:off x="8639810" y="3128645"/>
            <a:ext cx="1270000" cy="1339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 name="Rounded Rectangle 9"/>
          <p:cNvSpPr/>
          <p:nvPr/>
        </p:nvSpPr>
        <p:spPr>
          <a:xfrm>
            <a:off x="6966585" y="3262630"/>
            <a:ext cx="1192530" cy="1339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1" name="Rounded Rectangle 10"/>
          <p:cNvSpPr/>
          <p:nvPr/>
        </p:nvSpPr>
        <p:spPr>
          <a:xfrm>
            <a:off x="6966585" y="4383405"/>
            <a:ext cx="1192530" cy="1339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2" name="Rounded Rectangle 11"/>
          <p:cNvSpPr/>
          <p:nvPr/>
        </p:nvSpPr>
        <p:spPr>
          <a:xfrm>
            <a:off x="8639810" y="4249420"/>
            <a:ext cx="1270000" cy="1339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sym typeface="+mn-ea"/>
              </a:rPr>
              <a:t>std::unique_lock</a:t>
            </a:r>
            <a:r>
              <a:rPr lang="zh-CN" altLang="en-US">
                <a:sym typeface="+mn-ea"/>
              </a:rPr>
              <a:t>：用</a:t>
            </a:r>
            <a:r>
              <a:rPr lang="en-US" altLang="zh-CN">
                <a:sym typeface="+mn-ea"/>
              </a:rPr>
              <a:t> std::adopt_lock </a:t>
            </a:r>
            <a:r>
              <a:rPr lang="zh-CN" altLang="en-US">
                <a:sym typeface="+mn-ea"/>
              </a:rPr>
              <a:t>做参数</a:t>
            </a:r>
            <a:endParaRPr lang="en-US"/>
          </a:p>
        </p:txBody>
      </p:sp>
      <p:sp>
        <p:nvSpPr>
          <p:cNvPr id="3" name="Content Placeholder 2"/>
          <p:cNvSpPr>
            <a:spLocks noGrp="1"/>
          </p:cNvSpPr>
          <p:nvPr>
            <p:ph sz="half" idx="1"/>
          </p:nvPr>
        </p:nvSpPr>
        <p:spPr/>
        <p:txBody>
          <a:bodyPr/>
          <a:p>
            <a:r>
              <a:rPr lang="zh-CN" altLang="en-US"/>
              <a:t>如果当前</a:t>
            </a:r>
            <a:r>
              <a:rPr lang="en-US" altLang="zh-CN"/>
              <a:t> mutex </a:t>
            </a:r>
            <a:r>
              <a:rPr lang="zh-CN" altLang="en-US"/>
              <a:t>已经上锁了，但是之后仍然希望用</a:t>
            </a:r>
            <a:r>
              <a:rPr lang="en-US" altLang="zh-CN"/>
              <a:t> RAII </a:t>
            </a:r>
            <a:r>
              <a:rPr lang="zh-CN" altLang="en-US"/>
              <a:t>思想在解构时候自动调用</a:t>
            </a:r>
            <a:r>
              <a:rPr lang="en-US" altLang="zh-CN"/>
              <a:t> unlock()</a:t>
            </a:r>
            <a:r>
              <a:rPr lang="zh-CN" altLang="en-US"/>
              <a:t>，可以用</a:t>
            </a:r>
            <a:r>
              <a:rPr lang="en-US" altLang="zh-CN"/>
              <a:t> std::adopt_lock </a:t>
            </a:r>
            <a:r>
              <a:rPr lang="zh-CN" altLang="en-US"/>
              <a:t>作为</a:t>
            </a:r>
            <a:r>
              <a:rPr lang="en-US" altLang="zh-CN"/>
              <a:t> std::unique_lock </a:t>
            </a:r>
            <a:r>
              <a:rPr lang="zh-CN" altLang="en-US"/>
              <a:t>或</a:t>
            </a:r>
            <a:r>
              <a:rPr lang="en-US" altLang="zh-CN"/>
              <a:t> std::lock_guard </a:t>
            </a:r>
            <a:r>
              <a:rPr lang="zh-CN" altLang="en-US"/>
              <a:t>的第二个参数，这时他们会默认</a:t>
            </a:r>
            <a:r>
              <a:rPr lang="en-US" altLang="zh-CN"/>
              <a:t> mtx </a:t>
            </a:r>
            <a:r>
              <a:rPr lang="zh-CN" altLang="en-US"/>
              <a:t>已经上锁。</a:t>
            </a:r>
            <a:endParaRPr lang="zh-CN" altLang="en-US"/>
          </a:p>
        </p:txBody>
      </p:sp>
      <p:pic>
        <p:nvPicPr>
          <p:cNvPr id="5" name="Content Placeholder 4"/>
          <p:cNvPicPr>
            <a:picLocks noChangeAspect="1"/>
          </p:cNvPicPr>
          <p:nvPr>
            <p:ph sz="half" idx="2"/>
          </p:nvPr>
        </p:nvPicPr>
        <p:blipFill>
          <a:blip r:embed="rId1"/>
          <a:stretch>
            <a:fillRect/>
          </a:stretch>
        </p:blipFill>
        <p:spPr>
          <a:xfrm>
            <a:off x="5827395" y="2527300"/>
            <a:ext cx="5490210" cy="2947670"/>
          </a:xfrm>
          <a:prstGeom prst="rect">
            <a:avLst/>
          </a:prstGeom>
        </p:spPr>
      </p:pic>
      <p:sp>
        <p:nvSpPr>
          <p:cNvPr id="11" name="Rounded Rectangle 10"/>
          <p:cNvSpPr/>
          <p:nvPr/>
        </p:nvSpPr>
        <p:spPr>
          <a:xfrm>
            <a:off x="6667500" y="4161790"/>
            <a:ext cx="850900" cy="1339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 name="Rounded Rectangle 5"/>
          <p:cNvSpPr/>
          <p:nvPr/>
        </p:nvSpPr>
        <p:spPr>
          <a:xfrm flipV="1">
            <a:off x="8665845" y="4295775"/>
            <a:ext cx="1292860" cy="12065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Content Placeholder 7"/>
          <p:cNvPicPr>
            <a:picLocks noChangeAspect="1"/>
          </p:cNvPicPr>
          <p:nvPr>
            <p:ph sz="half" idx="2"/>
          </p:nvPr>
        </p:nvPicPr>
        <p:blipFill>
          <a:blip r:embed="rId1"/>
          <a:stretch>
            <a:fillRect/>
          </a:stretch>
        </p:blipFill>
        <p:spPr>
          <a:xfrm>
            <a:off x="5981700" y="2587625"/>
            <a:ext cx="5181600" cy="2826385"/>
          </a:xfrm>
          <a:prstGeom prst="rect">
            <a:avLst/>
          </a:prstGeom>
        </p:spPr>
      </p:pic>
      <p:sp>
        <p:nvSpPr>
          <p:cNvPr id="2" name="Title 1"/>
          <p:cNvSpPr>
            <a:spLocks noGrp="1"/>
          </p:cNvSpPr>
          <p:nvPr>
            <p:ph type="title"/>
          </p:nvPr>
        </p:nvSpPr>
        <p:spPr/>
        <p:txBody>
          <a:bodyPr/>
          <a:p>
            <a:r>
              <a:rPr lang="en-US" altLang="zh-CN"/>
              <a:t>std::unique_lock </a:t>
            </a:r>
            <a:r>
              <a:rPr lang="zh-CN" altLang="en-US"/>
              <a:t>和</a:t>
            </a:r>
            <a:r>
              <a:rPr lang="en-US" altLang="zh-CN"/>
              <a:t> std::mutex </a:t>
            </a:r>
            <a:r>
              <a:rPr lang="zh-CN" altLang="en-US"/>
              <a:t>具有同样的接口</a:t>
            </a:r>
            <a:endParaRPr lang="zh-CN" altLang="en-US"/>
          </a:p>
        </p:txBody>
      </p:sp>
      <p:sp>
        <p:nvSpPr>
          <p:cNvPr id="3" name="Content Placeholder 2"/>
          <p:cNvSpPr>
            <a:spLocks noGrp="1"/>
          </p:cNvSpPr>
          <p:nvPr>
            <p:ph sz="half" idx="1"/>
          </p:nvPr>
        </p:nvSpPr>
        <p:spPr/>
        <p:txBody>
          <a:bodyPr>
            <a:normAutofit fontScale="90000" lnSpcReduction="20000"/>
          </a:bodyPr>
          <a:p>
            <a:r>
              <a:rPr lang="zh-CN" altLang="en-US"/>
              <a:t>其实</a:t>
            </a:r>
            <a:r>
              <a:rPr lang="en-US" altLang="zh-CN"/>
              <a:t> std::unique_lock </a:t>
            </a:r>
            <a:r>
              <a:rPr lang="zh-CN" altLang="en-US"/>
              <a:t>具有</a:t>
            </a:r>
            <a:r>
              <a:rPr lang="en-US" altLang="zh-CN"/>
              <a:t> mutex </a:t>
            </a:r>
            <a:r>
              <a:rPr lang="zh-CN" altLang="en-US"/>
              <a:t>的所有成员函数：</a:t>
            </a:r>
            <a:r>
              <a:rPr lang="en-US" altLang="zh-CN"/>
              <a:t>lock(), unlock(), try_lock(), try_lock_for() </a:t>
            </a:r>
            <a:r>
              <a:rPr lang="zh-CN" altLang="en-US"/>
              <a:t>等。除了他会在解构时按需自动调用</a:t>
            </a:r>
            <a:r>
              <a:rPr lang="en-US" altLang="zh-CN"/>
              <a:t> unlock()</a:t>
            </a:r>
            <a:r>
              <a:rPr lang="zh-CN" altLang="en-US"/>
              <a:t>。</a:t>
            </a:r>
            <a:endParaRPr lang="zh-CN" altLang="en-US"/>
          </a:p>
          <a:p>
            <a:r>
              <a:rPr lang="zh-CN" altLang="en-US"/>
              <a:t>因为</a:t>
            </a:r>
            <a:r>
              <a:rPr lang="en-US" altLang="zh-CN"/>
              <a:t> std::lock_guard </a:t>
            </a:r>
            <a:r>
              <a:rPr lang="zh-CN" altLang="en-US"/>
              <a:t>无非是调用其构造参数名为</a:t>
            </a:r>
            <a:r>
              <a:rPr lang="en-US" altLang="zh-CN"/>
              <a:t> lock() </a:t>
            </a:r>
            <a:r>
              <a:rPr lang="zh-CN" altLang="en-US"/>
              <a:t>的成员函数，所以</a:t>
            </a:r>
            <a:r>
              <a:rPr lang="en-US" altLang="zh-CN"/>
              <a:t> std::unique_lock </a:t>
            </a:r>
            <a:r>
              <a:rPr lang="zh-CN" altLang="en-US"/>
              <a:t>也可以作为</a:t>
            </a:r>
            <a:r>
              <a:rPr lang="en-US" altLang="zh-CN"/>
              <a:t> std::lock_guard </a:t>
            </a:r>
            <a:r>
              <a:rPr lang="zh-CN" altLang="en-US"/>
              <a:t>的构造参数！</a:t>
            </a:r>
            <a:endParaRPr lang="zh-CN" altLang="en-US"/>
          </a:p>
          <a:p>
            <a:r>
              <a:rPr lang="zh-CN" altLang="en-US"/>
              <a:t>这种只要具有某些指定名字的成员函数，就判断一个类是否满足某些功能的思想，在</a:t>
            </a:r>
            <a:r>
              <a:rPr lang="en-US" altLang="zh-CN"/>
              <a:t> Python </a:t>
            </a:r>
            <a:r>
              <a:rPr lang="zh-CN" altLang="en-US"/>
              <a:t>称为鸭子类型，而</a:t>
            </a:r>
            <a:r>
              <a:rPr lang="en-US" altLang="zh-CN"/>
              <a:t> C++ </a:t>
            </a:r>
            <a:r>
              <a:rPr lang="zh-CN" altLang="en-US"/>
              <a:t>称为</a:t>
            </a:r>
            <a:r>
              <a:rPr lang="en-US" altLang="zh-CN"/>
              <a:t> concept</a:t>
            </a:r>
            <a:r>
              <a:rPr lang="zh-CN" altLang="en-US"/>
              <a:t>（概念）。比起虚函数和动态多态的接口抽象，</a:t>
            </a:r>
            <a:r>
              <a:rPr lang="en-US" altLang="zh-CN"/>
              <a:t>concept </a:t>
            </a:r>
            <a:r>
              <a:rPr lang="zh-CN" altLang="en-US"/>
              <a:t>使实现和接口更加解耦合且没有性能损失。</a:t>
            </a:r>
            <a:endParaRPr lang="zh-CN" altLang="en-US"/>
          </a:p>
        </p:txBody>
      </p:sp>
      <p:sp>
        <p:nvSpPr>
          <p:cNvPr id="11" name="Rounded Rectangle 10"/>
          <p:cNvSpPr/>
          <p:nvPr/>
        </p:nvSpPr>
        <p:spPr>
          <a:xfrm>
            <a:off x="6789420" y="4349750"/>
            <a:ext cx="1888490" cy="14541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 name="Rounded Rectangle 5"/>
          <p:cNvSpPr/>
          <p:nvPr/>
        </p:nvSpPr>
        <p:spPr>
          <a:xfrm>
            <a:off x="6789420" y="3518535"/>
            <a:ext cx="1888490" cy="14541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1"/>
          <p:cNvPicPr>
            <a:picLocks noChangeAspect="1"/>
          </p:cNvPicPr>
          <p:nvPr/>
        </p:nvPicPr>
        <p:blipFill>
          <a:blip r:embed="rId1">
            <a:lum bright="48000" contrast="-48000"/>
          </a:blip>
          <a:stretch>
            <a:fillRect/>
          </a:stretch>
        </p:blipFill>
        <p:spPr>
          <a:xfrm>
            <a:off x="-635" y="-538480"/>
            <a:ext cx="12192635" cy="7934960"/>
          </a:xfrm>
          <a:prstGeom prst="rect">
            <a:avLst/>
          </a:prstGeom>
        </p:spPr>
      </p:pic>
      <p:sp>
        <p:nvSpPr>
          <p:cNvPr id="5" name="Title 4"/>
          <p:cNvSpPr>
            <a:spLocks noGrp="1"/>
          </p:cNvSpPr>
          <p:nvPr>
            <p:ph type="title"/>
          </p:nvPr>
        </p:nvSpPr>
        <p:spPr/>
        <p:txBody>
          <a:bodyPr/>
          <a:p>
            <a:r>
              <a:rPr lang="zh-CN" altLang="en-US"/>
              <a:t>第</a:t>
            </a:r>
            <a:r>
              <a:rPr lang="en-US" altLang="zh-CN"/>
              <a:t>4</a:t>
            </a:r>
            <a:r>
              <a:rPr lang="zh-CN" altLang="en-US"/>
              <a:t>章：死锁</a:t>
            </a:r>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同时锁住多个</a:t>
            </a:r>
            <a:r>
              <a:rPr lang="en-US" altLang="zh-CN"/>
              <a:t> </a:t>
            </a:r>
            <a:r>
              <a:rPr lang="en-US"/>
              <a:t>mutex</a:t>
            </a:r>
            <a:r>
              <a:rPr lang="zh-CN" altLang="en-US"/>
              <a:t>：死锁难题</a:t>
            </a:r>
            <a:endParaRPr lang="zh-CN" altLang="en-US"/>
          </a:p>
        </p:txBody>
      </p:sp>
      <p:sp>
        <p:nvSpPr>
          <p:cNvPr id="3" name="Content Placeholder 2"/>
          <p:cNvSpPr>
            <a:spLocks noGrp="1"/>
          </p:cNvSpPr>
          <p:nvPr>
            <p:ph sz="half" idx="1"/>
          </p:nvPr>
        </p:nvSpPr>
        <p:spPr/>
        <p:txBody>
          <a:bodyPr>
            <a:normAutofit fontScale="90000" lnSpcReduction="10000"/>
          </a:bodyPr>
          <a:p>
            <a:r>
              <a:rPr lang="zh-CN" altLang="en-US"/>
              <a:t>由于同时执行的两个线程，他们中发生的指令不一定是同步的，因此有可能出现这种情况：</a:t>
            </a:r>
            <a:endParaRPr lang="zh-CN" altLang="en-US"/>
          </a:p>
          <a:p>
            <a:r>
              <a:rPr lang="en-US" altLang="zh-CN"/>
              <a:t>t1 </a:t>
            </a:r>
            <a:r>
              <a:rPr lang="zh-CN" altLang="en-US">
                <a:sym typeface="+mn-ea"/>
              </a:rPr>
              <a:t>执行</a:t>
            </a:r>
            <a:r>
              <a:rPr lang="en-US" altLang="zh-CN"/>
              <a:t> mtx1.lock()</a:t>
            </a:r>
            <a:r>
              <a:rPr lang="zh-CN" altLang="en-US"/>
              <a:t>。</a:t>
            </a:r>
            <a:endParaRPr lang="zh-CN" altLang="en-US"/>
          </a:p>
          <a:p>
            <a:r>
              <a:rPr lang="en-US" altLang="zh-CN"/>
              <a:t>t2 </a:t>
            </a:r>
            <a:r>
              <a:rPr lang="zh-CN" altLang="en-US">
                <a:sym typeface="+mn-ea"/>
              </a:rPr>
              <a:t>执行</a:t>
            </a:r>
            <a:r>
              <a:rPr lang="en-US" altLang="zh-CN"/>
              <a:t> mtx2.lock()</a:t>
            </a:r>
            <a:r>
              <a:rPr lang="zh-CN" altLang="en-US"/>
              <a:t>。</a:t>
            </a:r>
            <a:endParaRPr lang="zh-CN" altLang="en-US"/>
          </a:p>
          <a:p>
            <a:r>
              <a:rPr lang="en-US" altLang="zh-CN"/>
              <a:t>t1 </a:t>
            </a:r>
            <a:r>
              <a:rPr lang="zh-CN" altLang="en-US"/>
              <a:t>执行</a:t>
            </a:r>
            <a:r>
              <a:rPr lang="en-US" altLang="zh-CN"/>
              <a:t> mtx2.lock()</a:t>
            </a:r>
            <a:r>
              <a:rPr lang="zh-CN" altLang="en-US">
                <a:sym typeface="+mn-ea"/>
              </a:rPr>
              <a:t>：</a:t>
            </a:r>
            <a:r>
              <a:rPr lang="zh-CN" altLang="en-US"/>
              <a:t>失败，陷入等待</a:t>
            </a:r>
            <a:endParaRPr lang="zh-CN" altLang="en-US"/>
          </a:p>
          <a:p>
            <a:r>
              <a:rPr lang="en-US" altLang="zh-CN"/>
              <a:t>t2 </a:t>
            </a:r>
            <a:r>
              <a:rPr lang="zh-CN" altLang="en-US">
                <a:sym typeface="+mn-ea"/>
              </a:rPr>
              <a:t>执行</a:t>
            </a:r>
            <a:r>
              <a:rPr lang="en-US" altLang="zh-CN"/>
              <a:t> mtx1.lock()</a:t>
            </a:r>
            <a:r>
              <a:rPr lang="zh-CN" altLang="en-US"/>
              <a:t>：失败，陷入等待</a:t>
            </a:r>
            <a:endParaRPr lang="zh-CN" altLang="en-US"/>
          </a:p>
          <a:p>
            <a:r>
              <a:rPr lang="zh-CN" altLang="en-US"/>
              <a:t>双方都在等着对方释放锁，但是因为等待而无法释放锁，从而要无限制等下去。</a:t>
            </a:r>
            <a:endParaRPr lang="zh-CN" altLang="en-US"/>
          </a:p>
          <a:p>
            <a:r>
              <a:rPr lang="zh-CN" altLang="en-US"/>
              <a:t>这种现象称为死锁（</a:t>
            </a:r>
            <a:r>
              <a:rPr lang="en-US" altLang="zh-CN"/>
              <a:t>dead-lock</a:t>
            </a:r>
            <a:r>
              <a:rPr lang="zh-CN" altLang="en-US"/>
              <a:t>）。</a:t>
            </a:r>
            <a:endParaRPr lang="zh-CN" altLang="en-US"/>
          </a:p>
        </p:txBody>
      </p:sp>
      <p:pic>
        <p:nvPicPr>
          <p:cNvPr id="5" name="Content Placeholder 4"/>
          <p:cNvPicPr>
            <a:picLocks noChangeAspect="1"/>
          </p:cNvPicPr>
          <p:nvPr>
            <p:ph sz="half" idx="2"/>
          </p:nvPr>
        </p:nvPicPr>
        <p:blipFill>
          <a:blip r:embed="rId1"/>
          <a:stretch>
            <a:fillRect/>
          </a:stretch>
        </p:blipFill>
        <p:spPr>
          <a:xfrm>
            <a:off x="6619240" y="1825625"/>
            <a:ext cx="3905885" cy="4351655"/>
          </a:xfrm>
          <a:prstGeom prst="rect">
            <a:avLst/>
          </a:prstGeom>
        </p:spPr>
      </p:pic>
      <p:pic>
        <p:nvPicPr>
          <p:cNvPr id="8" name="Picture 7"/>
          <p:cNvPicPr>
            <a:picLocks noChangeAspect="1"/>
          </p:cNvPicPr>
          <p:nvPr/>
        </p:nvPicPr>
        <p:blipFill>
          <a:blip r:embed="rId2"/>
          <a:stretch>
            <a:fillRect/>
          </a:stretch>
        </p:blipFill>
        <p:spPr>
          <a:xfrm>
            <a:off x="6779895" y="598170"/>
            <a:ext cx="4861560" cy="47244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Content Placeholder 5"/>
          <p:cNvPicPr>
            <a:picLocks noChangeAspect="1"/>
          </p:cNvPicPr>
          <p:nvPr>
            <p:ph sz="half" idx="2"/>
          </p:nvPr>
        </p:nvPicPr>
        <p:blipFill>
          <a:blip r:embed="rId1"/>
          <a:stretch>
            <a:fillRect/>
          </a:stretch>
        </p:blipFill>
        <p:spPr>
          <a:xfrm>
            <a:off x="6528435" y="1825625"/>
            <a:ext cx="4004310" cy="4351655"/>
          </a:xfrm>
          <a:prstGeom prst="rect">
            <a:avLst/>
          </a:prstGeom>
        </p:spPr>
      </p:pic>
      <p:sp>
        <p:nvSpPr>
          <p:cNvPr id="2" name="Title 1"/>
          <p:cNvSpPr>
            <a:spLocks noGrp="1"/>
          </p:cNvSpPr>
          <p:nvPr>
            <p:ph type="title"/>
          </p:nvPr>
        </p:nvSpPr>
        <p:spPr/>
        <p:txBody>
          <a:bodyPr/>
          <a:p>
            <a:r>
              <a:rPr lang="zh-CN" altLang="en-US"/>
              <a:t>解决</a:t>
            </a:r>
            <a:r>
              <a:rPr lang="en-US" altLang="zh-CN"/>
              <a:t>1</a:t>
            </a:r>
            <a:r>
              <a:rPr lang="zh-CN" altLang="en-US"/>
              <a:t>：永远不要同时持有两个锁</a:t>
            </a:r>
            <a:endParaRPr lang="zh-CN" altLang="en-US"/>
          </a:p>
        </p:txBody>
      </p:sp>
      <p:sp>
        <p:nvSpPr>
          <p:cNvPr id="3" name="Content Placeholder 2"/>
          <p:cNvSpPr>
            <a:spLocks noGrp="1"/>
          </p:cNvSpPr>
          <p:nvPr>
            <p:ph sz="half" idx="1"/>
          </p:nvPr>
        </p:nvSpPr>
        <p:spPr/>
        <p:txBody>
          <a:bodyPr/>
          <a:p>
            <a:r>
              <a:rPr lang="zh-CN"/>
              <a:t>最为简单的方法，就是一个线程</a:t>
            </a:r>
            <a:r>
              <a:rPr lang="zh-CN" u="sng"/>
              <a:t>永远不要同时持有两个锁</a:t>
            </a:r>
            <a:r>
              <a:rPr lang="zh-CN"/>
              <a:t>，分别上锁，这样也可以避免死锁。</a:t>
            </a:r>
            <a:endParaRPr lang="zh-CN"/>
          </a:p>
          <a:p>
            <a:r>
              <a:rPr lang="zh-CN"/>
              <a:t>因此这里双方都在</a:t>
            </a:r>
            <a:r>
              <a:rPr lang="en-US" altLang="zh-CN"/>
              <a:t> mtx1.unlock() </a:t>
            </a:r>
            <a:r>
              <a:rPr lang="zh-CN" altLang="en-US"/>
              <a:t>之后才</a:t>
            </a:r>
            <a:r>
              <a:rPr lang="en-US" altLang="zh-CN"/>
              <a:t> mtx2.lock()</a:t>
            </a:r>
            <a:r>
              <a:rPr lang="zh-CN" altLang="en-US"/>
              <a:t>，从而也不会出现</a:t>
            </a:r>
            <a:r>
              <a:rPr lang="zh-CN" altLang="en-US">
                <a:sym typeface="+mn-ea"/>
              </a:rPr>
              <a:t>一方等着对方的同时持有了对方等着的锁的情况。</a:t>
            </a:r>
            <a:endParaRPr lang="en-US" altLang="zh-CN"/>
          </a:p>
          <a:p>
            <a:endParaRPr lang="zh-CN" altLang="en-US"/>
          </a:p>
        </p:txBody>
      </p:sp>
      <p:sp>
        <p:nvSpPr>
          <p:cNvPr id="7" name="Rounded Rectangle 6"/>
          <p:cNvSpPr/>
          <p:nvPr/>
        </p:nvSpPr>
        <p:spPr>
          <a:xfrm>
            <a:off x="7882890" y="4669790"/>
            <a:ext cx="1360170" cy="31051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 name="Rounded Rectangle 8"/>
          <p:cNvSpPr/>
          <p:nvPr/>
        </p:nvSpPr>
        <p:spPr>
          <a:xfrm>
            <a:off x="7882890" y="3460750"/>
            <a:ext cx="1360170" cy="32131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10" name="Picture 9"/>
          <p:cNvPicPr>
            <a:picLocks noChangeAspect="1"/>
          </p:cNvPicPr>
          <p:nvPr/>
        </p:nvPicPr>
        <p:blipFill>
          <a:blip r:embed="rId2"/>
          <a:stretch>
            <a:fillRect/>
          </a:stretch>
        </p:blipFill>
        <p:spPr>
          <a:xfrm>
            <a:off x="6668135" y="828040"/>
            <a:ext cx="4884420" cy="342900"/>
          </a:xfrm>
          <a:prstGeom prst="rect">
            <a:avLst/>
          </a:prstGeom>
        </p:spPr>
      </p:pic>
      <p:sp>
        <p:nvSpPr>
          <p:cNvPr id="11" name="Rounded Rectangle 10"/>
          <p:cNvSpPr/>
          <p:nvPr/>
        </p:nvSpPr>
        <p:spPr>
          <a:xfrm>
            <a:off x="7882890" y="4980305"/>
            <a:ext cx="1360170" cy="31051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2" name="Rounded Rectangle 11"/>
          <p:cNvSpPr/>
          <p:nvPr/>
        </p:nvSpPr>
        <p:spPr>
          <a:xfrm>
            <a:off x="7882890" y="3782060"/>
            <a:ext cx="1360170" cy="32131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解决</a:t>
            </a:r>
            <a:r>
              <a:rPr lang="en-US" altLang="zh-CN"/>
              <a:t>2</a:t>
            </a:r>
            <a:r>
              <a:rPr lang="zh-CN" altLang="en-US"/>
              <a:t>：保证双方上锁顺序一致</a:t>
            </a:r>
            <a:endParaRPr lang="zh-CN" altLang="en-US"/>
          </a:p>
        </p:txBody>
      </p:sp>
      <p:sp>
        <p:nvSpPr>
          <p:cNvPr id="3" name="Content Placeholder 2"/>
          <p:cNvSpPr>
            <a:spLocks noGrp="1"/>
          </p:cNvSpPr>
          <p:nvPr>
            <p:ph sz="half" idx="1"/>
          </p:nvPr>
        </p:nvSpPr>
        <p:spPr/>
        <p:txBody>
          <a:bodyPr/>
          <a:p>
            <a:r>
              <a:rPr lang="zh-CN" altLang="en-US"/>
              <a:t>其实，只需</a:t>
            </a:r>
            <a:r>
              <a:rPr lang="zh-CN" altLang="en-US" u="sng"/>
              <a:t>保证双方上锁的顺序一致，即可避免死锁</a:t>
            </a:r>
            <a:r>
              <a:rPr lang="zh-CN" altLang="en-US"/>
              <a:t>。因此这里调整</a:t>
            </a:r>
            <a:r>
              <a:rPr lang="en-US" altLang="zh-CN"/>
              <a:t> t2 </a:t>
            </a:r>
            <a:r>
              <a:rPr lang="zh-CN" altLang="en-US"/>
              <a:t>也变为先锁</a:t>
            </a:r>
            <a:r>
              <a:rPr lang="en-US" altLang="zh-CN"/>
              <a:t> mtx1</a:t>
            </a:r>
            <a:r>
              <a:rPr lang="zh-CN" altLang="en-US"/>
              <a:t>，再锁</a:t>
            </a:r>
            <a:r>
              <a:rPr lang="en-US" altLang="zh-CN"/>
              <a:t> mtx2</a:t>
            </a:r>
            <a:r>
              <a:rPr lang="zh-CN" altLang="en-US"/>
              <a:t>。</a:t>
            </a:r>
            <a:endParaRPr lang="en-US" altLang="zh-CN"/>
          </a:p>
          <a:p>
            <a:r>
              <a:rPr lang="zh-CN" altLang="en-US"/>
              <a:t>这时，无论实际执行顺序是怎样，都不会出现一方等着对方的同时持有了对方等着的锁的情况。</a:t>
            </a:r>
            <a:endParaRPr lang="en-US" altLang="zh-CN"/>
          </a:p>
        </p:txBody>
      </p:sp>
      <p:pic>
        <p:nvPicPr>
          <p:cNvPr id="5" name="Content Placeholder 4"/>
          <p:cNvPicPr>
            <a:picLocks noChangeAspect="1"/>
          </p:cNvPicPr>
          <p:nvPr>
            <p:ph sz="half" idx="2"/>
          </p:nvPr>
        </p:nvPicPr>
        <p:blipFill>
          <a:blip r:embed="rId1"/>
          <a:stretch>
            <a:fillRect/>
          </a:stretch>
        </p:blipFill>
        <p:spPr>
          <a:xfrm>
            <a:off x="6540500" y="1825625"/>
            <a:ext cx="4063365" cy="4351655"/>
          </a:xfrm>
          <a:prstGeom prst="rect">
            <a:avLst/>
          </a:prstGeom>
        </p:spPr>
      </p:pic>
      <p:sp>
        <p:nvSpPr>
          <p:cNvPr id="7" name="Rounded Rectangle 6"/>
          <p:cNvSpPr/>
          <p:nvPr/>
        </p:nvSpPr>
        <p:spPr>
          <a:xfrm>
            <a:off x="7882890" y="4669790"/>
            <a:ext cx="1360170" cy="64135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8" name="Picture 7"/>
          <p:cNvPicPr>
            <a:picLocks noChangeAspect="1"/>
          </p:cNvPicPr>
          <p:nvPr/>
        </p:nvPicPr>
        <p:blipFill>
          <a:blip r:embed="rId2"/>
          <a:stretch>
            <a:fillRect/>
          </a:stretch>
        </p:blipFill>
        <p:spPr>
          <a:xfrm>
            <a:off x="6830695" y="749935"/>
            <a:ext cx="4892040" cy="34290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解决</a:t>
            </a:r>
            <a:r>
              <a:rPr lang="en-US" altLang="zh-CN"/>
              <a:t>3</a:t>
            </a:r>
            <a:r>
              <a:rPr lang="zh-CN" altLang="en-US"/>
              <a:t>：用</a:t>
            </a:r>
            <a:r>
              <a:rPr lang="en-US" altLang="zh-CN"/>
              <a:t> std::lock </a:t>
            </a:r>
            <a:r>
              <a:rPr lang="zh-CN" altLang="en-US"/>
              <a:t>同时对多个上锁</a:t>
            </a:r>
            <a:endParaRPr lang="zh-CN" altLang="en-US"/>
          </a:p>
        </p:txBody>
      </p:sp>
      <p:sp>
        <p:nvSpPr>
          <p:cNvPr id="3" name="Content Placeholder 2"/>
          <p:cNvSpPr>
            <a:spLocks noGrp="1"/>
          </p:cNvSpPr>
          <p:nvPr>
            <p:ph sz="half" idx="1"/>
          </p:nvPr>
        </p:nvSpPr>
        <p:spPr/>
        <p:txBody>
          <a:bodyPr/>
          <a:p>
            <a:r>
              <a:rPr lang="zh-CN" altLang="en-US"/>
              <a:t>如果没办法保证上锁顺序一致，可以用标准库的</a:t>
            </a:r>
            <a:r>
              <a:rPr lang="en-US" altLang="zh-CN"/>
              <a:t> std::lock(mtx1, mtx2, ...) </a:t>
            </a:r>
            <a:r>
              <a:rPr lang="zh-CN" altLang="en-US"/>
              <a:t>函数，一次性对多个</a:t>
            </a:r>
            <a:r>
              <a:rPr lang="en-US" altLang="zh-CN"/>
              <a:t> mutex </a:t>
            </a:r>
            <a:r>
              <a:rPr lang="zh-CN" altLang="en-US"/>
              <a:t>上锁。</a:t>
            </a:r>
            <a:endParaRPr lang="zh-CN" altLang="en-US"/>
          </a:p>
          <a:p>
            <a:r>
              <a:rPr lang="zh-CN" altLang="en-US"/>
              <a:t>他接受任意多个</a:t>
            </a:r>
            <a:r>
              <a:rPr lang="en-US" altLang="zh-CN"/>
              <a:t> mutex </a:t>
            </a:r>
            <a:r>
              <a:rPr lang="zh-CN" altLang="en-US"/>
              <a:t>作为参数，并且他保证在</a:t>
            </a:r>
            <a:r>
              <a:rPr lang="zh-CN" altLang="en-US" u="sng"/>
              <a:t>无论任意线程中调用的顺序是否相同，都不会产生死锁问题</a:t>
            </a:r>
            <a:r>
              <a:rPr lang="zh-CN" altLang="en-US"/>
              <a:t>。</a:t>
            </a:r>
            <a:endParaRPr lang="zh-CN" altLang="en-US"/>
          </a:p>
        </p:txBody>
      </p:sp>
      <p:pic>
        <p:nvPicPr>
          <p:cNvPr id="5" name="Content Placeholder 4"/>
          <p:cNvPicPr>
            <a:picLocks noChangeAspect="1"/>
          </p:cNvPicPr>
          <p:nvPr>
            <p:ph sz="half" idx="2"/>
          </p:nvPr>
        </p:nvPicPr>
        <p:blipFill>
          <a:blip r:embed="rId1"/>
          <a:stretch>
            <a:fillRect/>
          </a:stretch>
        </p:blipFill>
        <p:spPr>
          <a:xfrm>
            <a:off x="6395720" y="1775460"/>
            <a:ext cx="4352290" cy="4451985"/>
          </a:xfrm>
          <a:prstGeom prst="rect">
            <a:avLst/>
          </a:prstGeom>
        </p:spPr>
      </p:pic>
      <p:sp>
        <p:nvSpPr>
          <p:cNvPr id="7" name="Rounded Rectangle 6"/>
          <p:cNvSpPr/>
          <p:nvPr/>
        </p:nvSpPr>
        <p:spPr>
          <a:xfrm>
            <a:off x="7904480" y="4745355"/>
            <a:ext cx="2232660" cy="17780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 name="Rounded Rectangle 5"/>
          <p:cNvSpPr/>
          <p:nvPr/>
        </p:nvSpPr>
        <p:spPr>
          <a:xfrm>
            <a:off x="7904480" y="3580765"/>
            <a:ext cx="2232660" cy="17780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8" name="Picture 7"/>
          <p:cNvPicPr>
            <a:picLocks noChangeAspect="1"/>
          </p:cNvPicPr>
          <p:nvPr/>
        </p:nvPicPr>
        <p:blipFill>
          <a:blip r:embed="rId2"/>
          <a:stretch>
            <a:fillRect/>
          </a:stretch>
        </p:blipFill>
        <p:spPr>
          <a:xfrm>
            <a:off x="6554470" y="650875"/>
            <a:ext cx="5113020" cy="36576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Content Placeholder 10"/>
          <p:cNvPicPr>
            <a:picLocks noChangeAspect="1"/>
          </p:cNvPicPr>
          <p:nvPr>
            <p:ph sz="half" idx="2"/>
          </p:nvPr>
        </p:nvPicPr>
        <p:blipFill>
          <a:blip r:embed="rId1"/>
          <a:stretch>
            <a:fillRect/>
          </a:stretch>
        </p:blipFill>
        <p:spPr>
          <a:xfrm>
            <a:off x="6118860" y="1976755"/>
            <a:ext cx="4906010" cy="4027805"/>
          </a:xfrm>
          <a:prstGeom prst="rect">
            <a:avLst/>
          </a:prstGeom>
        </p:spPr>
      </p:pic>
      <p:sp>
        <p:nvSpPr>
          <p:cNvPr id="2" name="Title 1"/>
          <p:cNvSpPr>
            <a:spLocks noGrp="1"/>
          </p:cNvSpPr>
          <p:nvPr>
            <p:ph type="title"/>
          </p:nvPr>
        </p:nvSpPr>
        <p:spPr/>
        <p:txBody>
          <a:bodyPr/>
          <a:p>
            <a:r>
              <a:rPr lang="en-US"/>
              <a:t>std::lock </a:t>
            </a:r>
            <a:r>
              <a:rPr lang="zh-CN" altLang="en-US"/>
              <a:t>的</a:t>
            </a:r>
            <a:r>
              <a:rPr lang="en-US" altLang="zh-CN"/>
              <a:t> RAII </a:t>
            </a:r>
            <a:r>
              <a:rPr lang="zh-CN" altLang="en-US"/>
              <a:t>版本：</a:t>
            </a:r>
            <a:r>
              <a:rPr lang="en-US" altLang="zh-CN"/>
              <a:t>std::scoped_lock</a:t>
            </a:r>
            <a:endParaRPr lang="en-US" altLang="zh-CN"/>
          </a:p>
        </p:txBody>
      </p:sp>
      <p:sp>
        <p:nvSpPr>
          <p:cNvPr id="3" name="Content Placeholder 2"/>
          <p:cNvSpPr>
            <a:spLocks noGrp="1"/>
          </p:cNvSpPr>
          <p:nvPr>
            <p:ph sz="half" idx="1"/>
          </p:nvPr>
        </p:nvSpPr>
        <p:spPr/>
        <p:txBody>
          <a:bodyPr/>
          <a:p>
            <a:r>
              <a:rPr lang="zh-CN" altLang="en-US"/>
              <a:t>和</a:t>
            </a:r>
            <a:r>
              <a:rPr lang="en-US" altLang="zh-CN"/>
              <a:t> std::lock_guard </a:t>
            </a:r>
            <a:r>
              <a:rPr lang="zh-CN" altLang="en-US"/>
              <a:t>相对应，</a:t>
            </a:r>
            <a:r>
              <a:rPr lang="en-US" altLang="zh-CN"/>
              <a:t>std::lock </a:t>
            </a:r>
            <a:r>
              <a:rPr lang="zh-CN" altLang="en-US"/>
              <a:t>也有</a:t>
            </a:r>
            <a:r>
              <a:rPr lang="en-US" altLang="zh-CN"/>
              <a:t> RAII </a:t>
            </a:r>
            <a:r>
              <a:rPr lang="zh-CN" altLang="en-US"/>
              <a:t>的版本</a:t>
            </a:r>
            <a:r>
              <a:rPr lang="en-US" altLang="zh-CN"/>
              <a:t> std::scoped_lock</a:t>
            </a:r>
            <a:r>
              <a:rPr lang="zh-CN" altLang="en-US"/>
              <a:t>。只不过他可以同时对多个</a:t>
            </a:r>
            <a:r>
              <a:rPr lang="en-US" altLang="zh-CN"/>
              <a:t> mutex </a:t>
            </a:r>
            <a:r>
              <a:rPr lang="zh-CN" altLang="en-US"/>
              <a:t>上锁。</a:t>
            </a:r>
            <a:endParaRPr lang="zh-CN" altLang="en-US"/>
          </a:p>
        </p:txBody>
      </p:sp>
      <p:pic>
        <p:nvPicPr>
          <p:cNvPr id="7" name="Picture 6"/>
          <p:cNvPicPr>
            <a:picLocks noChangeAspect="1"/>
          </p:cNvPicPr>
          <p:nvPr/>
        </p:nvPicPr>
        <p:blipFill>
          <a:blip r:embed="rId2"/>
          <a:stretch>
            <a:fillRect/>
          </a:stretch>
        </p:blipFill>
        <p:spPr>
          <a:xfrm>
            <a:off x="6774815" y="611505"/>
            <a:ext cx="5158740" cy="312420"/>
          </a:xfrm>
          <a:prstGeom prst="rect">
            <a:avLst/>
          </a:prstGeom>
        </p:spPr>
      </p:pic>
      <p:sp>
        <p:nvSpPr>
          <p:cNvPr id="8" name="Rounded Rectangle 7"/>
          <p:cNvSpPr/>
          <p:nvPr/>
        </p:nvSpPr>
        <p:spPr>
          <a:xfrm>
            <a:off x="7641590" y="4732655"/>
            <a:ext cx="3223895" cy="17780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 name="Rounded Rectangle 8"/>
          <p:cNvSpPr/>
          <p:nvPr/>
        </p:nvSpPr>
        <p:spPr>
          <a:xfrm>
            <a:off x="7640955" y="3767455"/>
            <a:ext cx="3224530" cy="16637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en-US"/>
              <a:t>C </a:t>
            </a:r>
            <a:r>
              <a:rPr lang="zh-CN" altLang="en-US"/>
              <a:t>语言如何处理时间：</a:t>
            </a:r>
            <a:r>
              <a:rPr lang="en-US" altLang="zh-CN"/>
              <a:t>time.h</a:t>
            </a:r>
            <a:endParaRPr lang="en-US" altLang="zh-CN"/>
          </a:p>
        </p:txBody>
      </p:sp>
      <p:sp>
        <p:nvSpPr>
          <p:cNvPr id="4" name="Content Placeholder 3"/>
          <p:cNvSpPr>
            <a:spLocks noGrp="1"/>
          </p:cNvSpPr>
          <p:nvPr>
            <p:ph idx="1"/>
          </p:nvPr>
        </p:nvSpPr>
        <p:spPr>
          <a:xfrm>
            <a:off x="647700" y="1825625"/>
            <a:ext cx="10515600" cy="4351338"/>
          </a:xfrm>
        </p:spPr>
        <p:txBody>
          <a:bodyPr/>
          <a:p>
            <a:r>
              <a:rPr lang="en-US" altLang="zh-CN">
                <a:solidFill>
                  <a:schemeClr val="accent1">
                    <a:lumMod val="75000"/>
                  </a:schemeClr>
                </a:solidFill>
                <a:sym typeface="+mn-ea"/>
              </a:rPr>
              <a:t>long t0 = time(NULL);</a:t>
            </a:r>
            <a:r>
              <a:rPr lang="en-US" altLang="zh-CN">
                <a:solidFill>
                  <a:schemeClr val="accent6">
                    <a:lumMod val="75000"/>
                  </a:schemeClr>
                </a:solidFill>
                <a:sym typeface="+mn-ea"/>
              </a:rPr>
              <a:t>    // </a:t>
            </a:r>
            <a:r>
              <a:rPr lang="zh-CN" altLang="en-US">
                <a:solidFill>
                  <a:schemeClr val="accent6">
                    <a:lumMod val="75000"/>
                  </a:schemeClr>
                </a:solidFill>
                <a:sym typeface="+mn-ea"/>
              </a:rPr>
              <a:t>获取从1970年</a:t>
            </a:r>
            <a:r>
              <a:rPr lang="en-US" altLang="zh-CN">
                <a:solidFill>
                  <a:schemeClr val="accent6">
                    <a:lumMod val="75000"/>
                  </a:schemeClr>
                </a:solidFill>
                <a:sym typeface="+mn-ea"/>
              </a:rPr>
              <a:t>1</a:t>
            </a:r>
            <a:r>
              <a:rPr lang="zh-CN" altLang="en-US">
                <a:solidFill>
                  <a:schemeClr val="accent6">
                    <a:lumMod val="75000"/>
                  </a:schemeClr>
                </a:solidFill>
                <a:sym typeface="+mn-ea"/>
              </a:rPr>
              <a:t>月</a:t>
            </a:r>
            <a:r>
              <a:rPr lang="en-US" altLang="zh-CN">
                <a:solidFill>
                  <a:schemeClr val="accent6">
                    <a:lumMod val="75000"/>
                  </a:schemeClr>
                </a:solidFill>
                <a:sym typeface="+mn-ea"/>
              </a:rPr>
              <a:t>1</a:t>
            </a:r>
            <a:r>
              <a:rPr lang="zh-CN" altLang="en-US">
                <a:solidFill>
                  <a:schemeClr val="accent6">
                    <a:lumMod val="75000"/>
                  </a:schemeClr>
                </a:solidFill>
                <a:sym typeface="+mn-ea"/>
              </a:rPr>
              <a:t>日到当前时经过的秒数</a:t>
            </a:r>
            <a:endParaRPr lang="zh-CN" altLang="en-US">
              <a:solidFill>
                <a:schemeClr val="accent6">
                  <a:lumMod val="75000"/>
                </a:schemeClr>
              </a:solidFill>
              <a:sym typeface="+mn-ea"/>
            </a:endParaRPr>
          </a:p>
          <a:p>
            <a:r>
              <a:rPr lang="en-US" altLang="zh-CN">
                <a:solidFill>
                  <a:schemeClr val="accent1">
                    <a:lumMod val="75000"/>
                  </a:schemeClr>
                </a:solidFill>
                <a:sym typeface="+mn-ea"/>
              </a:rPr>
              <a:t>sleep(3);</a:t>
            </a:r>
            <a:r>
              <a:rPr lang="en-US" altLang="zh-CN">
                <a:solidFill>
                  <a:schemeClr val="accent6">
                    <a:lumMod val="75000"/>
                  </a:schemeClr>
                </a:solidFill>
                <a:sym typeface="+mn-ea"/>
              </a:rPr>
              <a:t>                        // </a:t>
            </a:r>
            <a:r>
              <a:rPr lang="zh-CN" altLang="en-US">
                <a:solidFill>
                  <a:schemeClr val="accent6">
                    <a:lumMod val="75000"/>
                  </a:schemeClr>
                </a:solidFill>
                <a:sym typeface="+mn-ea"/>
              </a:rPr>
              <a:t>让程序休眠</a:t>
            </a:r>
            <a:r>
              <a:rPr lang="en-US" altLang="zh-CN">
                <a:solidFill>
                  <a:schemeClr val="accent6">
                    <a:lumMod val="75000"/>
                  </a:schemeClr>
                </a:solidFill>
                <a:sym typeface="+mn-ea"/>
              </a:rPr>
              <a:t>3</a:t>
            </a:r>
            <a:r>
              <a:rPr lang="zh-CN" altLang="en-US">
                <a:solidFill>
                  <a:schemeClr val="accent6">
                    <a:lumMod val="75000"/>
                  </a:schemeClr>
                </a:solidFill>
                <a:sym typeface="+mn-ea"/>
              </a:rPr>
              <a:t>秒</a:t>
            </a:r>
            <a:endParaRPr lang="zh-CN" altLang="en-US">
              <a:solidFill>
                <a:schemeClr val="accent6">
                  <a:lumMod val="75000"/>
                </a:schemeClr>
              </a:solidFill>
              <a:sym typeface="+mn-ea"/>
            </a:endParaRPr>
          </a:p>
          <a:p>
            <a:r>
              <a:rPr lang="en-US" altLang="zh-CN">
                <a:solidFill>
                  <a:schemeClr val="accent1">
                    <a:lumMod val="75000"/>
                  </a:schemeClr>
                </a:solidFill>
                <a:sym typeface="+mn-ea"/>
              </a:rPr>
              <a:t>long t1 = t0 + 3; </a:t>
            </a:r>
            <a:r>
              <a:rPr lang="en-US" altLang="zh-CN">
                <a:solidFill>
                  <a:schemeClr val="accent6">
                    <a:lumMod val="75000"/>
                  </a:schemeClr>
                </a:solidFill>
                <a:sym typeface="+mn-ea"/>
              </a:rPr>
              <a:t>            // </a:t>
            </a:r>
            <a:r>
              <a:rPr lang="zh-CN" altLang="en-US">
                <a:solidFill>
                  <a:schemeClr val="accent6">
                    <a:lumMod val="75000"/>
                  </a:schemeClr>
                </a:solidFill>
                <a:sym typeface="+mn-ea"/>
              </a:rPr>
              <a:t>当前时间的三秒后</a:t>
            </a:r>
            <a:endParaRPr lang="zh-CN" altLang="en-US">
              <a:solidFill>
                <a:schemeClr val="accent6">
                  <a:lumMod val="75000"/>
                </a:schemeClr>
              </a:solidFill>
              <a:sym typeface="+mn-ea"/>
            </a:endParaRPr>
          </a:p>
          <a:p>
            <a:r>
              <a:rPr lang="en-US" altLang="zh-CN">
                <a:solidFill>
                  <a:schemeClr val="accent1">
                    <a:lumMod val="75000"/>
                  </a:schemeClr>
                </a:solidFill>
                <a:sym typeface="+mn-ea"/>
              </a:rPr>
              <a:t>usleep(3000000); </a:t>
            </a:r>
            <a:r>
              <a:rPr lang="en-US" altLang="zh-CN">
                <a:solidFill>
                  <a:schemeClr val="accent6">
                    <a:lumMod val="75000"/>
                  </a:schemeClr>
                </a:solidFill>
                <a:sym typeface="+mn-ea"/>
              </a:rPr>
              <a:t>         // </a:t>
            </a:r>
            <a:r>
              <a:rPr lang="zh-CN" altLang="en-US">
                <a:solidFill>
                  <a:schemeClr val="accent6">
                    <a:lumMod val="75000"/>
                  </a:schemeClr>
                </a:solidFill>
                <a:sym typeface="+mn-ea"/>
              </a:rPr>
              <a:t>让程序休眠</a:t>
            </a:r>
            <a:r>
              <a:rPr lang="en-US" altLang="zh-CN">
                <a:solidFill>
                  <a:schemeClr val="accent6">
                    <a:lumMod val="75000"/>
                  </a:schemeClr>
                </a:solidFill>
                <a:sym typeface="+mn-ea"/>
              </a:rPr>
              <a:t>3000000</a:t>
            </a:r>
            <a:r>
              <a:rPr lang="zh-CN" altLang="en-US">
                <a:solidFill>
                  <a:schemeClr val="accent6">
                    <a:lumMod val="75000"/>
                  </a:schemeClr>
                </a:solidFill>
                <a:sym typeface="+mn-ea"/>
              </a:rPr>
              <a:t>微秒，也就是</a:t>
            </a:r>
            <a:r>
              <a:rPr lang="en-US" altLang="zh-CN">
                <a:solidFill>
                  <a:schemeClr val="accent6">
                    <a:lumMod val="75000"/>
                  </a:schemeClr>
                </a:solidFill>
                <a:sym typeface="+mn-ea"/>
              </a:rPr>
              <a:t>3</a:t>
            </a:r>
            <a:r>
              <a:rPr lang="zh-CN" altLang="en-US">
                <a:solidFill>
                  <a:schemeClr val="accent6">
                    <a:lumMod val="75000"/>
                  </a:schemeClr>
                </a:solidFill>
                <a:sym typeface="+mn-ea"/>
              </a:rPr>
              <a:t>秒</a:t>
            </a:r>
            <a:endParaRPr lang="zh-CN" altLang="en-US">
              <a:solidFill>
                <a:schemeClr val="accent6">
                  <a:lumMod val="75000"/>
                </a:schemeClr>
              </a:solidFill>
              <a:sym typeface="+mn-ea"/>
            </a:endParaRPr>
          </a:p>
          <a:p>
            <a:r>
              <a:rPr lang="en-US" altLang="zh-CN">
                <a:sym typeface="+mn-ea"/>
              </a:rPr>
              <a:t>C </a:t>
            </a:r>
            <a:r>
              <a:rPr lang="zh-CN" altLang="en-US">
                <a:sym typeface="+mn-ea"/>
              </a:rPr>
              <a:t>语言原始的</a:t>
            </a:r>
            <a:r>
              <a:rPr lang="en-US" altLang="zh-CN">
                <a:sym typeface="+mn-ea"/>
              </a:rPr>
              <a:t> API</a:t>
            </a:r>
            <a:r>
              <a:rPr lang="zh-CN" altLang="en-US">
                <a:sym typeface="+mn-ea"/>
              </a:rPr>
              <a:t>，</a:t>
            </a:r>
            <a:r>
              <a:rPr lang="zh-CN" altLang="en-US" b="1">
                <a:sym typeface="+mn-ea"/>
              </a:rPr>
              <a:t>没有类型区分</a:t>
            </a:r>
            <a:r>
              <a:rPr lang="zh-CN" altLang="en-US">
                <a:sym typeface="+mn-ea"/>
              </a:rPr>
              <a:t>，导致很容易</a:t>
            </a:r>
            <a:r>
              <a:rPr lang="zh-CN" altLang="en-US" b="1">
                <a:sym typeface="+mn-ea"/>
              </a:rPr>
              <a:t>弄错单位</a:t>
            </a:r>
            <a:r>
              <a:rPr lang="zh-CN" altLang="en-US">
                <a:sym typeface="+mn-ea"/>
              </a:rPr>
              <a:t>，混淆</a:t>
            </a:r>
            <a:r>
              <a:rPr lang="zh-CN" altLang="en-US" b="1">
                <a:sym typeface="+mn-ea"/>
              </a:rPr>
              <a:t>时间点</a:t>
            </a:r>
            <a:r>
              <a:rPr lang="zh-CN" altLang="en-US">
                <a:sym typeface="+mn-ea"/>
              </a:rPr>
              <a:t>和</a:t>
            </a:r>
            <a:r>
              <a:rPr lang="zh-CN" altLang="en-US" b="1">
                <a:sym typeface="+mn-ea"/>
              </a:rPr>
              <a:t>时间段</a:t>
            </a:r>
            <a:r>
              <a:rPr lang="zh-CN" altLang="en-US">
                <a:sym typeface="+mn-ea"/>
              </a:rPr>
              <a:t>。</a:t>
            </a:r>
            <a:endParaRPr lang="zh-CN" altLang="en-US">
              <a:sym typeface="+mn-ea"/>
            </a:endParaRPr>
          </a:p>
          <a:p>
            <a:r>
              <a:rPr lang="zh-CN" altLang="en-US">
                <a:sym typeface="+mn-ea"/>
              </a:rPr>
              <a:t>比如</a:t>
            </a:r>
            <a:r>
              <a:rPr lang="en-US" altLang="zh-CN">
                <a:sym typeface="+mn-ea"/>
              </a:rPr>
              <a:t> t0 * 3</a:t>
            </a:r>
            <a:r>
              <a:rPr lang="zh-CN" altLang="en-US">
                <a:sym typeface="+mn-ea"/>
              </a:rPr>
              <a:t>，乘法对</a:t>
            </a:r>
            <a:r>
              <a:rPr lang="zh-CN" altLang="en-US">
                <a:sym typeface="+mn-ea"/>
              </a:rPr>
              <a:t>时间点而言根本是个无意义的计算，然而</a:t>
            </a:r>
            <a:r>
              <a:rPr lang="en-US" altLang="zh-CN">
                <a:sym typeface="+mn-ea"/>
              </a:rPr>
              <a:t> C </a:t>
            </a:r>
            <a:r>
              <a:rPr lang="zh-CN" altLang="en-US">
                <a:sym typeface="+mn-ea"/>
              </a:rPr>
              <a:t>语言把他们看做一样的</a:t>
            </a:r>
            <a:r>
              <a:rPr lang="en-US" altLang="zh-CN">
                <a:sym typeface="+mn-ea"/>
              </a:rPr>
              <a:t> long </a:t>
            </a:r>
            <a:r>
              <a:rPr lang="zh-CN" altLang="en-US">
                <a:sym typeface="+mn-ea"/>
              </a:rPr>
              <a:t>类型，从而容易让程序员犯错。</a:t>
            </a:r>
            <a:endParaRPr lang="zh-CN" altLang="en-US">
              <a:sym typeface="+mn-ea"/>
            </a:endParaRPr>
          </a:p>
          <a:p>
            <a:pPr marL="0" indent="0">
              <a:buNone/>
            </a:pPr>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同一个线程重复调用</a:t>
            </a:r>
            <a:r>
              <a:rPr lang="en-US" altLang="zh-CN"/>
              <a:t> lock() </a:t>
            </a:r>
            <a:r>
              <a:rPr lang="zh-CN" altLang="en-US"/>
              <a:t>也会造成死锁</a:t>
            </a:r>
            <a:endParaRPr lang="en-US" altLang="zh-CN"/>
          </a:p>
        </p:txBody>
      </p:sp>
      <p:sp>
        <p:nvSpPr>
          <p:cNvPr id="3" name="Content Placeholder 2"/>
          <p:cNvSpPr>
            <a:spLocks noGrp="1"/>
          </p:cNvSpPr>
          <p:nvPr>
            <p:ph sz="half" idx="1"/>
          </p:nvPr>
        </p:nvSpPr>
        <p:spPr/>
        <p:txBody>
          <a:bodyPr/>
          <a:p>
            <a:r>
              <a:rPr lang="zh-CN" altLang="en-US"/>
              <a:t>除了两个线程同时持有两个锁会造成死锁外，即使只有一个线程一个锁，如果</a:t>
            </a:r>
            <a:r>
              <a:rPr lang="en-US" altLang="zh-CN"/>
              <a:t> lock() </a:t>
            </a:r>
            <a:r>
              <a:rPr lang="zh-CN" altLang="en-US"/>
              <a:t>以后又调用</a:t>
            </a:r>
            <a:r>
              <a:rPr lang="en-US" altLang="zh-CN"/>
              <a:t> lock()</a:t>
            </a:r>
            <a:r>
              <a:rPr lang="zh-CN" altLang="en-US"/>
              <a:t>，也会造成死锁。</a:t>
            </a:r>
            <a:endParaRPr lang="zh-CN" altLang="en-US"/>
          </a:p>
          <a:p>
            <a:r>
              <a:rPr lang="zh-CN" altLang="en-US"/>
              <a:t>比如右边的</a:t>
            </a:r>
            <a:r>
              <a:rPr lang="en-US" altLang="zh-CN"/>
              <a:t> func </a:t>
            </a:r>
            <a:r>
              <a:rPr lang="zh-CN" altLang="en-US"/>
              <a:t>函数，上了锁之后，又调用了</a:t>
            </a:r>
            <a:r>
              <a:rPr lang="en-US" altLang="zh-CN"/>
              <a:t> other </a:t>
            </a:r>
            <a:r>
              <a:rPr lang="zh-CN" altLang="en-US"/>
              <a:t>函数，他也需要上锁。而</a:t>
            </a:r>
            <a:r>
              <a:rPr lang="en-US" altLang="zh-CN"/>
              <a:t> other </a:t>
            </a:r>
            <a:r>
              <a:rPr lang="zh-CN" altLang="en-US"/>
              <a:t>看到</a:t>
            </a:r>
            <a:r>
              <a:rPr lang="en-US" altLang="zh-CN"/>
              <a:t> mtx1 </a:t>
            </a:r>
            <a:r>
              <a:rPr lang="zh-CN" altLang="en-US"/>
              <a:t>已经上锁，还以为是别的线程上的锁，于是陷入等待。殊不知是调用他的</a:t>
            </a:r>
            <a:r>
              <a:rPr lang="en-US" altLang="zh-CN"/>
              <a:t> func </a:t>
            </a:r>
            <a:r>
              <a:rPr lang="zh-CN" altLang="en-US"/>
              <a:t>上的锁，</a:t>
            </a:r>
            <a:r>
              <a:rPr lang="en-US" altLang="zh-CN"/>
              <a:t>other </a:t>
            </a:r>
            <a:r>
              <a:rPr lang="zh-CN" altLang="en-US"/>
              <a:t>陷入等待后</a:t>
            </a:r>
            <a:r>
              <a:rPr lang="en-US" altLang="zh-CN"/>
              <a:t> func </a:t>
            </a:r>
            <a:r>
              <a:rPr lang="zh-CN" altLang="en-US"/>
              <a:t>里的</a:t>
            </a:r>
            <a:r>
              <a:rPr lang="en-US" altLang="zh-CN"/>
              <a:t> unlock() </a:t>
            </a:r>
            <a:r>
              <a:rPr lang="zh-CN" altLang="en-US"/>
              <a:t>永远得不到调用。</a:t>
            </a:r>
            <a:endParaRPr lang="zh-CN" altLang="en-US"/>
          </a:p>
        </p:txBody>
      </p:sp>
      <p:pic>
        <p:nvPicPr>
          <p:cNvPr id="7" name="Content Placeholder 6"/>
          <p:cNvPicPr>
            <a:picLocks noChangeAspect="1"/>
          </p:cNvPicPr>
          <p:nvPr>
            <p:ph sz="half" idx="2"/>
          </p:nvPr>
        </p:nvPicPr>
        <p:blipFill>
          <a:blip r:embed="rId1"/>
          <a:stretch>
            <a:fillRect/>
          </a:stretch>
        </p:blipFill>
        <p:spPr>
          <a:xfrm>
            <a:off x="7166610" y="1845310"/>
            <a:ext cx="2810510" cy="4311650"/>
          </a:xfrm>
          <a:prstGeom prst="rect">
            <a:avLst/>
          </a:prstGeom>
        </p:spPr>
      </p:pic>
      <p:sp>
        <p:nvSpPr>
          <p:cNvPr id="9" name="Rounded Rectangle 8"/>
          <p:cNvSpPr/>
          <p:nvPr/>
        </p:nvSpPr>
        <p:spPr>
          <a:xfrm>
            <a:off x="8037195" y="3028950"/>
            <a:ext cx="1514475" cy="21145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 name="Rounded Rectangle 7"/>
          <p:cNvSpPr/>
          <p:nvPr/>
        </p:nvSpPr>
        <p:spPr>
          <a:xfrm>
            <a:off x="8037195" y="4238625"/>
            <a:ext cx="1514475" cy="21145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10" name="Picture 9"/>
          <p:cNvPicPr>
            <a:picLocks noChangeAspect="1"/>
          </p:cNvPicPr>
          <p:nvPr/>
        </p:nvPicPr>
        <p:blipFill>
          <a:blip r:embed="rId2"/>
          <a:stretch>
            <a:fillRect/>
          </a:stretch>
        </p:blipFill>
        <p:spPr>
          <a:xfrm>
            <a:off x="6967220" y="759460"/>
            <a:ext cx="4884420" cy="48006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解决</a:t>
            </a:r>
            <a:r>
              <a:rPr lang="en-US" altLang="zh-CN"/>
              <a:t>1</a:t>
            </a:r>
            <a:r>
              <a:rPr lang="zh-CN" altLang="en-US"/>
              <a:t>：</a:t>
            </a:r>
            <a:r>
              <a:rPr lang="en-US" altLang="zh-CN"/>
              <a:t>other </a:t>
            </a:r>
            <a:r>
              <a:rPr lang="zh-CN" altLang="en-US"/>
              <a:t>里不要再上锁</a:t>
            </a:r>
            <a:endParaRPr lang="zh-CN" altLang="en-US"/>
          </a:p>
        </p:txBody>
      </p:sp>
      <p:sp>
        <p:nvSpPr>
          <p:cNvPr id="3" name="Content Placeholder 2"/>
          <p:cNvSpPr>
            <a:spLocks noGrp="1"/>
          </p:cNvSpPr>
          <p:nvPr>
            <p:ph sz="half" idx="1"/>
          </p:nvPr>
        </p:nvSpPr>
        <p:spPr/>
        <p:txBody>
          <a:bodyPr/>
          <a:p>
            <a:r>
              <a:rPr lang="zh-CN" altLang="en-US"/>
              <a:t>遇到这种情况最好是把</a:t>
            </a:r>
            <a:r>
              <a:rPr lang="en-US" altLang="zh-CN"/>
              <a:t> other </a:t>
            </a:r>
            <a:r>
              <a:rPr lang="zh-CN" altLang="en-US"/>
              <a:t>里的</a:t>
            </a:r>
            <a:r>
              <a:rPr lang="en-US" altLang="zh-CN"/>
              <a:t> lock() </a:t>
            </a:r>
            <a:r>
              <a:rPr lang="zh-CN" altLang="en-US"/>
              <a:t>去掉，并在其文档中说明：“</a:t>
            </a:r>
            <a:r>
              <a:rPr lang="en-US" altLang="zh-CN"/>
              <a:t>other </a:t>
            </a:r>
            <a:r>
              <a:rPr lang="zh-CN" altLang="en-US"/>
              <a:t>不是线程安全的，调用本函数之前需要保证某</a:t>
            </a:r>
            <a:r>
              <a:rPr lang="en-US" altLang="zh-CN"/>
              <a:t> mutex </a:t>
            </a:r>
            <a:r>
              <a:rPr lang="zh-CN" altLang="en-US"/>
              <a:t>已经上锁。</a:t>
            </a:r>
            <a:r>
              <a:rPr lang="zh-CN" altLang="en-US">
                <a:sym typeface="+mn-ea"/>
              </a:rPr>
              <a:t>”</a:t>
            </a:r>
            <a:endParaRPr lang="zh-CN" altLang="en-US"/>
          </a:p>
        </p:txBody>
      </p:sp>
      <p:pic>
        <p:nvPicPr>
          <p:cNvPr id="5" name="Content Placeholder 4"/>
          <p:cNvPicPr>
            <a:picLocks noChangeAspect="1"/>
          </p:cNvPicPr>
          <p:nvPr>
            <p:ph sz="half" idx="2"/>
          </p:nvPr>
        </p:nvPicPr>
        <p:blipFill>
          <a:blip r:embed="rId1"/>
          <a:stretch>
            <a:fillRect/>
          </a:stretch>
        </p:blipFill>
        <p:spPr>
          <a:xfrm>
            <a:off x="6186805" y="2408555"/>
            <a:ext cx="4770120" cy="3185160"/>
          </a:xfrm>
          <a:prstGeom prst="rect">
            <a:avLst/>
          </a:prstGeom>
        </p:spPr>
      </p:pic>
      <p:pic>
        <p:nvPicPr>
          <p:cNvPr id="6" name="Picture 5"/>
          <p:cNvPicPr>
            <a:picLocks noChangeAspect="1"/>
          </p:cNvPicPr>
          <p:nvPr/>
        </p:nvPicPr>
        <p:blipFill>
          <a:blip r:embed="rId2"/>
          <a:stretch>
            <a:fillRect/>
          </a:stretch>
        </p:blipFill>
        <p:spPr>
          <a:xfrm>
            <a:off x="6367145" y="753745"/>
            <a:ext cx="4892040" cy="33528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解决</a:t>
            </a:r>
            <a:r>
              <a:rPr lang="en-US" altLang="zh-CN"/>
              <a:t>2</a:t>
            </a:r>
            <a:r>
              <a:rPr lang="zh-CN" altLang="en-US"/>
              <a:t>：改用</a:t>
            </a:r>
            <a:r>
              <a:rPr lang="en-US" altLang="zh-CN"/>
              <a:t> std::recursive_mutex</a:t>
            </a:r>
            <a:endParaRPr lang="en-US" altLang="zh-CN"/>
          </a:p>
        </p:txBody>
      </p:sp>
      <p:sp>
        <p:nvSpPr>
          <p:cNvPr id="3" name="Content Placeholder 2"/>
          <p:cNvSpPr>
            <a:spLocks noGrp="1"/>
          </p:cNvSpPr>
          <p:nvPr>
            <p:ph sz="half" idx="1"/>
          </p:nvPr>
        </p:nvSpPr>
        <p:spPr/>
        <p:txBody>
          <a:bodyPr/>
          <a:p>
            <a:r>
              <a:rPr lang="zh-CN" altLang="en-US"/>
              <a:t>如果实在不能改的话，可以用</a:t>
            </a:r>
            <a:r>
              <a:rPr lang="en-US" altLang="zh-CN"/>
              <a:t> std::recursive_mutex</a:t>
            </a:r>
            <a:r>
              <a:rPr lang="zh-CN" altLang="en-US"/>
              <a:t>。他会自动判断是不是同一个线程</a:t>
            </a:r>
            <a:r>
              <a:rPr lang="en-US" altLang="zh-CN"/>
              <a:t> lock() </a:t>
            </a:r>
            <a:r>
              <a:rPr lang="zh-CN" altLang="en-US"/>
              <a:t>了多次同一个锁，如果是则让计数器加</a:t>
            </a:r>
            <a:r>
              <a:rPr lang="en-US" altLang="zh-CN"/>
              <a:t>1</a:t>
            </a:r>
            <a:r>
              <a:rPr lang="zh-CN" altLang="en-US"/>
              <a:t>，之后</a:t>
            </a:r>
            <a:r>
              <a:rPr lang="en-US" altLang="zh-CN"/>
              <a:t> unlock() </a:t>
            </a:r>
            <a:r>
              <a:rPr lang="zh-CN" altLang="en-US"/>
              <a:t>会让计数器减</a:t>
            </a:r>
            <a:r>
              <a:rPr lang="en-US" altLang="zh-CN"/>
              <a:t>1</a:t>
            </a:r>
            <a:r>
              <a:rPr lang="zh-CN" altLang="en-US"/>
              <a:t>，减到</a:t>
            </a:r>
            <a:r>
              <a:rPr lang="en-US" altLang="zh-CN"/>
              <a:t>0</a:t>
            </a:r>
            <a:r>
              <a:rPr lang="zh-CN" altLang="en-US"/>
              <a:t>时才真正解锁。但是相比普通的</a:t>
            </a:r>
            <a:r>
              <a:rPr lang="en-US" altLang="zh-CN"/>
              <a:t> std::mutex </a:t>
            </a:r>
            <a:r>
              <a:rPr lang="zh-CN" altLang="en-US"/>
              <a:t>有一定性能损失。</a:t>
            </a:r>
            <a:endParaRPr lang="zh-CN" altLang="en-US"/>
          </a:p>
          <a:p>
            <a:r>
              <a:rPr lang="zh-CN" altLang="en-US">
                <a:solidFill>
                  <a:schemeClr val="bg1">
                    <a:lumMod val="75000"/>
                  </a:schemeClr>
                </a:solidFill>
              </a:rPr>
              <a:t>同理还有</a:t>
            </a:r>
            <a:r>
              <a:rPr lang="en-US" altLang="zh-CN">
                <a:solidFill>
                  <a:schemeClr val="bg1">
                    <a:lumMod val="75000"/>
                  </a:schemeClr>
                </a:solidFill>
              </a:rPr>
              <a:t> std::recursive_timed_mutex</a:t>
            </a:r>
            <a:r>
              <a:rPr lang="zh-CN" altLang="en-US">
                <a:solidFill>
                  <a:schemeClr val="bg1">
                    <a:lumMod val="75000"/>
                  </a:schemeClr>
                </a:solidFill>
              </a:rPr>
              <a:t>，如果你同时需要</a:t>
            </a:r>
            <a:r>
              <a:rPr lang="en-US" altLang="zh-CN">
                <a:solidFill>
                  <a:schemeClr val="bg1">
                    <a:lumMod val="75000"/>
                  </a:schemeClr>
                </a:solidFill>
              </a:rPr>
              <a:t> try_lock_for() </a:t>
            </a:r>
            <a:r>
              <a:rPr lang="zh-CN" altLang="en-US">
                <a:solidFill>
                  <a:schemeClr val="bg1">
                    <a:lumMod val="75000"/>
                  </a:schemeClr>
                </a:solidFill>
              </a:rPr>
              <a:t>的话。</a:t>
            </a:r>
            <a:endParaRPr lang="zh-CN" altLang="en-US">
              <a:solidFill>
                <a:schemeClr val="bg1">
                  <a:lumMod val="75000"/>
                </a:schemeClr>
              </a:solidFill>
            </a:endParaRPr>
          </a:p>
        </p:txBody>
      </p:sp>
      <p:pic>
        <p:nvPicPr>
          <p:cNvPr id="6" name="Content Placeholder 5"/>
          <p:cNvPicPr>
            <a:picLocks noChangeAspect="1"/>
          </p:cNvPicPr>
          <p:nvPr>
            <p:ph sz="half" idx="2"/>
          </p:nvPr>
        </p:nvPicPr>
        <p:blipFill>
          <a:blip r:embed="rId1"/>
          <a:stretch>
            <a:fillRect/>
          </a:stretch>
        </p:blipFill>
        <p:spPr>
          <a:xfrm>
            <a:off x="7076440" y="2193925"/>
            <a:ext cx="2990850" cy="3614420"/>
          </a:xfrm>
          <a:prstGeom prst="rect">
            <a:avLst/>
          </a:prstGeom>
        </p:spPr>
      </p:pic>
      <p:pic>
        <p:nvPicPr>
          <p:cNvPr id="7" name="Picture 6"/>
          <p:cNvPicPr>
            <a:picLocks noChangeAspect="1"/>
          </p:cNvPicPr>
          <p:nvPr/>
        </p:nvPicPr>
        <p:blipFill>
          <a:blip r:embed="rId2"/>
          <a:stretch>
            <a:fillRect/>
          </a:stretch>
        </p:blipFill>
        <p:spPr>
          <a:xfrm>
            <a:off x="6691630" y="854075"/>
            <a:ext cx="4861560" cy="33528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Picture 2"/>
          <p:cNvPicPr>
            <a:picLocks noChangeAspect="1"/>
          </p:cNvPicPr>
          <p:nvPr/>
        </p:nvPicPr>
        <p:blipFill>
          <a:blip r:embed="rId1">
            <a:lum bright="42000" contrast="-42000"/>
          </a:blip>
          <a:stretch>
            <a:fillRect/>
          </a:stretch>
        </p:blipFill>
        <p:spPr>
          <a:xfrm>
            <a:off x="0" y="0"/>
            <a:ext cx="12192635" cy="6852920"/>
          </a:xfrm>
          <a:prstGeom prst="rect">
            <a:avLst/>
          </a:prstGeom>
        </p:spPr>
      </p:pic>
      <p:sp>
        <p:nvSpPr>
          <p:cNvPr id="5" name="Title 4"/>
          <p:cNvSpPr>
            <a:spLocks noGrp="1"/>
          </p:cNvSpPr>
          <p:nvPr>
            <p:ph type="title"/>
          </p:nvPr>
        </p:nvSpPr>
        <p:spPr/>
        <p:txBody>
          <a:bodyPr/>
          <a:p>
            <a:r>
              <a:rPr lang="zh-CN" altLang="en-US"/>
              <a:t>第</a:t>
            </a:r>
            <a:r>
              <a:rPr lang="en-US" altLang="zh-CN"/>
              <a:t>5</a:t>
            </a:r>
            <a:r>
              <a:rPr lang="zh-CN" altLang="en-US"/>
              <a:t>章：数据结构</a:t>
            </a:r>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案例：多线程环境中使用</a:t>
            </a:r>
            <a:r>
              <a:rPr lang="en-US" altLang="zh-CN"/>
              <a:t> std::vector</a:t>
            </a:r>
            <a:endParaRPr lang="en-US" altLang="zh-CN"/>
          </a:p>
        </p:txBody>
      </p:sp>
      <p:sp>
        <p:nvSpPr>
          <p:cNvPr id="3" name="Content Placeholder 2"/>
          <p:cNvSpPr>
            <a:spLocks noGrp="1"/>
          </p:cNvSpPr>
          <p:nvPr>
            <p:ph sz="half" idx="1"/>
          </p:nvPr>
        </p:nvSpPr>
        <p:spPr/>
        <p:txBody>
          <a:bodyPr/>
          <a:p>
            <a:r>
              <a:rPr lang="zh-CN" altLang="en-US">
                <a:sym typeface="+mn-ea"/>
              </a:rPr>
              <a:t>刚才说了，</a:t>
            </a:r>
            <a:r>
              <a:rPr lang="en-US" altLang="zh-CN">
                <a:sym typeface="+mn-ea"/>
              </a:rPr>
              <a:t>vector </a:t>
            </a:r>
            <a:r>
              <a:rPr lang="zh-CN" altLang="en-US">
                <a:sym typeface="+mn-ea"/>
              </a:rPr>
              <a:t>不是多线程安全的容器。</a:t>
            </a:r>
            <a:endParaRPr lang="zh-CN" altLang="en-US"/>
          </a:p>
          <a:p>
            <a:r>
              <a:rPr lang="zh-CN" altLang="en-US">
                <a:sym typeface="+mn-ea"/>
              </a:rPr>
              <a:t>多个线程同时访问同一个</a:t>
            </a:r>
            <a:r>
              <a:rPr lang="en-US" altLang="zh-CN">
                <a:sym typeface="+mn-ea"/>
              </a:rPr>
              <a:t> vector </a:t>
            </a:r>
            <a:r>
              <a:rPr lang="zh-CN" altLang="en-US">
                <a:sym typeface="+mn-ea"/>
              </a:rPr>
              <a:t>会出现</a:t>
            </a:r>
            <a:r>
              <a:rPr lang="zh-CN" altLang="en-US" b="1">
                <a:sym typeface="+mn-ea"/>
              </a:rPr>
              <a:t>数据竞争</a:t>
            </a:r>
            <a:r>
              <a:rPr lang="zh-CN" altLang="en-US">
                <a:sym typeface="+mn-ea"/>
              </a:rPr>
              <a:t>（</a:t>
            </a:r>
            <a:r>
              <a:rPr lang="en-US" altLang="zh-CN">
                <a:sym typeface="+mn-ea"/>
              </a:rPr>
              <a:t>data-race</a:t>
            </a:r>
            <a:r>
              <a:rPr lang="zh-CN" altLang="en-US">
                <a:sym typeface="+mn-ea"/>
              </a:rPr>
              <a:t>）现象。</a:t>
            </a:r>
            <a:endParaRPr lang="zh-CN" altLang="en-US"/>
          </a:p>
        </p:txBody>
      </p:sp>
      <p:pic>
        <p:nvPicPr>
          <p:cNvPr id="5" name="Content Placeholder 4"/>
          <p:cNvPicPr>
            <a:picLocks noChangeAspect="1"/>
          </p:cNvPicPr>
          <p:nvPr>
            <p:ph sz="half" idx="2"/>
          </p:nvPr>
        </p:nvPicPr>
        <p:blipFill>
          <a:blip r:embed="rId1"/>
          <a:stretch>
            <a:fillRect/>
          </a:stretch>
        </p:blipFill>
        <p:spPr>
          <a:xfrm>
            <a:off x="6503035" y="1974215"/>
            <a:ext cx="4137660" cy="405384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封装一个线程安全的</a:t>
            </a:r>
            <a:r>
              <a:rPr lang="en-US" altLang="zh-CN"/>
              <a:t> vector</a:t>
            </a:r>
            <a:endParaRPr lang="en-US" altLang="zh-CN"/>
          </a:p>
        </p:txBody>
      </p:sp>
      <p:sp>
        <p:nvSpPr>
          <p:cNvPr id="3" name="Content Placeholder 2"/>
          <p:cNvSpPr>
            <a:spLocks noGrp="1"/>
          </p:cNvSpPr>
          <p:nvPr>
            <p:ph sz="half" idx="1"/>
          </p:nvPr>
        </p:nvSpPr>
        <p:spPr/>
        <p:txBody>
          <a:bodyPr/>
          <a:p>
            <a:r>
              <a:rPr lang="zh-CN" altLang="en-US"/>
              <a:t>因此，可以用一个类封装一下对</a:t>
            </a:r>
            <a:r>
              <a:rPr lang="en-US" altLang="zh-CN"/>
              <a:t> vector </a:t>
            </a:r>
            <a:r>
              <a:rPr lang="zh-CN" altLang="en-US"/>
              <a:t>的访问，使其访问都受到一个</a:t>
            </a:r>
            <a:r>
              <a:rPr lang="en-US" altLang="zh-CN"/>
              <a:t> mutex </a:t>
            </a:r>
            <a:r>
              <a:rPr lang="zh-CN" altLang="en-US"/>
              <a:t>的保护。</a:t>
            </a:r>
            <a:endParaRPr lang="zh-CN" altLang="en-US"/>
          </a:p>
          <a:p>
            <a:r>
              <a:rPr lang="zh-CN" altLang="en-US"/>
              <a:t>然而却出错了：因为</a:t>
            </a:r>
            <a:r>
              <a:rPr lang="en-US" altLang="zh-CN"/>
              <a:t> size() </a:t>
            </a:r>
            <a:r>
              <a:rPr lang="zh-CN" altLang="en-US"/>
              <a:t>是</a:t>
            </a:r>
            <a:r>
              <a:rPr lang="en-US" altLang="zh-CN"/>
              <a:t> const </a:t>
            </a:r>
            <a:r>
              <a:rPr lang="zh-CN" altLang="en-US"/>
              <a:t>函数，而</a:t>
            </a:r>
            <a:r>
              <a:rPr lang="en-US" altLang="zh-CN"/>
              <a:t> mutex::lock() </a:t>
            </a:r>
            <a:r>
              <a:rPr lang="zh-CN" altLang="en-US"/>
              <a:t>却不是</a:t>
            </a:r>
            <a:r>
              <a:rPr lang="en-US" altLang="zh-CN"/>
              <a:t> const </a:t>
            </a:r>
            <a:r>
              <a:rPr lang="zh-CN" altLang="en-US"/>
              <a:t>的。</a:t>
            </a:r>
            <a:endParaRPr lang="zh-CN" altLang="en-US"/>
          </a:p>
          <a:p>
            <a:endParaRPr lang="zh-CN" altLang="en-US"/>
          </a:p>
        </p:txBody>
      </p:sp>
      <p:pic>
        <p:nvPicPr>
          <p:cNvPr id="8" name="Content Placeholder 7"/>
          <p:cNvPicPr>
            <a:picLocks noChangeAspect="1"/>
          </p:cNvPicPr>
          <p:nvPr>
            <p:ph sz="half" idx="2"/>
          </p:nvPr>
        </p:nvPicPr>
        <p:blipFill>
          <a:blip r:embed="rId1"/>
          <a:stretch>
            <a:fillRect/>
          </a:stretch>
        </p:blipFill>
        <p:spPr>
          <a:xfrm>
            <a:off x="8227695" y="-9525"/>
            <a:ext cx="3964305" cy="6879590"/>
          </a:xfrm>
          <a:prstGeom prst="rect">
            <a:avLst/>
          </a:prstGeom>
        </p:spPr>
      </p:pic>
      <p:pic>
        <p:nvPicPr>
          <p:cNvPr id="10" name="Picture 9"/>
          <p:cNvPicPr>
            <a:picLocks noChangeAspect="1"/>
          </p:cNvPicPr>
          <p:nvPr/>
        </p:nvPicPr>
        <p:blipFill>
          <a:blip r:embed="rId2"/>
          <a:stretch>
            <a:fillRect/>
          </a:stretch>
        </p:blipFill>
        <p:spPr>
          <a:xfrm>
            <a:off x="461645" y="4257675"/>
            <a:ext cx="5915025" cy="2487930"/>
          </a:xfrm>
          <a:prstGeom prst="rect">
            <a:avLst/>
          </a:prstGeom>
        </p:spPr>
      </p:pic>
      <p:sp>
        <p:nvSpPr>
          <p:cNvPr id="11" name="Rounded Rectangle 10"/>
          <p:cNvSpPr/>
          <p:nvPr/>
        </p:nvSpPr>
        <p:spPr>
          <a:xfrm>
            <a:off x="9207500" y="2498725"/>
            <a:ext cx="2365375" cy="50927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2" name="Rounded Rectangle 11"/>
          <p:cNvSpPr/>
          <p:nvPr/>
        </p:nvSpPr>
        <p:spPr>
          <a:xfrm>
            <a:off x="9207500" y="1605915"/>
            <a:ext cx="1955800" cy="50927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sym typeface="+mn-ea"/>
              </a:rPr>
              <a:t>逻辑上</a:t>
            </a:r>
            <a:r>
              <a:rPr lang="en-US" altLang="zh-CN">
                <a:sym typeface="+mn-ea"/>
              </a:rPr>
              <a:t> const </a:t>
            </a:r>
            <a:r>
              <a:rPr lang="zh-CN" altLang="en-US">
                <a:sym typeface="+mn-ea"/>
              </a:rPr>
              <a:t>而部分成员非</a:t>
            </a:r>
            <a:r>
              <a:rPr lang="en-US" altLang="zh-CN">
                <a:sym typeface="+mn-ea"/>
              </a:rPr>
              <a:t> const</a:t>
            </a:r>
            <a:r>
              <a:rPr lang="zh-CN" altLang="en-US">
                <a:sym typeface="+mn-ea"/>
              </a:rPr>
              <a:t>：</a:t>
            </a:r>
            <a:r>
              <a:rPr lang="en-US" altLang="zh-CN">
                <a:sym typeface="+mn-ea"/>
              </a:rPr>
              <a:t>mutable</a:t>
            </a:r>
            <a:endParaRPr lang="en-US" altLang="zh-CN">
              <a:sym typeface="+mn-ea"/>
            </a:endParaRPr>
          </a:p>
        </p:txBody>
      </p:sp>
      <p:sp>
        <p:nvSpPr>
          <p:cNvPr id="3" name="Content Placeholder 2"/>
          <p:cNvSpPr>
            <a:spLocks noGrp="1"/>
          </p:cNvSpPr>
          <p:nvPr>
            <p:ph sz="half" idx="1"/>
          </p:nvPr>
        </p:nvSpPr>
        <p:spPr/>
        <p:txBody>
          <a:bodyPr/>
          <a:p>
            <a:r>
              <a:rPr lang="zh-CN" altLang="en-US">
                <a:sym typeface="+mn-ea"/>
              </a:rPr>
              <a:t>我们要为了支持</a:t>
            </a:r>
            <a:r>
              <a:rPr lang="en-US" altLang="zh-CN">
                <a:sym typeface="+mn-ea"/>
              </a:rPr>
              <a:t> mutex </a:t>
            </a:r>
            <a:r>
              <a:rPr lang="zh-CN" altLang="en-US">
                <a:sym typeface="+mn-ea"/>
              </a:rPr>
              <a:t>而放弃声明</a:t>
            </a:r>
            <a:r>
              <a:rPr lang="en-US" altLang="zh-CN">
                <a:sym typeface="+mn-ea"/>
              </a:rPr>
              <a:t> size() </a:t>
            </a:r>
            <a:r>
              <a:rPr lang="zh-CN" altLang="en-US">
                <a:sym typeface="+mn-ea"/>
              </a:rPr>
              <a:t>为</a:t>
            </a:r>
            <a:r>
              <a:rPr lang="en-US" altLang="zh-CN">
                <a:sym typeface="+mn-ea"/>
              </a:rPr>
              <a:t> const </a:t>
            </a:r>
            <a:r>
              <a:rPr lang="zh-CN" altLang="en-US">
                <a:sym typeface="+mn-ea"/>
              </a:rPr>
              <a:t>吗？不必，</a:t>
            </a:r>
            <a:r>
              <a:rPr lang="en-US" altLang="zh-CN">
                <a:sym typeface="+mn-ea"/>
              </a:rPr>
              <a:t>size() </a:t>
            </a:r>
            <a:r>
              <a:rPr lang="zh-CN" altLang="en-US">
                <a:sym typeface="+mn-ea"/>
              </a:rPr>
              <a:t>在</a:t>
            </a:r>
            <a:r>
              <a:rPr lang="zh-CN" altLang="en-US" b="1">
                <a:sym typeface="+mn-ea"/>
              </a:rPr>
              <a:t>逻辑</a:t>
            </a:r>
            <a:r>
              <a:rPr lang="zh-CN" altLang="en-US">
                <a:sym typeface="+mn-ea"/>
              </a:rPr>
              <a:t>上仍是</a:t>
            </a:r>
            <a:r>
              <a:rPr lang="en-US" altLang="zh-CN">
                <a:sym typeface="+mn-ea"/>
              </a:rPr>
              <a:t> const </a:t>
            </a:r>
            <a:r>
              <a:rPr lang="zh-CN" altLang="en-US">
                <a:sym typeface="+mn-ea"/>
              </a:rPr>
              <a:t>的。因此，为了让</a:t>
            </a:r>
            <a:r>
              <a:rPr lang="en-US" altLang="zh-CN">
                <a:sym typeface="+mn-ea"/>
              </a:rPr>
              <a:t> this </a:t>
            </a:r>
            <a:r>
              <a:rPr lang="zh-CN" altLang="en-US">
                <a:sym typeface="+mn-ea"/>
              </a:rPr>
              <a:t>为</a:t>
            </a:r>
            <a:r>
              <a:rPr lang="en-US" altLang="zh-CN">
                <a:sym typeface="+mn-ea"/>
              </a:rPr>
              <a:t> const </a:t>
            </a:r>
            <a:r>
              <a:rPr lang="zh-CN" altLang="en-US">
                <a:sym typeface="+mn-ea"/>
              </a:rPr>
              <a:t>时仅仅给</a:t>
            </a:r>
            <a:r>
              <a:rPr lang="en-US" altLang="zh-CN">
                <a:sym typeface="+mn-ea"/>
              </a:rPr>
              <a:t> m_mtx </a:t>
            </a:r>
            <a:r>
              <a:rPr lang="zh-CN" altLang="en-US">
                <a:sym typeface="+mn-ea"/>
              </a:rPr>
              <a:t>开后门</a:t>
            </a:r>
            <a:r>
              <a:rPr lang="zh-CN" altLang="en-US">
                <a:sym typeface="+mn-ea"/>
              </a:rPr>
              <a:t>，可以用</a:t>
            </a:r>
            <a:r>
              <a:rPr lang="en-US" altLang="zh-CN">
                <a:sym typeface="+mn-ea"/>
              </a:rPr>
              <a:t> mutable </a:t>
            </a:r>
            <a:r>
              <a:rPr lang="zh-CN" altLang="en-US">
                <a:sym typeface="+mn-ea"/>
              </a:rPr>
              <a:t>关键字修饰他</a:t>
            </a:r>
            <a:r>
              <a:rPr lang="zh-CN" altLang="en-US">
                <a:sym typeface="+mn-ea"/>
              </a:rPr>
              <a:t>，从而所有成员里只有他不是</a:t>
            </a:r>
            <a:r>
              <a:rPr lang="en-US" altLang="zh-CN">
                <a:sym typeface="+mn-ea"/>
              </a:rPr>
              <a:t> const </a:t>
            </a:r>
            <a:r>
              <a:rPr lang="zh-CN" altLang="en-US">
                <a:sym typeface="+mn-ea"/>
              </a:rPr>
              <a:t>的。</a:t>
            </a:r>
            <a:endParaRPr lang="zh-CN" altLang="en-US"/>
          </a:p>
        </p:txBody>
      </p:sp>
      <p:pic>
        <p:nvPicPr>
          <p:cNvPr id="6" name="Content Placeholder 5"/>
          <p:cNvPicPr>
            <a:picLocks noChangeAspect="1"/>
          </p:cNvPicPr>
          <p:nvPr>
            <p:ph sz="half" idx="2"/>
          </p:nvPr>
        </p:nvPicPr>
        <p:blipFill>
          <a:blip r:embed="rId1"/>
          <a:stretch>
            <a:fillRect/>
          </a:stretch>
        </p:blipFill>
        <p:spPr>
          <a:xfrm>
            <a:off x="8171180" y="3810"/>
            <a:ext cx="4020820" cy="6854190"/>
          </a:xfrm>
          <a:prstGeom prst="rect">
            <a:avLst/>
          </a:prstGeom>
        </p:spPr>
      </p:pic>
      <p:sp>
        <p:nvSpPr>
          <p:cNvPr id="11" name="Rounded Rectangle 10"/>
          <p:cNvSpPr/>
          <p:nvPr/>
        </p:nvSpPr>
        <p:spPr>
          <a:xfrm>
            <a:off x="8808085" y="1031875"/>
            <a:ext cx="2311400" cy="15621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7" name="Picture 6"/>
          <p:cNvPicPr>
            <a:picLocks noChangeAspect="1"/>
          </p:cNvPicPr>
          <p:nvPr/>
        </p:nvPicPr>
        <p:blipFill>
          <a:blip r:embed="rId2"/>
          <a:stretch>
            <a:fillRect/>
          </a:stretch>
        </p:blipFill>
        <p:spPr>
          <a:xfrm>
            <a:off x="647700" y="5429885"/>
            <a:ext cx="5742305" cy="58039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为什么需要读写锁？</a:t>
            </a:r>
            <a:endParaRPr lang="zh-CN" altLang="en-US"/>
          </a:p>
        </p:txBody>
      </p:sp>
      <p:sp>
        <p:nvSpPr>
          <p:cNvPr id="3" name="Content Placeholder 2"/>
          <p:cNvSpPr>
            <a:spLocks noGrp="1"/>
          </p:cNvSpPr>
          <p:nvPr>
            <p:ph idx="1"/>
          </p:nvPr>
        </p:nvSpPr>
        <p:spPr>
          <a:xfrm>
            <a:off x="647700" y="1825625"/>
            <a:ext cx="10515600" cy="4185920"/>
          </a:xfrm>
        </p:spPr>
        <p:txBody>
          <a:bodyPr>
            <a:normAutofit/>
          </a:bodyPr>
          <a:p>
            <a:r>
              <a:rPr lang="zh-CN" altLang="en-US">
                <a:sym typeface="+mn-ea"/>
              </a:rPr>
              <a:t>刚才说过</a:t>
            </a:r>
            <a:r>
              <a:rPr lang="en-US" altLang="zh-CN">
                <a:sym typeface="+mn-ea"/>
              </a:rPr>
              <a:t> mutex </a:t>
            </a:r>
            <a:r>
              <a:rPr lang="zh-CN" altLang="en-US">
                <a:sym typeface="+mn-ea"/>
              </a:rPr>
              <a:t>就像厕所，同一时刻只有一个人能上。但是如果“上”有两种方式呢？</a:t>
            </a:r>
            <a:endParaRPr lang="zh-CN" altLang="en-US">
              <a:sym typeface="+mn-ea"/>
            </a:endParaRPr>
          </a:p>
          <a:p>
            <a:r>
              <a:rPr lang="zh-CN">
                <a:sym typeface="+mn-ea"/>
              </a:rPr>
              <a:t>假设在平行世界，厕所不一定是用来</a:t>
            </a:r>
            <a:r>
              <a:rPr lang="zh-CN" b="1">
                <a:sym typeface="+mn-ea"/>
              </a:rPr>
              <a:t>拉</a:t>
            </a:r>
            <a:r>
              <a:rPr lang="zh-CN">
                <a:sym typeface="+mn-ea"/>
              </a:rPr>
              <a:t>的，还可能是用来</a:t>
            </a:r>
            <a:r>
              <a:rPr lang="zh-CN" b="1">
                <a:sym typeface="+mn-ea"/>
              </a:rPr>
              <a:t>喝</a:t>
            </a:r>
            <a:r>
              <a:rPr lang="zh-CN">
                <a:sym typeface="+mn-ea"/>
              </a:rPr>
              <a:t>的（只是打个比方，请勿尝试）</a:t>
            </a:r>
            <a:endParaRPr lang="zh-CN">
              <a:sym typeface="+mn-ea"/>
            </a:endParaRPr>
          </a:p>
          <a:p>
            <a:r>
              <a:rPr lang="zh-CN" altLang="en-US">
                <a:sym typeface="+mn-ea"/>
              </a:rPr>
              <a:t>喝厕所里的水时，可以</a:t>
            </a:r>
            <a:r>
              <a:rPr lang="zh-CN" altLang="en-US" b="1">
                <a:sym typeface="+mn-ea"/>
              </a:rPr>
              <a:t>多个人</a:t>
            </a:r>
            <a:r>
              <a:rPr lang="zh-CN" altLang="en-US">
                <a:sym typeface="+mn-ea"/>
              </a:rPr>
              <a:t>插着吸管一起喝。</a:t>
            </a:r>
            <a:endParaRPr lang="zh-CN" altLang="en-US">
              <a:sym typeface="+mn-ea"/>
            </a:endParaRPr>
          </a:p>
          <a:p>
            <a:r>
              <a:rPr lang="zh-CN" altLang="en-US">
                <a:sym typeface="+mn-ea"/>
              </a:rPr>
              <a:t>而拉的时候，只能</a:t>
            </a:r>
            <a:r>
              <a:rPr lang="zh-CN" altLang="en-US" b="1">
                <a:sym typeface="+mn-ea"/>
              </a:rPr>
              <a:t>一个人独占</a:t>
            </a:r>
            <a:r>
              <a:rPr lang="zh-CN" altLang="en-US">
                <a:sym typeface="+mn-ea"/>
              </a:rPr>
              <a:t>厕所，不能多个人一起往里面拉。</a:t>
            </a:r>
            <a:endParaRPr lang="zh-CN" altLang="en-US">
              <a:sym typeface="+mn-ea"/>
            </a:endParaRPr>
          </a:p>
          <a:p>
            <a:r>
              <a:rPr lang="zh-CN" altLang="en-US">
                <a:sym typeface="+mn-ea"/>
              </a:rPr>
              <a:t>喝水的人如果发现厕所里已经有人在拉，那他也不能去喝，否则会喝到“</a:t>
            </a:r>
            <a:r>
              <a:rPr lang="zh-CN" altLang="en-US" b="1">
                <a:sym typeface="+mn-ea"/>
              </a:rPr>
              <a:t>脏数据</a:t>
            </a:r>
            <a:r>
              <a:rPr lang="zh-CN" altLang="en-US">
                <a:sym typeface="+mn-ea"/>
              </a:rPr>
              <a:t>”。</a:t>
            </a:r>
            <a:endParaRPr lang="zh-CN" altLang="en-US">
              <a:sym typeface="+mn-ea"/>
            </a:endParaRPr>
          </a:p>
          <a:p>
            <a:r>
              <a:rPr lang="zh-CN" altLang="en-US">
                <a:sym typeface="+mn-ea"/>
              </a:rPr>
              <a:t>结论：</a:t>
            </a:r>
            <a:r>
              <a:rPr lang="zh-CN" altLang="en-US" u="sng">
                <a:sym typeface="+mn-ea"/>
              </a:rPr>
              <a:t>读可以共享，写必须独占，且写和读不能共存</a:t>
            </a:r>
            <a:r>
              <a:rPr lang="zh-CN" altLang="en-US">
                <a:sym typeface="+mn-ea"/>
              </a:rPr>
              <a:t>。</a:t>
            </a:r>
            <a:endParaRPr lang="zh-CN" altLang="en-US">
              <a:sym typeface="+mn-ea"/>
            </a:endParaRPr>
          </a:p>
          <a:p>
            <a:r>
              <a:rPr lang="zh-CN" altLang="en-US"/>
              <a:t>针对这种更具体的情况，又发明了读写锁，他允许的状态有：</a:t>
            </a:r>
            <a:endParaRPr lang="zh-CN" altLang="en-US"/>
          </a:p>
          <a:p>
            <a:pPr marL="457200" indent="-457200">
              <a:buAutoNum type="arabicPeriod"/>
            </a:pPr>
            <a:r>
              <a:rPr lang="en-US" altLang="zh-CN"/>
              <a:t>n</a:t>
            </a:r>
            <a:r>
              <a:rPr lang="zh-CN" altLang="en-US"/>
              <a:t>个人读取，没有人写入。</a:t>
            </a:r>
            <a:endParaRPr lang="zh-CN" altLang="en-US"/>
          </a:p>
          <a:p>
            <a:pPr marL="457200" indent="-457200">
              <a:buAutoNum type="arabicPeriod"/>
            </a:pPr>
            <a:r>
              <a:rPr lang="en-US" altLang="zh-CN"/>
              <a:t>1</a:t>
            </a:r>
            <a:r>
              <a:rPr lang="zh-CN" altLang="en-US"/>
              <a:t>个人写入，没有人读取。</a:t>
            </a:r>
            <a:endParaRPr lang="zh-CN" altLang="en-US"/>
          </a:p>
          <a:p>
            <a:pPr marL="457200" indent="-457200">
              <a:buAutoNum type="arabicPeriod"/>
            </a:pPr>
            <a:r>
              <a:rPr lang="zh-CN" altLang="en-US"/>
              <a:t>没有人读取，也没有人写入。</a:t>
            </a:r>
            <a:endParaRPr lang="zh-CN"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zh-CN" altLang="en-US"/>
              <a:t>读写锁：</a:t>
            </a:r>
            <a:r>
              <a:rPr lang="en-US" altLang="zh-CN"/>
              <a:t>shared_mutex</a:t>
            </a:r>
            <a:endParaRPr lang="en-US" altLang="zh-CN"/>
          </a:p>
        </p:txBody>
      </p:sp>
      <p:sp>
        <p:nvSpPr>
          <p:cNvPr id="5" name="Content Placeholder 4"/>
          <p:cNvSpPr>
            <a:spLocks noGrp="1"/>
          </p:cNvSpPr>
          <p:nvPr>
            <p:ph sz="half" idx="1"/>
          </p:nvPr>
        </p:nvSpPr>
        <p:spPr>
          <a:xfrm>
            <a:off x="647700" y="1704975"/>
            <a:ext cx="5181600" cy="4351338"/>
          </a:xfrm>
        </p:spPr>
        <p:txBody>
          <a:bodyPr/>
          <a:p>
            <a:r>
              <a:rPr lang="zh-CN" altLang="en-US">
                <a:sym typeface="+mn-ea"/>
              </a:rPr>
              <a:t>为此，标准库提供了</a:t>
            </a:r>
            <a:r>
              <a:rPr lang="en-US" altLang="zh-CN">
                <a:sym typeface="+mn-ea"/>
              </a:rPr>
              <a:t> std::shared_mutex</a:t>
            </a:r>
            <a:r>
              <a:rPr lang="zh-CN" altLang="en-US">
                <a:sym typeface="+mn-ea"/>
              </a:rPr>
              <a:t>。</a:t>
            </a:r>
            <a:endParaRPr lang="zh-CN" altLang="en-US">
              <a:sym typeface="+mn-ea"/>
            </a:endParaRPr>
          </a:p>
          <a:p>
            <a:r>
              <a:rPr lang="zh-CN" altLang="en-US">
                <a:sym typeface="+mn-ea"/>
              </a:rPr>
              <a:t>上锁时，要指定你的需求是</a:t>
            </a:r>
            <a:r>
              <a:rPr lang="zh-CN" altLang="en-US" b="1">
                <a:sym typeface="+mn-ea"/>
              </a:rPr>
              <a:t>拉</a:t>
            </a:r>
            <a:r>
              <a:rPr lang="zh-CN" altLang="en-US">
                <a:sym typeface="+mn-ea"/>
              </a:rPr>
              <a:t>还是</a:t>
            </a:r>
            <a:r>
              <a:rPr lang="zh-CN" altLang="en-US" b="1">
                <a:sym typeface="+mn-ea"/>
              </a:rPr>
              <a:t>喝</a:t>
            </a:r>
            <a:r>
              <a:rPr lang="zh-CN" altLang="en-US">
                <a:sym typeface="+mn-ea"/>
              </a:rPr>
              <a:t>，负责调度的读写锁会帮你判断要不要等待。</a:t>
            </a:r>
            <a:endParaRPr lang="zh-CN" altLang="en-US">
              <a:sym typeface="+mn-ea"/>
            </a:endParaRPr>
          </a:p>
          <a:p>
            <a:r>
              <a:rPr lang="zh-CN" altLang="en-US">
                <a:sym typeface="+mn-ea"/>
              </a:rPr>
              <a:t>这里</a:t>
            </a:r>
            <a:r>
              <a:rPr lang="en-US" altLang="zh-CN">
                <a:sym typeface="+mn-ea"/>
              </a:rPr>
              <a:t> push_back() </a:t>
            </a:r>
            <a:r>
              <a:rPr lang="zh-CN" altLang="en-US">
                <a:sym typeface="+mn-ea"/>
              </a:rPr>
              <a:t>需要修改数据，因需求此为</a:t>
            </a:r>
            <a:r>
              <a:rPr lang="zh-CN" altLang="en-US" b="1">
                <a:sym typeface="+mn-ea"/>
              </a:rPr>
              <a:t>拉</a:t>
            </a:r>
            <a:r>
              <a:rPr lang="zh-CN" altLang="en-US">
                <a:sym typeface="+mn-ea"/>
              </a:rPr>
              <a:t>，使用</a:t>
            </a:r>
            <a:r>
              <a:rPr lang="en-US" altLang="zh-CN">
                <a:sym typeface="+mn-ea"/>
              </a:rPr>
              <a:t> lock() </a:t>
            </a:r>
            <a:r>
              <a:rPr lang="zh-CN" altLang="en-US">
                <a:sym typeface="+mn-ea"/>
              </a:rPr>
              <a:t>和</a:t>
            </a:r>
            <a:r>
              <a:rPr lang="en-US" altLang="zh-CN">
                <a:sym typeface="+mn-ea"/>
              </a:rPr>
              <a:t> unlock() </a:t>
            </a:r>
            <a:r>
              <a:rPr lang="zh-CN" altLang="en-US">
                <a:sym typeface="+mn-ea"/>
              </a:rPr>
              <a:t>的组合。</a:t>
            </a:r>
            <a:endParaRPr lang="zh-CN" altLang="en-US">
              <a:sym typeface="+mn-ea"/>
            </a:endParaRPr>
          </a:p>
          <a:p>
            <a:r>
              <a:rPr lang="zh-CN" altLang="en-US">
                <a:sym typeface="+mn-ea"/>
              </a:rPr>
              <a:t>而</a:t>
            </a:r>
            <a:r>
              <a:rPr lang="en-US" altLang="zh-CN">
                <a:sym typeface="+mn-ea"/>
              </a:rPr>
              <a:t> size() </a:t>
            </a:r>
            <a:r>
              <a:rPr lang="zh-CN" altLang="en-US">
                <a:sym typeface="+mn-ea"/>
              </a:rPr>
              <a:t>则只要读取数据，不修改数据，因此可以和别人共享一起</a:t>
            </a:r>
            <a:r>
              <a:rPr lang="zh-CN" altLang="en-US" b="1">
                <a:sym typeface="+mn-ea"/>
              </a:rPr>
              <a:t>喝</a:t>
            </a:r>
            <a:r>
              <a:rPr lang="zh-CN" altLang="en-US">
                <a:sym typeface="+mn-ea"/>
              </a:rPr>
              <a:t>，使用</a:t>
            </a:r>
            <a:r>
              <a:rPr lang="en-US" altLang="zh-CN">
                <a:sym typeface="+mn-ea"/>
              </a:rPr>
              <a:t> lock_shared() </a:t>
            </a:r>
            <a:r>
              <a:rPr lang="zh-CN" altLang="en-US">
                <a:sym typeface="+mn-ea"/>
              </a:rPr>
              <a:t>和</a:t>
            </a:r>
            <a:r>
              <a:rPr lang="en-US" altLang="zh-CN">
                <a:sym typeface="+mn-ea"/>
              </a:rPr>
              <a:t> unlock_shared() </a:t>
            </a:r>
            <a:r>
              <a:rPr lang="zh-CN" altLang="en-US">
                <a:sym typeface="+mn-ea"/>
              </a:rPr>
              <a:t>的组合。</a:t>
            </a:r>
            <a:endParaRPr lang="zh-CN" altLang="en-US">
              <a:sym typeface="+mn-ea"/>
            </a:endParaRPr>
          </a:p>
          <a:p>
            <a:endParaRPr lang="en-US"/>
          </a:p>
        </p:txBody>
      </p:sp>
      <p:pic>
        <p:nvPicPr>
          <p:cNvPr id="7" name="Content Placeholder 6"/>
          <p:cNvPicPr>
            <a:picLocks noChangeAspect="1"/>
          </p:cNvPicPr>
          <p:nvPr>
            <p:ph sz="half" idx="2"/>
          </p:nvPr>
        </p:nvPicPr>
        <p:blipFill>
          <a:blip r:embed="rId1"/>
          <a:stretch>
            <a:fillRect/>
          </a:stretch>
        </p:blipFill>
        <p:spPr>
          <a:xfrm>
            <a:off x="8203565" y="635"/>
            <a:ext cx="3988435" cy="6857365"/>
          </a:xfrm>
          <a:prstGeom prst="rect">
            <a:avLst/>
          </a:prstGeom>
        </p:spPr>
      </p:pic>
      <p:pic>
        <p:nvPicPr>
          <p:cNvPr id="8" name="Picture 7"/>
          <p:cNvPicPr>
            <a:picLocks noChangeAspect="1"/>
          </p:cNvPicPr>
          <p:nvPr/>
        </p:nvPicPr>
        <p:blipFill>
          <a:blip r:embed="rId2"/>
          <a:stretch>
            <a:fillRect/>
          </a:stretch>
        </p:blipFill>
        <p:spPr>
          <a:xfrm>
            <a:off x="1012825" y="6056630"/>
            <a:ext cx="4975860" cy="487680"/>
          </a:xfrm>
          <a:prstGeom prst="rect">
            <a:avLst/>
          </a:prstGeom>
        </p:spPr>
      </p:pic>
      <p:sp>
        <p:nvSpPr>
          <p:cNvPr id="11" name="Rounded Rectangle 10"/>
          <p:cNvSpPr/>
          <p:nvPr/>
        </p:nvSpPr>
        <p:spPr>
          <a:xfrm>
            <a:off x="9205595" y="2533650"/>
            <a:ext cx="1836420" cy="14541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 name="Rounded Rectangle 8"/>
          <p:cNvSpPr/>
          <p:nvPr/>
        </p:nvSpPr>
        <p:spPr>
          <a:xfrm>
            <a:off x="9205595" y="2849245"/>
            <a:ext cx="2023745" cy="13525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zh-CN">
                <a:sym typeface="+mn-ea"/>
              </a:rPr>
              <a:t>std::shared_lock</a:t>
            </a:r>
            <a:r>
              <a:rPr lang="zh-CN" altLang="en-US"/>
              <a:t>：符合</a:t>
            </a:r>
            <a:r>
              <a:rPr lang="en-US" altLang="zh-CN"/>
              <a:t> </a:t>
            </a:r>
            <a:r>
              <a:rPr lang="en-US"/>
              <a:t>RAII </a:t>
            </a:r>
            <a:r>
              <a:rPr lang="zh-CN" altLang="en-US"/>
              <a:t>思想的</a:t>
            </a:r>
            <a:r>
              <a:rPr lang="en-US" altLang="zh-CN"/>
              <a:t> lock_shared()</a:t>
            </a:r>
            <a:endParaRPr lang="en-US" altLang="zh-CN"/>
          </a:p>
        </p:txBody>
      </p:sp>
      <p:sp>
        <p:nvSpPr>
          <p:cNvPr id="3" name="Content Placeholder 2"/>
          <p:cNvSpPr>
            <a:spLocks noGrp="1"/>
          </p:cNvSpPr>
          <p:nvPr>
            <p:ph sz="half" idx="1"/>
          </p:nvPr>
        </p:nvSpPr>
        <p:spPr/>
        <p:txBody>
          <a:bodyPr/>
          <a:p>
            <a:r>
              <a:rPr lang="zh-CN" altLang="en-US"/>
              <a:t>正如</a:t>
            </a:r>
            <a:r>
              <a:rPr lang="en-US" altLang="zh-CN"/>
              <a:t> </a:t>
            </a:r>
            <a:r>
              <a:rPr lang="en-US" altLang="zh-CN" u="sng"/>
              <a:t>std::unique_lock </a:t>
            </a:r>
            <a:r>
              <a:rPr lang="zh-CN" altLang="en-US" u="sng"/>
              <a:t>针对</a:t>
            </a:r>
            <a:r>
              <a:rPr lang="en-US" altLang="zh-CN" u="sng"/>
              <a:t> lock()</a:t>
            </a:r>
            <a:r>
              <a:rPr lang="zh-CN" altLang="en-US"/>
              <a:t>，也可以用</a:t>
            </a:r>
            <a:r>
              <a:rPr lang="en-US" altLang="zh-CN"/>
              <a:t> </a:t>
            </a:r>
            <a:r>
              <a:rPr lang="en-US" altLang="zh-CN" u="sng"/>
              <a:t>std::shared_lock </a:t>
            </a:r>
            <a:r>
              <a:rPr lang="zh-CN" altLang="en-US" u="sng"/>
              <a:t>针对</a:t>
            </a:r>
            <a:r>
              <a:rPr lang="en-US" altLang="zh-CN" u="sng"/>
              <a:t> lock_shared()</a:t>
            </a:r>
            <a:r>
              <a:rPr lang="zh-CN" altLang="en-US"/>
              <a:t>。这样就可以在函数体退出时自动调用</a:t>
            </a:r>
            <a:r>
              <a:rPr lang="en-US" altLang="zh-CN"/>
              <a:t> unlock_shared()</a:t>
            </a:r>
            <a:r>
              <a:rPr lang="zh-CN" altLang="en-US"/>
              <a:t>，更加安全了。</a:t>
            </a:r>
            <a:endParaRPr lang="zh-CN" altLang="en-US"/>
          </a:p>
          <a:p>
            <a:r>
              <a:rPr lang="en-US" altLang="zh-CN"/>
              <a:t>shared_lock </a:t>
            </a:r>
            <a:r>
              <a:rPr lang="zh-CN" altLang="en-US"/>
              <a:t>同样支持</a:t>
            </a:r>
            <a:r>
              <a:rPr lang="en-US" altLang="zh-CN"/>
              <a:t> defer_lock </a:t>
            </a:r>
            <a:r>
              <a:rPr lang="zh-CN" altLang="en-US"/>
              <a:t>做参数，</a:t>
            </a:r>
            <a:r>
              <a:rPr lang="en-US" altLang="zh-CN"/>
              <a:t>owns_lock() </a:t>
            </a:r>
            <a:r>
              <a:rPr lang="zh-CN" altLang="en-US"/>
              <a:t>判断等，同学们自己研究。</a:t>
            </a:r>
            <a:endParaRPr lang="zh-CN" altLang="en-US"/>
          </a:p>
        </p:txBody>
      </p:sp>
      <p:pic>
        <p:nvPicPr>
          <p:cNvPr id="5" name="Content Placeholder 4"/>
          <p:cNvPicPr>
            <a:picLocks noChangeAspect="1"/>
          </p:cNvPicPr>
          <p:nvPr>
            <p:ph sz="half" idx="2"/>
          </p:nvPr>
        </p:nvPicPr>
        <p:blipFill>
          <a:blip r:embed="rId1"/>
          <a:stretch>
            <a:fillRect/>
          </a:stretch>
        </p:blipFill>
        <p:spPr>
          <a:xfrm>
            <a:off x="7955915" y="5080"/>
            <a:ext cx="4236085" cy="6852920"/>
          </a:xfrm>
          <a:prstGeom prst="rect">
            <a:avLst/>
          </a:prstGeom>
        </p:spPr>
      </p:pic>
      <p:pic>
        <p:nvPicPr>
          <p:cNvPr id="6" name="Picture 5"/>
          <p:cNvPicPr>
            <a:picLocks noChangeAspect="1"/>
          </p:cNvPicPr>
          <p:nvPr/>
        </p:nvPicPr>
        <p:blipFill>
          <a:blip r:embed="rId2"/>
          <a:stretch>
            <a:fillRect/>
          </a:stretch>
        </p:blipFill>
        <p:spPr>
          <a:xfrm>
            <a:off x="1049655" y="5291455"/>
            <a:ext cx="4968240" cy="449580"/>
          </a:xfrm>
          <a:prstGeom prst="rect">
            <a:avLst/>
          </a:prstGeom>
        </p:spPr>
      </p:pic>
      <p:sp>
        <p:nvSpPr>
          <p:cNvPr id="9" name="Rounded Rectangle 8"/>
          <p:cNvSpPr/>
          <p:nvPr/>
        </p:nvSpPr>
        <p:spPr>
          <a:xfrm>
            <a:off x="9072880" y="2672080"/>
            <a:ext cx="2663190" cy="14541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7" name="Rounded Rectangle 6"/>
          <p:cNvSpPr/>
          <p:nvPr/>
        </p:nvSpPr>
        <p:spPr>
          <a:xfrm>
            <a:off x="9072880" y="1879600"/>
            <a:ext cx="2663190" cy="14541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en-US" altLang="zh-CN">
                <a:sym typeface="+mn-ea"/>
              </a:rPr>
              <a:t>C++11 </a:t>
            </a:r>
            <a:r>
              <a:rPr lang="zh-CN" altLang="en-US">
                <a:sym typeface="+mn-ea"/>
              </a:rPr>
              <a:t>引入的时间标准库：</a:t>
            </a:r>
            <a:r>
              <a:rPr lang="en-US">
                <a:sym typeface="+mn-ea"/>
              </a:rPr>
              <a:t>std::chrono</a:t>
            </a:r>
            <a:endParaRPr lang="zh-CN" altLang="en-US">
              <a:sym typeface="+mn-ea"/>
            </a:endParaRPr>
          </a:p>
        </p:txBody>
      </p:sp>
      <p:sp>
        <p:nvSpPr>
          <p:cNvPr id="4" name="Content Placeholder 3"/>
          <p:cNvSpPr>
            <a:spLocks noGrp="1"/>
          </p:cNvSpPr>
          <p:nvPr>
            <p:ph idx="1"/>
          </p:nvPr>
        </p:nvSpPr>
        <p:spPr/>
        <p:txBody>
          <a:bodyPr/>
          <a:p>
            <a:r>
              <a:rPr lang="zh-CN" altLang="en-US">
                <a:sym typeface="+mn-ea"/>
              </a:rPr>
              <a:t>利用</a:t>
            </a:r>
            <a:r>
              <a:rPr lang="en-US" altLang="zh-CN">
                <a:sym typeface="+mn-ea"/>
              </a:rPr>
              <a:t> C++ </a:t>
            </a:r>
            <a:r>
              <a:rPr lang="zh-CN" altLang="en-US">
                <a:sym typeface="+mn-ea"/>
              </a:rPr>
              <a:t>强类型的特点，明确区分</a:t>
            </a:r>
            <a:r>
              <a:rPr lang="zh-CN" altLang="en-US" b="1">
                <a:sym typeface="+mn-ea"/>
              </a:rPr>
              <a:t>时间点</a:t>
            </a:r>
            <a:r>
              <a:rPr lang="zh-CN" altLang="en-US">
                <a:sym typeface="+mn-ea"/>
              </a:rPr>
              <a:t>与</a:t>
            </a:r>
            <a:r>
              <a:rPr lang="zh-CN" altLang="en-US" b="1">
                <a:sym typeface="+mn-ea"/>
              </a:rPr>
              <a:t>时间段</a:t>
            </a:r>
            <a:r>
              <a:rPr lang="zh-CN" altLang="en-US">
                <a:sym typeface="+mn-ea"/>
              </a:rPr>
              <a:t>，明确区分不同的</a:t>
            </a:r>
            <a:r>
              <a:rPr lang="zh-CN" altLang="en-US" b="1">
                <a:sym typeface="+mn-ea"/>
              </a:rPr>
              <a:t>时间单位</a:t>
            </a:r>
            <a:r>
              <a:rPr lang="zh-CN" altLang="en-US">
                <a:sym typeface="+mn-ea"/>
              </a:rPr>
              <a:t>。</a:t>
            </a:r>
            <a:endParaRPr lang="zh-CN" altLang="en-US">
              <a:sym typeface="+mn-ea"/>
            </a:endParaRPr>
          </a:p>
          <a:p>
            <a:r>
              <a:rPr lang="zh-CN" altLang="en-US"/>
              <a:t>时间点例子：</a:t>
            </a:r>
            <a:r>
              <a:rPr lang="en-US" altLang="zh-CN"/>
              <a:t>2022</a:t>
            </a:r>
            <a:r>
              <a:rPr lang="zh-CN" altLang="en-US"/>
              <a:t>年</a:t>
            </a:r>
            <a:r>
              <a:rPr lang="en-US" altLang="zh-CN"/>
              <a:t>1</a:t>
            </a:r>
            <a:r>
              <a:rPr lang="zh-CN" altLang="en-US"/>
              <a:t>月</a:t>
            </a:r>
            <a:r>
              <a:rPr lang="en-US" altLang="zh-CN"/>
              <a:t>8</a:t>
            </a:r>
            <a:r>
              <a:rPr lang="zh-CN" altLang="en-US"/>
              <a:t>日</a:t>
            </a:r>
            <a:r>
              <a:rPr lang="en-US" altLang="zh-CN"/>
              <a:t> 13</a:t>
            </a:r>
            <a:r>
              <a:rPr lang="zh-CN" altLang="en-US"/>
              <a:t>点</a:t>
            </a:r>
            <a:r>
              <a:rPr lang="en-US" altLang="zh-CN"/>
              <a:t>07</a:t>
            </a:r>
            <a:r>
              <a:rPr lang="zh-CN" altLang="en-US"/>
              <a:t>分</a:t>
            </a:r>
            <a:r>
              <a:rPr lang="en-US" altLang="zh-CN"/>
              <a:t>10</a:t>
            </a:r>
            <a:r>
              <a:rPr lang="zh-CN" altLang="en-US"/>
              <a:t>秒</a:t>
            </a:r>
            <a:endParaRPr lang="zh-CN" altLang="en-US"/>
          </a:p>
          <a:p>
            <a:r>
              <a:rPr lang="zh-CN" altLang="en-US"/>
              <a:t>时间段</a:t>
            </a:r>
            <a:r>
              <a:rPr lang="zh-CN" altLang="en-US">
                <a:sym typeface="+mn-ea"/>
              </a:rPr>
              <a:t>例子</a:t>
            </a:r>
            <a:r>
              <a:rPr lang="zh-CN" altLang="en-US"/>
              <a:t>：</a:t>
            </a:r>
            <a:r>
              <a:rPr lang="en-US" altLang="zh-CN"/>
              <a:t>1</a:t>
            </a:r>
            <a:r>
              <a:rPr lang="zh-CN" altLang="en-US"/>
              <a:t>分</a:t>
            </a:r>
            <a:r>
              <a:rPr lang="en-US" altLang="zh-CN"/>
              <a:t>30</a:t>
            </a:r>
            <a:r>
              <a:rPr lang="zh-CN" altLang="en-US"/>
              <a:t>秒</a:t>
            </a:r>
            <a:endParaRPr lang="zh-CN" altLang="en-US"/>
          </a:p>
          <a:p>
            <a:r>
              <a:rPr lang="zh-CN" altLang="en-US">
                <a:sym typeface="+mn-ea"/>
              </a:rPr>
              <a:t>时间点类型：</a:t>
            </a:r>
            <a:r>
              <a:rPr lang="en-US" altLang="zh-CN">
                <a:sym typeface="+mn-ea"/>
              </a:rPr>
              <a:t>chrono::steady_clock::time_point </a:t>
            </a:r>
            <a:r>
              <a:rPr lang="zh-CN" altLang="en-US">
                <a:sym typeface="+mn-ea"/>
              </a:rPr>
              <a:t>等</a:t>
            </a:r>
            <a:endParaRPr lang="en-US" altLang="zh-CN"/>
          </a:p>
          <a:p>
            <a:r>
              <a:rPr lang="zh-CN" altLang="en-US">
                <a:sym typeface="+mn-ea"/>
              </a:rPr>
              <a:t>时间段</a:t>
            </a:r>
            <a:r>
              <a:rPr lang="zh-CN" altLang="en-US">
                <a:sym typeface="+mn-ea"/>
              </a:rPr>
              <a:t>类型</a:t>
            </a:r>
            <a:r>
              <a:rPr lang="zh-CN" altLang="en-US">
                <a:sym typeface="+mn-ea"/>
              </a:rPr>
              <a:t>：</a:t>
            </a:r>
            <a:r>
              <a:rPr lang="en-US" altLang="zh-CN">
                <a:sym typeface="+mn-ea"/>
              </a:rPr>
              <a:t>chrono::milliseconds</a:t>
            </a:r>
            <a:r>
              <a:rPr lang="zh-CN" altLang="en-US">
                <a:sym typeface="+mn-ea"/>
              </a:rPr>
              <a:t>，</a:t>
            </a:r>
            <a:r>
              <a:rPr lang="en-US" altLang="zh-CN">
                <a:sym typeface="+mn-ea"/>
              </a:rPr>
              <a:t>chrono::seconds</a:t>
            </a:r>
            <a:r>
              <a:rPr lang="zh-CN" altLang="en-US">
                <a:sym typeface="+mn-ea"/>
              </a:rPr>
              <a:t>，</a:t>
            </a:r>
            <a:r>
              <a:rPr lang="en-US" altLang="zh-CN">
                <a:sym typeface="+mn-ea"/>
              </a:rPr>
              <a:t>chrono::minutes </a:t>
            </a:r>
            <a:r>
              <a:rPr lang="zh-CN" altLang="en-US">
                <a:sym typeface="+mn-ea"/>
              </a:rPr>
              <a:t>等</a:t>
            </a:r>
            <a:endParaRPr lang="en-US" altLang="zh-CN">
              <a:sym typeface="+mn-ea"/>
            </a:endParaRPr>
          </a:p>
          <a:p>
            <a:r>
              <a:rPr lang="zh-CN" altLang="en-US"/>
              <a:t>方便的运算符重载：时间点</a:t>
            </a:r>
            <a:r>
              <a:rPr lang="en-US" altLang="zh-CN"/>
              <a:t>+</a:t>
            </a:r>
            <a:r>
              <a:rPr lang="zh-CN" altLang="en-US"/>
              <a:t>时间段</a:t>
            </a:r>
            <a:r>
              <a:rPr lang="en-US" altLang="zh-CN"/>
              <a:t>=</a:t>
            </a:r>
            <a:r>
              <a:rPr lang="zh-CN" altLang="en-US"/>
              <a:t>时间点，时间点</a:t>
            </a:r>
            <a:r>
              <a:rPr lang="en-US" altLang="zh-CN"/>
              <a:t>-</a:t>
            </a:r>
            <a:r>
              <a:rPr lang="zh-CN" altLang="en-US"/>
              <a:t>时间点</a:t>
            </a:r>
            <a:r>
              <a:rPr lang="en-US" altLang="zh-CN"/>
              <a:t>=</a:t>
            </a:r>
            <a:r>
              <a:rPr lang="zh-CN" altLang="en-US"/>
              <a:t>时间段</a:t>
            </a:r>
            <a:endParaRPr lang="zh-CN" altLang="en-US"/>
          </a:p>
          <a:p>
            <a:r>
              <a:rPr lang="en-US" altLang="zh-CN">
                <a:solidFill>
                  <a:schemeClr val="accent1">
                    <a:lumMod val="75000"/>
                  </a:schemeClr>
                </a:solidFill>
                <a:sym typeface="+mn-ea"/>
              </a:rPr>
              <a:t>auto t0 = chrono::steady_clock::now();                            </a:t>
            </a:r>
            <a:r>
              <a:rPr lang="en-US" altLang="zh-CN">
                <a:solidFill>
                  <a:schemeClr val="accent6">
                    <a:lumMod val="75000"/>
                  </a:schemeClr>
                </a:solidFill>
                <a:sym typeface="+mn-ea"/>
              </a:rPr>
              <a:t>// </a:t>
            </a:r>
            <a:r>
              <a:rPr lang="zh-CN" altLang="en-US">
                <a:solidFill>
                  <a:schemeClr val="accent6">
                    <a:lumMod val="75000"/>
                  </a:schemeClr>
                </a:solidFill>
                <a:sym typeface="+mn-ea"/>
              </a:rPr>
              <a:t>获取当前时间点</a:t>
            </a:r>
            <a:endParaRPr lang="zh-CN" altLang="en-US">
              <a:solidFill>
                <a:schemeClr val="accent1">
                  <a:lumMod val="75000"/>
                </a:schemeClr>
              </a:solidFill>
            </a:endParaRPr>
          </a:p>
          <a:p>
            <a:r>
              <a:rPr lang="en-US" altLang="zh-CN">
                <a:solidFill>
                  <a:schemeClr val="accent1">
                    <a:lumMod val="75000"/>
                  </a:schemeClr>
                </a:solidFill>
              </a:rPr>
              <a:t>auto t1 = t0 + chrono::seconds(30);                                 </a:t>
            </a:r>
            <a:r>
              <a:rPr lang="en-US" altLang="zh-CN">
                <a:solidFill>
                  <a:schemeClr val="accent6">
                    <a:lumMod val="75000"/>
                  </a:schemeClr>
                </a:solidFill>
              </a:rPr>
              <a:t>// </a:t>
            </a:r>
            <a:r>
              <a:rPr lang="zh-CN" altLang="en-US">
                <a:solidFill>
                  <a:schemeClr val="accent6">
                    <a:lumMod val="75000"/>
                  </a:schemeClr>
                </a:solidFill>
              </a:rPr>
              <a:t>当前时间点的</a:t>
            </a:r>
            <a:r>
              <a:rPr lang="en-US" altLang="zh-CN">
                <a:solidFill>
                  <a:schemeClr val="accent6">
                    <a:lumMod val="75000"/>
                  </a:schemeClr>
                </a:solidFill>
              </a:rPr>
              <a:t>30</a:t>
            </a:r>
            <a:r>
              <a:rPr lang="zh-CN" altLang="en-US">
                <a:solidFill>
                  <a:schemeClr val="accent6">
                    <a:lumMod val="75000"/>
                  </a:schemeClr>
                </a:solidFill>
              </a:rPr>
              <a:t>秒后</a:t>
            </a:r>
            <a:endParaRPr lang="zh-CN" altLang="en-US">
              <a:solidFill>
                <a:schemeClr val="accent1">
                  <a:lumMod val="75000"/>
                </a:schemeClr>
              </a:solidFill>
            </a:endParaRPr>
          </a:p>
          <a:p>
            <a:r>
              <a:rPr lang="en-US" altLang="zh-CN">
                <a:solidFill>
                  <a:schemeClr val="accent1">
                    <a:lumMod val="75000"/>
                  </a:schemeClr>
                </a:solidFill>
              </a:rPr>
              <a:t>auto dt = t1 - t0;                                                                </a:t>
            </a:r>
            <a:r>
              <a:rPr lang="en-US" altLang="zh-CN">
                <a:solidFill>
                  <a:schemeClr val="accent6">
                    <a:lumMod val="75000"/>
                  </a:schemeClr>
                </a:solidFill>
              </a:rPr>
              <a:t>// </a:t>
            </a:r>
            <a:r>
              <a:rPr lang="zh-CN" altLang="en-US">
                <a:solidFill>
                  <a:schemeClr val="accent6">
                    <a:lumMod val="75000"/>
                  </a:schemeClr>
                </a:solidFill>
              </a:rPr>
              <a:t>获取两个时间点的差（时间段）</a:t>
            </a:r>
            <a:endParaRPr lang="zh-CN" altLang="en-US">
              <a:solidFill>
                <a:schemeClr val="accent1">
                  <a:lumMod val="75000"/>
                </a:schemeClr>
              </a:solidFill>
            </a:endParaRPr>
          </a:p>
          <a:p>
            <a:r>
              <a:rPr lang="en-US" altLang="zh-CN">
                <a:solidFill>
                  <a:schemeClr val="accent1">
                    <a:lumMod val="75000"/>
                  </a:schemeClr>
                </a:solidFill>
              </a:rPr>
              <a:t>int64_t sec = </a:t>
            </a:r>
            <a:r>
              <a:rPr lang="en-US" altLang="zh-CN">
                <a:solidFill>
                  <a:schemeClr val="accent1">
                    <a:lumMod val="75000"/>
                  </a:schemeClr>
                </a:solidFill>
                <a:sym typeface="+mn-ea"/>
              </a:rPr>
              <a:t>chrono::duration_cast&lt;chrono::seconds&gt;(</a:t>
            </a:r>
            <a:r>
              <a:rPr lang="en-US" altLang="zh-CN">
                <a:solidFill>
                  <a:schemeClr val="accent1">
                    <a:lumMod val="75000"/>
                  </a:schemeClr>
                </a:solidFill>
              </a:rPr>
              <a:t>dt).count();  </a:t>
            </a:r>
            <a:r>
              <a:rPr lang="en-US" altLang="zh-CN">
                <a:solidFill>
                  <a:schemeClr val="accent6">
                    <a:lumMod val="75000"/>
                  </a:schemeClr>
                </a:solidFill>
              </a:rPr>
              <a:t>// </a:t>
            </a:r>
            <a:r>
              <a:rPr lang="zh-CN" altLang="en-US">
                <a:solidFill>
                  <a:schemeClr val="accent6">
                    <a:lumMod val="75000"/>
                  </a:schemeClr>
                </a:solidFill>
                <a:sym typeface="+mn-ea"/>
              </a:rPr>
              <a:t>时间差的</a:t>
            </a:r>
            <a:r>
              <a:rPr lang="zh-CN" altLang="en-US">
                <a:solidFill>
                  <a:schemeClr val="accent6">
                    <a:lumMod val="75000"/>
                  </a:schemeClr>
                </a:solidFill>
              </a:rPr>
              <a:t>秒数</a:t>
            </a:r>
            <a:endParaRPr lang="zh-CN" altLang="en-US">
              <a:solidFill>
                <a:schemeClr val="accent6">
                  <a:lumMod val="75000"/>
                </a:schemeClr>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只需一次性上锁，且符合</a:t>
            </a:r>
            <a:r>
              <a:rPr lang="en-US" altLang="zh-CN"/>
              <a:t> RAII </a:t>
            </a:r>
            <a:r>
              <a:rPr lang="zh-CN" altLang="en-US"/>
              <a:t>思想：访问者模式</a:t>
            </a:r>
            <a:endParaRPr lang="zh-CN" altLang="en-US"/>
          </a:p>
        </p:txBody>
      </p:sp>
      <p:pic>
        <p:nvPicPr>
          <p:cNvPr id="5" name="Content Placeholder 4"/>
          <p:cNvPicPr>
            <a:picLocks noChangeAspect="1"/>
          </p:cNvPicPr>
          <p:nvPr>
            <p:ph sz="half" idx="1"/>
          </p:nvPr>
        </p:nvPicPr>
        <p:blipFill>
          <a:blip r:embed="rId1"/>
          <a:stretch>
            <a:fillRect/>
          </a:stretch>
        </p:blipFill>
        <p:spPr>
          <a:xfrm>
            <a:off x="1028065" y="1913255"/>
            <a:ext cx="4419600" cy="4175760"/>
          </a:xfrm>
          <a:prstGeom prst="rect">
            <a:avLst/>
          </a:prstGeom>
        </p:spPr>
      </p:pic>
      <p:pic>
        <p:nvPicPr>
          <p:cNvPr id="6" name="Content Placeholder 5"/>
          <p:cNvPicPr>
            <a:picLocks noChangeAspect="1"/>
          </p:cNvPicPr>
          <p:nvPr>
            <p:ph sz="half" idx="2"/>
          </p:nvPr>
        </p:nvPicPr>
        <p:blipFill>
          <a:blip r:embed="rId2"/>
          <a:stretch>
            <a:fillRect/>
          </a:stretch>
        </p:blipFill>
        <p:spPr>
          <a:xfrm>
            <a:off x="6263005" y="2096135"/>
            <a:ext cx="4617720" cy="3810000"/>
          </a:xfrm>
          <a:prstGeom prst="rect">
            <a:avLst/>
          </a:prstGeom>
        </p:spPr>
      </p:pic>
      <p:sp>
        <p:nvSpPr>
          <p:cNvPr id="7" name="Text Box 6"/>
          <p:cNvSpPr txBox="1"/>
          <p:nvPr/>
        </p:nvSpPr>
        <p:spPr>
          <a:xfrm>
            <a:off x="5533390" y="1174115"/>
            <a:ext cx="6658610" cy="922020"/>
          </a:xfrm>
          <a:prstGeom prst="rect">
            <a:avLst/>
          </a:prstGeom>
          <a:noFill/>
        </p:spPr>
        <p:txBody>
          <a:bodyPr wrap="square" rtlCol="0">
            <a:spAutoFit/>
          </a:bodyPr>
          <a:p>
            <a:r>
              <a:rPr lang="en-US" altLang="zh-CN">
                <a:solidFill>
                  <a:schemeClr val="bg1">
                    <a:lumMod val="75000"/>
                  </a:schemeClr>
                </a:solidFill>
              </a:rPr>
              <a:t>Accessor </a:t>
            </a:r>
            <a:r>
              <a:rPr lang="zh-CN" altLang="en-US">
                <a:solidFill>
                  <a:schemeClr val="bg1">
                    <a:lumMod val="75000"/>
                  </a:schemeClr>
                </a:solidFill>
              </a:rPr>
              <a:t>或者说</a:t>
            </a:r>
            <a:r>
              <a:rPr lang="en-US" altLang="zh-CN">
                <a:solidFill>
                  <a:schemeClr val="bg1">
                    <a:lumMod val="75000"/>
                  </a:schemeClr>
                </a:solidFill>
              </a:rPr>
              <a:t> Viewer </a:t>
            </a:r>
            <a:r>
              <a:rPr lang="zh-CN" altLang="en-US">
                <a:solidFill>
                  <a:schemeClr val="bg1">
                    <a:lumMod val="75000"/>
                  </a:schemeClr>
                </a:solidFill>
              </a:rPr>
              <a:t>模式，王鑫磊常用于设计</a:t>
            </a:r>
            <a:r>
              <a:rPr lang="en-US" altLang="zh-CN">
                <a:solidFill>
                  <a:schemeClr val="bg1">
                    <a:lumMod val="75000"/>
                  </a:schemeClr>
                </a:solidFill>
              </a:rPr>
              <a:t> GPU </a:t>
            </a:r>
            <a:r>
              <a:rPr lang="zh-CN" altLang="en-US">
                <a:solidFill>
                  <a:schemeClr val="bg1">
                    <a:lumMod val="75000"/>
                  </a:schemeClr>
                </a:solidFill>
              </a:rPr>
              <a:t>容器</a:t>
            </a:r>
            <a:r>
              <a:rPr lang="en-US" altLang="zh-CN">
                <a:solidFill>
                  <a:schemeClr val="bg1">
                    <a:lumMod val="75000"/>
                  </a:schemeClr>
                </a:solidFill>
              </a:rPr>
              <a:t> OpenVDB </a:t>
            </a:r>
            <a:r>
              <a:rPr lang="zh-CN" altLang="en-US">
                <a:solidFill>
                  <a:schemeClr val="bg1">
                    <a:lumMod val="75000"/>
                  </a:schemeClr>
                </a:solidFill>
              </a:rPr>
              <a:t>数据结构的访问，也是采用了</a:t>
            </a:r>
            <a:r>
              <a:rPr lang="en-US" altLang="zh-CN">
                <a:solidFill>
                  <a:schemeClr val="bg1">
                    <a:lumMod val="75000"/>
                  </a:schemeClr>
                </a:solidFill>
              </a:rPr>
              <a:t> Accessor </a:t>
            </a:r>
            <a:r>
              <a:rPr lang="zh-CN" altLang="en-US">
                <a:solidFill>
                  <a:schemeClr val="bg1">
                    <a:lumMod val="75000"/>
                  </a:schemeClr>
                </a:solidFill>
              </a:rPr>
              <a:t>的设计</a:t>
            </a:r>
            <a:r>
              <a:rPr lang="en-US" altLang="zh-CN">
                <a:solidFill>
                  <a:schemeClr val="bg1">
                    <a:lumMod val="75000"/>
                  </a:schemeClr>
                </a:solidFill>
              </a:rPr>
              <a:t>……</a:t>
            </a:r>
            <a:endParaRPr lang="en-US" altLang="zh-CN">
              <a:solidFill>
                <a:schemeClr val="bg1">
                  <a:lumMod val="75000"/>
                </a:schemeClr>
              </a:solidFill>
            </a:endParaRPr>
          </a:p>
          <a:p>
            <a:r>
              <a:rPr lang="zh-CN" altLang="en-US">
                <a:solidFill>
                  <a:schemeClr val="bg1">
                    <a:lumMod val="75000"/>
                  </a:schemeClr>
                </a:solidFill>
              </a:rPr>
              <a:t>并且还有</a:t>
            </a:r>
            <a:r>
              <a:rPr lang="en-US" altLang="zh-CN">
                <a:solidFill>
                  <a:schemeClr val="bg1">
                    <a:lumMod val="75000"/>
                  </a:schemeClr>
                </a:solidFill>
              </a:rPr>
              <a:t> ConstAccessor </a:t>
            </a:r>
            <a:r>
              <a:rPr lang="zh-CN" altLang="en-US">
                <a:solidFill>
                  <a:schemeClr val="bg1">
                    <a:lumMod val="75000"/>
                  </a:schemeClr>
                </a:solidFill>
              </a:rPr>
              <a:t>和</a:t>
            </a:r>
            <a:r>
              <a:rPr lang="en-US" altLang="zh-CN">
                <a:solidFill>
                  <a:schemeClr val="bg1">
                    <a:lumMod val="75000"/>
                  </a:schemeClr>
                </a:solidFill>
              </a:rPr>
              <a:t> Accessor </a:t>
            </a:r>
            <a:r>
              <a:rPr lang="zh-CN" altLang="en-US">
                <a:solidFill>
                  <a:schemeClr val="bg1">
                    <a:lumMod val="75000"/>
                  </a:schemeClr>
                </a:solidFill>
              </a:rPr>
              <a:t>两种，分别对应于读和写</a:t>
            </a:r>
            <a:endParaRPr lang="zh-CN" altLang="en-US">
              <a:solidFill>
                <a:schemeClr val="bg1">
                  <a:lumMod val="75000"/>
                </a:schemeClr>
              </a:solidFill>
            </a:endParaRPr>
          </a:p>
        </p:txBody>
      </p:sp>
      <p:sp>
        <p:nvSpPr>
          <p:cNvPr id="9" name="Rounded Rectangle 8"/>
          <p:cNvSpPr/>
          <p:nvPr/>
        </p:nvSpPr>
        <p:spPr>
          <a:xfrm>
            <a:off x="6985635" y="2738120"/>
            <a:ext cx="2243455" cy="14541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 name="Rounded Rectangle 7"/>
          <p:cNvSpPr/>
          <p:nvPr/>
        </p:nvSpPr>
        <p:spPr>
          <a:xfrm>
            <a:off x="6985635" y="3815080"/>
            <a:ext cx="2243455" cy="14541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 name="Rounded Rectangle 9"/>
          <p:cNvSpPr/>
          <p:nvPr/>
        </p:nvSpPr>
        <p:spPr>
          <a:xfrm>
            <a:off x="1381125" y="5432425"/>
            <a:ext cx="1790700" cy="47371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1" name="Text Box 10"/>
          <p:cNvSpPr txBox="1"/>
          <p:nvPr/>
        </p:nvSpPr>
        <p:spPr>
          <a:xfrm>
            <a:off x="5940425" y="6089015"/>
            <a:ext cx="5599430" cy="645160"/>
          </a:xfrm>
          <a:prstGeom prst="rect">
            <a:avLst/>
          </a:prstGeom>
          <a:noFill/>
        </p:spPr>
        <p:txBody>
          <a:bodyPr wrap="square" rtlCol="0">
            <a:spAutoFit/>
          </a:bodyPr>
          <a:p>
            <a:r>
              <a:rPr lang="zh-CN" altLang="en-US">
                <a:solidFill>
                  <a:schemeClr val="bg1">
                    <a:lumMod val="75000"/>
                  </a:schemeClr>
                </a:solidFill>
              </a:rPr>
              <a:t>同学们可以想想看，如果这里的</a:t>
            </a:r>
            <a:r>
              <a:rPr lang="en-US" altLang="zh-CN">
                <a:solidFill>
                  <a:schemeClr val="bg1">
                    <a:lumMod val="75000"/>
                  </a:schemeClr>
                </a:solidFill>
              </a:rPr>
              <a:t> m_mtx </a:t>
            </a:r>
            <a:r>
              <a:rPr lang="zh-CN" altLang="en-US">
                <a:solidFill>
                  <a:schemeClr val="bg1">
                    <a:lumMod val="75000"/>
                  </a:schemeClr>
                </a:solidFill>
              </a:rPr>
              <a:t>改成读写锁，要如何实现</a:t>
            </a:r>
            <a:r>
              <a:rPr lang="en-US" altLang="zh-CN">
                <a:solidFill>
                  <a:schemeClr val="bg1">
                    <a:lumMod val="75000"/>
                  </a:schemeClr>
                </a:solidFill>
              </a:rPr>
              <a:t> </a:t>
            </a:r>
            <a:r>
              <a:rPr lang="en-US" altLang="zh-CN">
                <a:solidFill>
                  <a:schemeClr val="bg1">
                    <a:lumMod val="75000"/>
                  </a:schemeClr>
                </a:solidFill>
                <a:sym typeface="+mn-ea"/>
              </a:rPr>
              <a:t>ConstAccessor </a:t>
            </a:r>
            <a:r>
              <a:rPr lang="en-US" altLang="zh-CN">
                <a:solidFill>
                  <a:schemeClr val="bg1">
                    <a:lumMod val="75000"/>
                  </a:schemeClr>
                </a:solidFill>
              </a:rPr>
              <a:t>access() const</a:t>
            </a:r>
            <a:r>
              <a:rPr lang="zh-CN" altLang="en-US">
                <a:solidFill>
                  <a:schemeClr val="bg1">
                    <a:lumMod val="75000"/>
                  </a:schemeClr>
                </a:solidFill>
              </a:rPr>
              <a:t>？</a:t>
            </a:r>
            <a:endParaRPr lang="zh-CN" altLang="en-US">
              <a:solidFill>
                <a:schemeClr val="bg1">
                  <a:lumMod val="75000"/>
                </a:schemeClr>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1" descr="IMG_20211111_133521"/>
          <p:cNvPicPr>
            <a:picLocks noChangeAspect="1"/>
          </p:cNvPicPr>
          <p:nvPr/>
        </p:nvPicPr>
        <p:blipFill>
          <a:blip r:embed="rId1">
            <a:lum bright="36000" contrast="-42000"/>
          </a:blip>
          <a:stretch>
            <a:fillRect/>
          </a:stretch>
        </p:blipFill>
        <p:spPr>
          <a:xfrm>
            <a:off x="0" y="0"/>
            <a:ext cx="12192000" cy="6858000"/>
          </a:xfrm>
          <a:prstGeom prst="rect">
            <a:avLst/>
          </a:prstGeom>
        </p:spPr>
      </p:pic>
      <p:sp>
        <p:nvSpPr>
          <p:cNvPr id="5" name="Title 4"/>
          <p:cNvSpPr>
            <a:spLocks noGrp="1"/>
          </p:cNvSpPr>
          <p:nvPr>
            <p:ph type="title"/>
          </p:nvPr>
        </p:nvSpPr>
        <p:spPr/>
        <p:txBody>
          <a:bodyPr/>
          <a:p>
            <a:r>
              <a:rPr lang="zh-CN" altLang="en-US"/>
              <a:t>第</a:t>
            </a:r>
            <a:r>
              <a:rPr lang="en-US" altLang="zh-CN"/>
              <a:t>6</a:t>
            </a:r>
            <a:r>
              <a:rPr lang="zh-CN" altLang="en-US"/>
              <a:t>章：条件变量</a:t>
            </a:r>
            <a:endParaRPr lang="zh-CN"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 name="Content Placeholder 14"/>
          <p:cNvPicPr>
            <a:picLocks noChangeAspect="1"/>
          </p:cNvPicPr>
          <p:nvPr>
            <p:ph sz="half" idx="2"/>
          </p:nvPr>
        </p:nvPicPr>
        <p:blipFill>
          <a:blip r:embed="rId1"/>
          <a:stretch>
            <a:fillRect/>
          </a:stretch>
        </p:blipFill>
        <p:spPr>
          <a:xfrm>
            <a:off x="5892800" y="2046605"/>
            <a:ext cx="6224270" cy="3822700"/>
          </a:xfrm>
          <a:prstGeom prst="rect">
            <a:avLst/>
          </a:prstGeom>
        </p:spPr>
      </p:pic>
      <p:sp>
        <p:nvSpPr>
          <p:cNvPr id="2" name="Title 1"/>
          <p:cNvSpPr>
            <a:spLocks noGrp="1"/>
          </p:cNvSpPr>
          <p:nvPr>
            <p:ph type="title"/>
          </p:nvPr>
        </p:nvSpPr>
        <p:spPr/>
        <p:txBody>
          <a:bodyPr/>
          <a:p>
            <a:r>
              <a:rPr lang="zh-CN" altLang="en-US">
                <a:sym typeface="+mn-ea"/>
              </a:rPr>
              <a:t>条件变量：等待被唤醒</a:t>
            </a:r>
            <a:endParaRPr lang="en-US"/>
          </a:p>
        </p:txBody>
      </p:sp>
      <p:sp>
        <p:nvSpPr>
          <p:cNvPr id="3" name="Content Placeholder 2"/>
          <p:cNvSpPr>
            <a:spLocks noGrp="1"/>
          </p:cNvSpPr>
          <p:nvPr>
            <p:ph sz="half" idx="1"/>
          </p:nvPr>
        </p:nvSpPr>
        <p:spPr/>
        <p:txBody>
          <a:bodyPr/>
          <a:p>
            <a:r>
              <a:rPr lang="en-US"/>
              <a:t>cv.wait(lck) </a:t>
            </a:r>
            <a:r>
              <a:rPr lang="zh-CN" altLang="en-US"/>
              <a:t>将会让当前线程陷入等待。</a:t>
            </a:r>
            <a:endParaRPr lang="zh-CN" altLang="en-US"/>
          </a:p>
          <a:p>
            <a:r>
              <a:rPr lang="zh-CN" altLang="en-US"/>
              <a:t>在其他线程中调用</a:t>
            </a:r>
            <a:r>
              <a:rPr lang="en-US" altLang="zh-CN"/>
              <a:t> cv.notify_one() </a:t>
            </a:r>
            <a:r>
              <a:rPr lang="zh-CN" altLang="en-US"/>
              <a:t>则会唤醒那个陷入等待的线程。</a:t>
            </a:r>
            <a:endParaRPr lang="zh-CN" altLang="en-US"/>
          </a:p>
          <a:p>
            <a:r>
              <a:rPr lang="zh-CN" altLang="en-US"/>
              <a:t>可以发现</a:t>
            </a:r>
            <a:r>
              <a:rPr lang="en-US" altLang="zh-CN"/>
              <a:t> std::condition_variable </a:t>
            </a:r>
            <a:r>
              <a:rPr lang="zh-CN" altLang="en-US"/>
              <a:t>必须和</a:t>
            </a:r>
            <a:r>
              <a:rPr lang="en-US" altLang="zh-CN"/>
              <a:t> std::unique_lock&lt;std::mutex&gt; </a:t>
            </a:r>
            <a:r>
              <a:rPr lang="zh-CN" altLang="en-US"/>
              <a:t>一起用，稍后会解释原因。</a:t>
            </a:r>
            <a:endParaRPr lang="zh-CN" altLang="en-US">
              <a:solidFill>
                <a:schemeClr val="bg1">
                  <a:lumMod val="75000"/>
                </a:schemeClr>
              </a:solidFill>
            </a:endParaRPr>
          </a:p>
        </p:txBody>
      </p:sp>
      <p:sp>
        <p:nvSpPr>
          <p:cNvPr id="14" name="Rounded Rectangle 13"/>
          <p:cNvSpPr/>
          <p:nvPr/>
        </p:nvSpPr>
        <p:spPr>
          <a:xfrm>
            <a:off x="6989445" y="3738245"/>
            <a:ext cx="1226820" cy="15494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 name="Rounded Rectangle 7"/>
          <p:cNvSpPr/>
          <p:nvPr/>
        </p:nvSpPr>
        <p:spPr>
          <a:xfrm>
            <a:off x="6628130" y="4967605"/>
            <a:ext cx="1490980" cy="15557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11" name="Picture 10"/>
          <p:cNvPicPr>
            <a:picLocks noChangeAspect="1"/>
          </p:cNvPicPr>
          <p:nvPr/>
        </p:nvPicPr>
        <p:blipFill>
          <a:blip r:embed="rId2"/>
          <a:stretch>
            <a:fillRect/>
          </a:stretch>
        </p:blipFill>
        <p:spPr>
          <a:xfrm>
            <a:off x="505460" y="5680710"/>
            <a:ext cx="5234940" cy="65532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条件变量：等待某一条件成真</a:t>
            </a:r>
            <a:endParaRPr lang="en-US"/>
          </a:p>
        </p:txBody>
      </p:sp>
      <p:sp>
        <p:nvSpPr>
          <p:cNvPr id="3" name="Content Placeholder 2"/>
          <p:cNvSpPr>
            <a:spLocks noGrp="1"/>
          </p:cNvSpPr>
          <p:nvPr>
            <p:ph sz="half" idx="1"/>
          </p:nvPr>
        </p:nvSpPr>
        <p:spPr/>
        <p:txBody>
          <a:bodyPr/>
          <a:p>
            <a:r>
              <a:rPr lang="zh-CN" altLang="en-US">
                <a:sym typeface="+mn-ea"/>
              </a:rPr>
              <a:t>还可以额外指定一个参数，变成</a:t>
            </a:r>
            <a:r>
              <a:rPr lang="en-US" altLang="zh-CN">
                <a:sym typeface="+mn-ea"/>
              </a:rPr>
              <a:t> </a:t>
            </a:r>
            <a:r>
              <a:rPr lang="en-US">
                <a:sym typeface="+mn-ea"/>
              </a:rPr>
              <a:t>cv.wait(lck, expr) </a:t>
            </a:r>
            <a:r>
              <a:rPr lang="zh-CN" altLang="en-US">
                <a:sym typeface="+mn-ea"/>
              </a:rPr>
              <a:t>的形式，其中</a:t>
            </a:r>
            <a:r>
              <a:rPr lang="en-US" altLang="zh-CN">
                <a:sym typeface="+mn-ea"/>
              </a:rPr>
              <a:t> expr </a:t>
            </a:r>
            <a:r>
              <a:rPr lang="zh-CN" altLang="en-US">
                <a:sym typeface="+mn-ea"/>
              </a:rPr>
              <a:t>是个</a:t>
            </a:r>
            <a:r>
              <a:rPr lang="en-US" altLang="zh-CN">
                <a:sym typeface="+mn-ea"/>
              </a:rPr>
              <a:t> lambda </a:t>
            </a:r>
            <a:r>
              <a:rPr lang="zh-CN" altLang="en-US">
                <a:sym typeface="+mn-ea"/>
              </a:rPr>
              <a:t>表达式，只有其返回值为</a:t>
            </a:r>
            <a:r>
              <a:rPr lang="en-US" altLang="zh-CN">
                <a:sym typeface="+mn-ea"/>
              </a:rPr>
              <a:t> true </a:t>
            </a:r>
            <a:r>
              <a:rPr lang="zh-CN" altLang="en-US">
                <a:sym typeface="+mn-ea"/>
              </a:rPr>
              <a:t>时才会真正唤醒，否则继续等待。</a:t>
            </a:r>
            <a:endParaRPr lang="zh-CN" altLang="en-US"/>
          </a:p>
          <a:p>
            <a:endParaRPr lang="en-US"/>
          </a:p>
        </p:txBody>
      </p:sp>
      <p:pic>
        <p:nvPicPr>
          <p:cNvPr id="5" name="Content Placeholder 4"/>
          <p:cNvPicPr>
            <a:picLocks noChangeAspect="1"/>
          </p:cNvPicPr>
          <p:nvPr>
            <p:ph sz="half" idx="2"/>
          </p:nvPr>
        </p:nvPicPr>
        <p:blipFill>
          <a:blip r:embed="rId1"/>
          <a:stretch>
            <a:fillRect/>
          </a:stretch>
        </p:blipFill>
        <p:spPr>
          <a:xfrm>
            <a:off x="5981700" y="1876425"/>
            <a:ext cx="5181600" cy="4249420"/>
          </a:xfrm>
          <a:prstGeom prst="rect">
            <a:avLst/>
          </a:prstGeom>
        </p:spPr>
      </p:pic>
      <p:sp>
        <p:nvSpPr>
          <p:cNvPr id="14" name="Rounded Rectangle 13"/>
          <p:cNvSpPr/>
          <p:nvPr/>
        </p:nvSpPr>
        <p:spPr>
          <a:xfrm>
            <a:off x="8068310" y="3703955"/>
            <a:ext cx="1800225" cy="16637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6" name="Picture 5"/>
          <p:cNvPicPr>
            <a:picLocks noChangeAspect="1"/>
          </p:cNvPicPr>
          <p:nvPr/>
        </p:nvPicPr>
        <p:blipFill>
          <a:blip r:embed="rId2"/>
          <a:stretch>
            <a:fillRect/>
          </a:stretch>
        </p:blipFill>
        <p:spPr>
          <a:xfrm>
            <a:off x="430530" y="4951095"/>
            <a:ext cx="5257800" cy="77724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条件变量：多个等待者</a:t>
            </a:r>
            <a:endParaRPr lang="zh-CN" altLang="en-US"/>
          </a:p>
        </p:txBody>
      </p:sp>
      <p:sp>
        <p:nvSpPr>
          <p:cNvPr id="3" name="Content Placeholder 2"/>
          <p:cNvSpPr>
            <a:spLocks noGrp="1"/>
          </p:cNvSpPr>
          <p:nvPr>
            <p:ph sz="half" idx="1"/>
          </p:nvPr>
        </p:nvSpPr>
        <p:spPr/>
        <p:txBody>
          <a:bodyPr/>
          <a:p>
            <a:r>
              <a:rPr lang="en-US"/>
              <a:t>cv.notify_one() </a:t>
            </a:r>
            <a:r>
              <a:rPr lang="zh-CN" altLang="en-US"/>
              <a:t>只会唤醒</a:t>
            </a:r>
            <a:r>
              <a:rPr lang="zh-CN" altLang="en-US">
                <a:sym typeface="+mn-ea"/>
              </a:rPr>
              <a:t>其中一个等待中的线程，而</a:t>
            </a:r>
            <a:r>
              <a:rPr lang="en-US" altLang="zh-CN">
                <a:sym typeface="+mn-ea"/>
              </a:rPr>
              <a:t> cv.notify_all() </a:t>
            </a:r>
            <a:r>
              <a:rPr lang="zh-CN" altLang="en-US">
                <a:sym typeface="+mn-ea"/>
              </a:rPr>
              <a:t>会唤醒全部。</a:t>
            </a:r>
            <a:endParaRPr lang="en-US"/>
          </a:p>
          <a:p>
            <a:r>
              <a:rPr lang="zh-CN" altLang="en-US"/>
              <a:t>这就是为什么</a:t>
            </a:r>
            <a:r>
              <a:rPr lang="en-US" altLang="zh-CN"/>
              <a:t> wait() </a:t>
            </a:r>
            <a:r>
              <a:rPr lang="zh-CN" altLang="en-US"/>
              <a:t>需要一个</a:t>
            </a:r>
            <a:r>
              <a:rPr lang="en-US" altLang="zh-CN"/>
              <a:t> unique_lock </a:t>
            </a:r>
            <a:r>
              <a:rPr lang="zh-CN" altLang="en-US"/>
              <a:t>作为参数，因为要保证多个线程被唤醒时，只有一个能够被启动。如果不需要，在</a:t>
            </a:r>
            <a:r>
              <a:rPr lang="en-US" altLang="zh-CN"/>
              <a:t> wait() </a:t>
            </a:r>
            <a:r>
              <a:rPr lang="zh-CN" altLang="en-US"/>
              <a:t>返回后调用</a:t>
            </a:r>
            <a:r>
              <a:rPr lang="en-US" altLang="zh-CN"/>
              <a:t> lck.unlock() </a:t>
            </a:r>
            <a:r>
              <a:rPr lang="zh-CN" altLang="en-US"/>
              <a:t>即可。</a:t>
            </a:r>
            <a:endParaRPr lang="zh-CN" altLang="en-US"/>
          </a:p>
          <a:p>
            <a:r>
              <a:rPr lang="zh-CN" altLang="en-US"/>
              <a:t>顺便一提，</a:t>
            </a:r>
            <a:r>
              <a:rPr lang="en-US" altLang="zh-CN"/>
              <a:t>wait() </a:t>
            </a:r>
            <a:r>
              <a:rPr lang="zh-CN" altLang="en-US"/>
              <a:t>的过程中会暂时</a:t>
            </a:r>
            <a:r>
              <a:rPr lang="en-US" altLang="zh-CN"/>
              <a:t> unlock() </a:t>
            </a:r>
            <a:r>
              <a:rPr lang="zh-CN" altLang="en-US"/>
              <a:t>这个锁。</a:t>
            </a:r>
            <a:endParaRPr lang="zh-CN" altLang="en-US"/>
          </a:p>
        </p:txBody>
      </p:sp>
      <p:pic>
        <p:nvPicPr>
          <p:cNvPr id="5" name="Content Placeholder 4"/>
          <p:cNvPicPr>
            <a:picLocks noChangeAspect="1"/>
          </p:cNvPicPr>
          <p:nvPr>
            <p:ph sz="half" idx="2"/>
          </p:nvPr>
        </p:nvPicPr>
        <p:blipFill>
          <a:blip r:embed="rId1"/>
          <a:stretch>
            <a:fillRect/>
          </a:stretch>
        </p:blipFill>
        <p:spPr>
          <a:xfrm>
            <a:off x="6422390" y="636270"/>
            <a:ext cx="5769610" cy="6221730"/>
          </a:xfrm>
          <a:prstGeom prst="rect">
            <a:avLst/>
          </a:prstGeom>
        </p:spPr>
      </p:pic>
      <p:pic>
        <p:nvPicPr>
          <p:cNvPr id="6" name="Picture 5"/>
          <p:cNvPicPr>
            <a:picLocks noChangeAspect="1"/>
          </p:cNvPicPr>
          <p:nvPr/>
        </p:nvPicPr>
        <p:blipFill>
          <a:blip r:embed="rId2"/>
          <a:stretch>
            <a:fillRect/>
          </a:stretch>
        </p:blipFill>
        <p:spPr>
          <a:xfrm>
            <a:off x="647700" y="5821680"/>
            <a:ext cx="5250180" cy="1036320"/>
          </a:xfrm>
          <a:prstGeom prst="rect">
            <a:avLst/>
          </a:prstGeom>
        </p:spPr>
      </p:pic>
      <p:sp>
        <p:nvSpPr>
          <p:cNvPr id="14" name="Rounded Rectangle 13"/>
          <p:cNvSpPr/>
          <p:nvPr/>
        </p:nvSpPr>
        <p:spPr>
          <a:xfrm>
            <a:off x="7041515" y="5006975"/>
            <a:ext cx="1414145" cy="17716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7" name="Rounded Rectangle 6"/>
          <p:cNvSpPr/>
          <p:nvPr/>
        </p:nvSpPr>
        <p:spPr>
          <a:xfrm>
            <a:off x="7041515" y="5713730"/>
            <a:ext cx="1414145" cy="17716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案例：实现生产者</a:t>
            </a:r>
            <a:r>
              <a:rPr lang="en-US" altLang="zh-CN"/>
              <a:t>-</a:t>
            </a:r>
            <a:r>
              <a:rPr lang="zh-CN" altLang="en-US"/>
              <a:t>消费者模式</a:t>
            </a:r>
            <a:endParaRPr lang="zh-CN" altLang="en-US"/>
          </a:p>
        </p:txBody>
      </p:sp>
      <p:pic>
        <p:nvPicPr>
          <p:cNvPr id="10" name="Content Placeholder 9"/>
          <p:cNvPicPr>
            <a:picLocks noChangeAspect="1"/>
          </p:cNvPicPr>
          <p:nvPr>
            <p:ph sz="half" idx="2"/>
          </p:nvPr>
        </p:nvPicPr>
        <p:blipFill>
          <a:blip r:embed="rId1"/>
          <a:stretch>
            <a:fillRect/>
          </a:stretch>
        </p:blipFill>
        <p:spPr>
          <a:xfrm>
            <a:off x="7299960" y="-3175"/>
            <a:ext cx="4892040" cy="6861175"/>
          </a:xfrm>
          <a:prstGeom prst="rect">
            <a:avLst/>
          </a:prstGeom>
        </p:spPr>
      </p:pic>
      <p:sp>
        <p:nvSpPr>
          <p:cNvPr id="11" name="Rounded Rectangle 10"/>
          <p:cNvSpPr/>
          <p:nvPr/>
        </p:nvSpPr>
        <p:spPr>
          <a:xfrm>
            <a:off x="7853045" y="5067935"/>
            <a:ext cx="1591945" cy="27559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2" name="Rounded Rectangle 11"/>
          <p:cNvSpPr/>
          <p:nvPr/>
        </p:nvSpPr>
        <p:spPr>
          <a:xfrm>
            <a:off x="7853045" y="5343525"/>
            <a:ext cx="1669415" cy="27559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3" name="Rounded Rectangle 12"/>
          <p:cNvSpPr/>
          <p:nvPr/>
        </p:nvSpPr>
        <p:spPr>
          <a:xfrm>
            <a:off x="7853045" y="5701665"/>
            <a:ext cx="1746250" cy="41910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4" name="Rounded Rectangle 13"/>
          <p:cNvSpPr/>
          <p:nvPr/>
        </p:nvSpPr>
        <p:spPr>
          <a:xfrm>
            <a:off x="8477250" y="3681095"/>
            <a:ext cx="2231390" cy="39687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5" name="Rounded Rectangle 14"/>
          <p:cNvSpPr/>
          <p:nvPr/>
        </p:nvSpPr>
        <p:spPr>
          <a:xfrm>
            <a:off x="8477250" y="1909445"/>
            <a:ext cx="2231390" cy="39624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6" name="Rounded Rectangle 15"/>
          <p:cNvSpPr/>
          <p:nvPr/>
        </p:nvSpPr>
        <p:spPr>
          <a:xfrm>
            <a:off x="7853045" y="875665"/>
            <a:ext cx="2121535" cy="16446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9" name="Content Placeholder 18"/>
          <p:cNvSpPr/>
          <p:nvPr>
            <p:ph sz="half" idx="1"/>
          </p:nvPr>
        </p:nvSpPr>
        <p:spPr/>
        <p:txBody>
          <a:bodyPr/>
          <a:p>
            <a:r>
              <a:rPr lang="zh-CN" altLang="en-US"/>
              <a:t>类似于消息队列</a:t>
            </a:r>
            <a:r>
              <a:rPr lang="en-US" altLang="zh-CN"/>
              <a:t>……</a:t>
            </a:r>
            <a:endParaRPr lang="en-US" altLang="zh-CN"/>
          </a:p>
          <a:p>
            <a:r>
              <a:rPr lang="zh-CN" altLang="en-US"/>
              <a:t>生产者：厨师，往</a:t>
            </a:r>
            <a:r>
              <a:rPr lang="en-US" altLang="zh-CN"/>
              <a:t> foods </a:t>
            </a:r>
            <a:r>
              <a:rPr lang="zh-CN" altLang="en-US"/>
              <a:t>队列里推送食品，推送后会通知消费者来用餐。</a:t>
            </a:r>
            <a:endParaRPr lang="zh-CN" altLang="en-US"/>
          </a:p>
          <a:p>
            <a:r>
              <a:rPr lang="zh-CN" altLang="en-US"/>
              <a:t>消费者：等待</a:t>
            </a:r>
            <a:r>
              <a:rPr lang="en-US" altLang="zh-CN"/>
              <a:t> foods </a:t>
            </a:r>
            <a:r>
              <a:rPr lang="zh-CN" altLang="en-US"/>
              <a:t>队列里有食品，没有食品则陷入等待，直到被通知。</a:t>
            </a:r>
            <a:endParaRPr lang="zh-CN" altLang="en-US"/>
          </a:p>
        </p:txBody>
      </p:sp>
      <p:pic>
        <p:nvPicPr>
          <p:cNvPr id="20" name="Content Placeholder 17"/>
          <p:cNvPicPr>
            <a:picLocks noChangeAspect="1"/>
          </p:cNvPicPr>
          <p:nvPr/>
        </p:nvPicPr>
        <p:blipFill>
          <a:blip r:embed="rId2"/>
          <a:stretch>
            <a:fillRect/>
          </a:stretch>
        </p:blipFill>
        <p:spPr>
          <a:xfrm>
            <a:off x="647700" y="5905500"/>
            <a:ext cx="4960620" cy="95250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sym typeface="+mn-ea"/>
              </a:rPr>
              <a:t>条件变量：将</a:t>
            </a:r>
            <a:r>
              <a:rPr lang="en-US" altLang="zh-CN">
                <a:sym typeface="+mn-ea"/>
              </a:rPr>
              <a:t> foods </a:t>
            </a:r>
            <a:r>
              <a:rPr lang="zh-CN" altLang="en-US">
                <a:sym typeface="+mn-ea"/>
              </a:rPr>
              <a:t>队列封装成类</a:t>
            </a:r>
            <a:endParaRPr lang="en-US" altLang="zh-CN">
              <a:sym typeface="+mn-ea"/>
            </a:endParaRPr>
          </a:p>
        </p:txBody>
      </p:sp>
      <p:pic>
        <p:nvPicPr>
          <p:cNvPr id="11" name="Content Placeholder 10"/>
          <p:cNvPicPr>
            <a:picLocks noChangeAspect="1"/>
          </p:cNvPicPr>
          <p:nvPr>
            <p:ph sz="half" idx="2"/>
          </p:nvPr>
        </p:nvPicPr>
        <p:blipFill>
          <a:blip r:embed="rId1"/>
          <a:stretch>
            <a:fillRect/>
          </a:stretch>
        </p:blipFill>
        <p:spPr>
          <a:xfrm>
            <a:off x="5981700" y="1683385"/>
            <a:ext cx="5181600" cy="3641090"/>
          </a:xfrm>
          <a:prstGeom prst="rect">
            <a:avLst/>
          </a:prstGeom>
        </p:spPr>
      </p:pic>
      <p:pic>
        <p:nvPicPr>
          <p:cNvPr id="18" name="Picture 17"/>
          <p:cNvPicPr>
            <a:picLocks noChangeAspect="1"/>
          </p:cNvPicPr>
          <p:nvPr/>
        </p:nvPicPr>
        <p:blipFill>
          <a:blip r:embed="rId2"/>
          <a:stretch>
            <a:fillRect/>
          </a:stretch>
        </p:blipFill>
        <p:spPr>
          <a:xfrm>
            <a:off x="5981700" y="5667375"/>
            <a:ext cx="5280660" cy="792480"/>
          </a:xfrm>
          <a:prstGeom prst="rect">
            <a:avLst/>
          </a:prstGeom>
        </p:spPr>
      </p:pic>
      <p:pic>
        <p:nvPicPr>
          <p:cNvPr id="22" name="Content Placeholder 21"/>
          <p:cNvPicPr>
            <a:picLocks noChangeAspect="1"/>
          </p:cNvPicPr>
          <p:nvPr>
            <p:ph sz="half" idx="1"/>
          </p:nvPr>
        </p:nvPicPr>
        <p:blipFill>
          <a:blip r:embed="rId3"/>
          <a:stretch>
            <a:fillRect/>
          </a:stretch>
        </p:blipFill>
        <p:spPr>
          <a:xfrm>
            <a:off x="845820" y="1408430"/>
            <a:ext cx="4785360" cy="518668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std::condition_variable </a:t>
            </a:r>
            <a:r>
              <a:rPr lang="zh-CN" altLang="en-US"/>
              <a:t>小贴士</a:t>
            </a:r>
            <a:endParaRPr lang="zh-CN" altLang="en-US"/>
          </a:p>
        </p:txBody>
      </p:sp>
      <p:sp>
        <p:nvSpPr>
          <p:cNvPr id="3" name="Content Placeholder 2"/>
          <p:cNvSpPr>
            <a:spLocks noGrp="1"/>
          </p:cNvSpPr>
          <p:nvPr>
            <p:ph idx="1"/>
          </p:nvPr>
        </p:nvSpPr>
        <p:spPr/>
        <p:txBody>
          <a:bodyPr/>
          <a:p>
            <a:pPr marL="457200" indent="-457200">
              <a:buAutoNum type="arabicPeriod"/>
            </a:pPr>
            <a:r>
              <a:rPr lang="en-US" i="1">
                <a:sym typeface="+mn-ea"/>
              </a:rPr>
              <a:t>std::condition_variable</a:t>
            </a:r>
            <a:r>
              <a:rPr lang="en-US">
                <a:sym typeface="+mn-ea"/>
              </a:rPr>
              <a:t> </a:t>
            </a:r>
            <a:r>
              <a:rPr lang="zh-CN" altLang="en-US">
                <a:sym typeface="+mn-ea"/>
              </a:rPr>
              <a:t>仅仅支持</a:t>
            </a:r>
            <a:r>
              <a:rPr lang="en-US" altLang="zh-CN">
                <a:sym typeface="+mn-ea"/>
              </a:rPr>
              <a:t> std::unique_lock&lt;std::mutex&gt; </a:t>
            </a:r>
            <a:r>
              <a:rPr lang="zh-CN" altLang="en-US">
                <a:sym typeface="+mn-ea"/>
              </a:rPr>
              <a:t>作为</a:t>
            </a:r>
            <a:r>
              <a:rPr lang="en-US" altLang="zh-CN">
                <a:sym typeface="+mn-ea"/>
              </a:rPr>
              <a:t> wait </a:t>
            </a:r>
            <a:r>
              <a:rPr lang="zh-CN" altLang="en-US">
                <a:sym typeface="+mn-ea"/>
              </a:rPr>
              <a:t>的参数，如果需要用其他类型的</a:t>
            </a:r>
            <a:r>
              <a:rPr lang="en-US" altLang="zh-CN">
                <a:sym typeface="+mn-ea"/>
              </a:rPr>
              <a:t> mutex </a:t>
            </a:r>
            <a:r>
              <a:rPr lang="zh-CN" altLang="en-US">
                <a:sym typeface="+mn-ea"/>
              </a:rPr>
              <a:t>锁，可以用</a:t>
            </a:r>
            <a:r>
              <a:rPr lang="en-US" altLang="zh-CN">
                <a:sym typeface="+mn-ea"/>
              </a:rPr>
              <a:t> </a:t>
            </a:r>
            <a:r>
              <a:rPr lang="en-US" i="1">
                <a:sym typeface="+mn-ea"/>
              </a:rPr>
              <a:t>std::condition_variable_any</a:t>
            </a:r>
            <a:r>
              <a:rPr lang="zh-CN" altLang="en-US">
                <a:sym typeface="+mn-ea"/>
              </a:rPr>
              <a:t>。</a:t>
            </a:r>
            <a:endParaRPr lang="zh-CN" altLang="en-US">
              <a:sym typeface="+mn-ea"/>
            </a:endParaRPr>
          </a:p>
          <a:p>
            <a:pPr marL="457200" indent="-457200">
              <a:buAutoNum type="arabicPeriod"/>
            </a:pPr>
            <a:r>
              <a:rPr lang="zh-CN" altLang="en-US">
                <a:sym typeface="+mn-ea"/>
              </a:rPr>
              <a:t>他还有</a:t>
            </a:r>
            <a:r>
              <a:rPr lang="en-US" altLang="zh-CN">
                <a:sym typeface="+mn-ea"/>
              </a:rPr>
              <a:t> wait_for() </a:t>
            </a:r>
            <a:r>
              <a:rPr lang="zh-CN" altLang="en-US">
                <a:sym typeface="+mn-ea"/>
              </a:rPr>
              <a:t>和</a:t>
            </a:r>
            <a:r>
              <a:rPr lang="en-US" altLang="zh-CN">
                <a:sym typeface="+mn-ea"/>
              </a:rPr>
              <a:t> wait_until() </a:t>
            </a:r>
            <a:r>
              <a:rPr lang="zh-CN" altLang="en-US">
                <a:sym typeface="+mn-ea"/>
              </a:rPr>
              <a:t>函数，分别接受</a:t>
            </a:r>
            <a:r>
              <a:rPr lang="en-US" altLang="zh-CN">
                <a:sym typeface="+mn-ea"/>
              </a:rPr>
              <a:t> chrono </a:t>
            </a:r>
            <a:r>
              <a:rPr lang="zh-CN" altLang="en-US">
                <a:sym typeface="+mn-ea"/>
              </a:rPr>
              <a:t>时间段和时间点作为参数。详见：</a:t>
            </a:r>
            <a:r>
              <a:rPr>
                <a:sym typeface="+mn-ea"/>
              </a:rPr>
              <a:t>https://en.cppreference.com/w/cpp/thread/condition_variable/wait_for</a:t>
            </a:r>
            <a:r>
              <a:rPr lang="zh-CN">
                <a:sym typeface="+mn-ea"/>
              </a:rPr>
              <a:t>。</a:t>
            </a:r>
            <a:endParaRPr lang="zh-CN">
              <a:sym typeface="+mn-e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Picture 2"/>
          <p:cNvPicPr>
            <a:picLocks noChangeAspect="1"/>
          </p:cNvPicPr>
          <p:nvPr/>
        </p:nvPicPr>
        <p:blipFill>
          <a:blip r:embed="rId1">
            <a:lum bright="42000" contrast="-42000"/>
          </a:blip>
          <a:stretch>
            <a:fillRect/>
          </a:stretch>
        </p:blipFill>
        <p:spPr>
          <a:xfrm>
            <a:off x="0" y="0"/>
            <a:ext cx="12192000" cy="6842760"/>
          </a:xfrm>
          <a:prstGeom prst="rect">
            <a:avLst/>
          </a:prstGeom>
        </p:spPr>
      </p:pic>
      <p:sp>
        <p:nvSpPr>
          <p:cNvPr id="5" name="Title 4"/>
          <p:cNvSpPr>
            <a:spLocks noGrp="1"/>
          </p:cNvSpPr>
          <p:nvPr>
            <p:ph type="title"/>
          </p:nvPr>
        </p:nvSpPr>
        <p:spPr/>
        <p:txBody>
          <a:bodyPr/>
          <a:p>
            <a:r>
              <a:rPr lang="zh-CN" altLang="en-US"/>
              <a:t>第</a:t>
            </a:r>
            <a:r>
              <a:rPr lang="en-US" altLang="zh-CN"/>
              <a:t>7</a:t>
            </a:r>
            <a:r>
              <a:rPr lang="zh-CN" altLang="en-US"/>
              <a:t>章：原子操作</a:t>
            </a:r>
            <a:endParaRPr lang="zh-CN" alt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经典案例：多个线程修改同一个计数器</a:t>
            </a:r>
            <a:endParaRPr lang="zh-CN" altLang="en-US"/>
          </a:p>
        </p:txBody>
      </p:sp>
      <p:sp>
        <p:nvSpPr>
          <p:cNvPr id="4" name="Content Placeholder 3"/>
          <p:cNvSpPr>
            <a:spLocks noGrp="1"/>
          </p:cNvSpPr>
          <p:nvPr>
            <p:ph sz="half" idx="1"/>
          </p:nvPr>
        </p:nvSpPr>
        <p:spPr>
          <a:xfrm>
            <a:off x="647700" y="1825625"/>
            <a:ext cx="5742940" cy="4565650"/>
          </a:xfrm>
        </p:spPr>
        <p:txBody>
          <a:bodyPr>
            <a:normAutofit lnSpcReduction="20000"/>
          </a:bodyPr>
          <a:p>
            <a:r>
              <a:rPr lang="zh-CN" altLang="en-US"/>
              <a:t>多个线程同时往一个</a:t>
            </a:r>
            <a:r>
              <a:rPr lang="en-US" altLang="zh-CN"/>
              <a:t> int </a:t>
            </a:r>
            <a:r>
              <a:rPr lang="zh-CN" altLang="en-US"/>
              <a:t>变量里累加，这样肯定会出错，因为</a:t>
            </a:r>
            <a:r>
              <a:rPr lang="en-US" altLang="zh-CN"/>
              <a:t> counter += i </a:t>
            </a:r>
            <a:r>
              <a:rPr lang="zh-CN" altLang="en-US"/>
              <a:t>在</a:t>
            </a:r>
            <a:r>
              <a:rPr lang="en-US" altLang="zh-CN"/>
              <a:t> CPU </a:t>
            </a:r>
            <a:r>
              <a:rPr lang="zh-CN" altLang="en-US"/>
              <a:t>看来会变成三个指令：</a:t>
            </a:r>
            <a:endParaRPr lang="zh-CN" altLang="en-US"/>
          </a:p>
          <a:p>
            <a:pPr marL="457200" indent="-457200">
              <a:buAutoNum type="arabicPeriod"/>
            </a:pPr>
            <a:r>
              <a:rPr lang="zh-CN" altLang="en-US"/>
              <a:t>读取</a:t>
            </a:r>
            <a:r>
              <a:rPr lang="en-US" altLang="zh-CN"/>
              <a:t> counter </a:t>
            </a:r>
            <a:r>
              <a:rPr lang="zh-CN" altLang="en-US"/>
              <a:t>变量到</a:t>
            </a:r>
            <a:r>
              <a:rPr lang="en-US" altLang="zh-CN"/>
              <a:t> rax </a:t>
            </a:r>
            <a:r>
              <a:rPr lang="zh-CN" altLang="en-US"/>
              <a:t>寄存器</a:t>
            </a:r>
            <a:endParaRPr lang="zh-CN" altLang="en-US"/>
          </a:p>
          <a:p>
            <a:pPr marL="457200" indent="-457200">
              <a:buAutoNum type="arabicPeriod"/>
            </a:pPr>
            <a:r>
              <a:rPr lang="en-US" altLang="zh-CN"/>
              <a:t>rax </a:t>
            </a:r>
            <a:r>
              <a:rPr lang="zh-CN" altLang="en-US"/>
              <a:t>寄存器的值加上</a:t>
            </a:r>
            <a:r>
              <a:rPr lang="en-US" altLang="zh-CN"/>
              <a:t> 1</a:t>
            </a:r>
            <a:endParaRPr lang="en-US" altLang="zh-CN"/>
          </a:p>
          <a:p>
            <a:pPr marL="457200" indent="-457200">
              <a:buAutoNum type="arabicPeriod"/>
            </a:pPr>
            <a:r>
              <a:rPr lang="zh-CN" altLang="en-US"/>
              <a:t>把</a:t>
            </a:r>
            <a:r>
              <a:rPr lang="en-US" altLang="zh-CN"/>
              <a:t> rax </a:t>
            </a:r>
            <a:r>
              <a:rPr lang="zh-CN" altLang="en-US"/>
              <a:t>写入到</a:t>
            </a:r>
            <a:r>
              <a:rPr lang="en-US" altLang="zh-CN"/>
              <a:t> counter </a:t>
            </a:r>
            <a:r>
              <a:rPr lang="zh-CN" altLang="en-US"/>
              <a:t>变量</a:t>
            </a:r>
            <a:endParaRPr lang="zh-CN" altLang="en-US"/>
          </a:p>
          <a:p>
            <a:r>
              <a:rPr lang="zh-CN" altLang="en-US"/>
              <a:t>即使编译器优化成</a:t>
            </a:r>
            <a:r>
              <a:rPr lang="en-US" altLang="zh-CN"/>
              <a:t> </a:t>
            </a:r>
            <a:r>
              <a:rPr lang="en-US" altLang="zh-CN" i="1"/>
              <a:t>add [counter], 1</a:t>
            </a:r>
            <a:r>
              <a:rPr lang="en-US" altLang="zh-CN"/>
              <a:t> </a:t>
            </a:r>
            <a:r>
              <a:rPr lang="zh-CN" altLang="en-US"/>
              <a:t>也没用，因为现代</a:t>
            </a:r>
            <a:r>
              <a:rPr lang="en-US" altLang="zh-CN"/>
              <a:t> CPU </a:t>
            </a:r>
            <a:r>
              <a:rPr lang="zh-CN" altLang="en-US"/>
              <a:t>为了高效，使用了大量奇技淫巧，比如他会把一条汇编指令拆分成</a:t>
            </a:r>
            <a:r>
              <a:rPr lang="zh-CN" altLang="en-US" b="1"/>
              <a:t>很多微指令</a:t>
            </a:r>
            <a:r>
              <a:rPr lang="en-US" altLang="zh-CN" b="1"/>
              <a:t> (micro-ops)</a:t>
            </a:r>
            <a:r>
              <a:rPr lang="zh-CN" altLang="en-US"/>
              <a:t>，三个甚至有点保守估计了。</a:t>
            </a:r>
            <a:endParaRPr lang="zh-CN" altLang="en-US"/>
          </a:p>
        </p:txBody>
      </p:sp>
      <p:pic>
        <p:nvPicPr>
          <p:cNvPr id="11" name="Content Placeholder 10"/>
          <p:cNvPicPr>
            <a:picLocks noChangeAspect="1"/>
          </p:cNvPicPr>
          <p:nvPr>
            <p:ph sz="half" idx="2"/>
          </p:nvPr>
        </p:nvPicPr>
        <p:blipFill>
          <a:blip r:embed="rId1"/>
          <a:stretch>
            <a:fillRect/>
          </a:stretch>
        </p:blipFill>
        <p:spPr>
          <a:xfrm>
            <a:off x="6830695" y="317500"/>
            <a:ext cx="4934585" cy="62382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案例：计算花费的时间</a:t>
            </a:r>
            <a:endParaRPr lang="zh-CN" altLang="en-US"/>
          </a:p>
        </p:txBody>
      </p:sp>
      <p:pic>
        <p:nvPicPr>
          <p:cNvPr id="15" name="Content Placeholder 14"/>
          <p:cNvPicPr>
            <a:picLocks noChangeAspect="1"/>
          </p:cNvPicPr>
          <p:nvPr>
            <p:ph idx="1"/>
          </p:nvPr>
        </p:nvPicPr>
        <p:blipFill>
          <a:blip r:embed="rId1"/>
          <a:stretch>
            <a:fillRect/>
          </a:stretch>
        </p:blipFill>
        <p:spPr>
          <a:xfrm>
            <a:off x="1395095" y="2433955"/>
            <a:ext cx="9020175" cy="3133725"/>
          </a:xfrm>
          <a:prstGeom prst="rect">
            <a:avLst/>
          </a:prstGeom>
        </p:spPr>
      </p:pic>
      <p:sp>
        <p:nvSpPr>
          <p:cNvPr id="16" name="Rounded Rectangle 15"/>
          <p:cNvSpPr/>
          <p:nvPr/>
        </p:nvSpPr>
        <p:spPr>
          <a:xfrm>
            <a:off x="2197735" y="4568825"/>
            <a:ext cx="8217535" cy="24511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17" name="Picture 16"/>
          <p:cNvPicPr>
            <a:picLocks noChangeAspect="1"/>
          </p:cNvPicPr>
          <p:nvPr/>
        </p:nvPicPr>
        <p:blipFill>
          <a:blip r:embed="rId2"/>
          <a:stretch>
            <a:fillRect/>
          </a:stretch>
        </p:blipFill>
        <p:spPr>
          <a:xfrm>
            <a:off x="3400425" y="5895340"/>
            <a:ext cx="5391150" cy="523875"/>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r>
              <a:rPr lang="zh-CN" altLang="en-US"/>
              <a:t>经典案例：多个线程修改同一个计数器（续）</a:t>
            </a:r>
            <a:endParaRPr lang="zh-CN" altLang="en-US"/>
          </a:p>
        </p:txBody>
      </p:sp>
      <p:sp>
        <p:nvSpPr>
          <p:cNvPr id="4" name="Content Placeholder 3"/>
          <p:cNvSpPr>
            <a:spLocks noGrp="1"/>
          </p:cNvSpPr>
          <p:nvPr>
            <p:ph sz="half" idx="1"/>
          </p:nvPr>
        </p:nvSpPr>
        <p:spPr>
          <a:xfrm>
            <a:off x="504825" y="1407160"/>
            <a:ext cx="6192520" cy="5148580"/>
          </a:xfrm>
        </p:spPr>
        <p:txBody>
          <a:bodyPr>
            <a:normAutofit fontScale="90000" lnSpcReduction="20000"/>
          </a:bodyPr>
          <a:p>
            <a:r>
              <a:rPr lang="zh-CN" altLang="en-US"/>
              <a:t>问题是，如果有多个线程同时运行，顺序是不确定的：</a:t>
            </a:r>
            <a:endParaRPr lang="zh-CN" altLang="en-US"/>
          </a:p>
          <a:p>
            <a:pPr marL="457200" indent="-457200">
              <a:buAutoNum type="arabicPeriod"/>
            </a:pPr>
            <a:r>
              <a:rPr lang="en-US" altLang="zh-CN"/>
              <a:t>t1</a:t>
            </a:r>
            <a:r>
              <a:rPr lang="zh-CN" altLang="en-US"/>
              <a:t>：读取</a:t>
            </a:r>
            <a:r>
              <a:rPr lang="en-US" altLang="zh-CN"/>
              <a:t> counter </a:t>
            </a:r>
            <a:r>
              <a:rPr lang="zh-CN" altLang="en-US"/>
              <a:t>变量，到</a:t>
            </a:r>
            <a:r>
              <a:rPr lang="en-US" altLang="zh-CN"/>
              <a:t> rax </a:t>
            </a:r>
            <a:r>
              <a:rPr lang="zh-CN" altLang="en-US"/>
              <a:t>寄存器</a:t>
            </a:r>
            <a:endParaRPr lang="zh-CN" altLang="en-US"/>
          </a:p>
          <a:p>
            <a:pPr marL="457200" indent="-457200">
              <a:buAutoNum type="arabicPeriod"/>
            </a:pPr>
            <a:r>
              <a:rPr lang="en-US" altLang="zh-CN">
                <a:sym typeface="+mn-ea"/>
              </a:rPr>
              <a:t>t2</a:t>
            </a:r>
            <a:r>
              <a:rPr lang="zh-CN" altLang="en-US">
                <a:sym typeface="+mn-ea"/>
              </a:rPr>
              <a:t>：读取</a:t>
            </a:r>
            <a:r>
              <a:rPr lang="en-US" altLang="zh-CN">
                <a:sym typeface="+mn-ea"/>
              </a:rPr>
              <a:t> counter </a:t>
            </a:r>
            <a:r>
              <a:rPr lang="zh-CN" altLang="en-US">
                <a:sym typeface="+mn-ea"/>
              </a:rPr>
              <a:t>变量，到</a:t>
            </a:r>
            <a:r>
              <a:rPr lang="en-US" altLang="zh-CN">
                <a:sym typeface="+mn-ea"/>
              </a:rPr>
              <a:t> rax </a:t>
            </a:r>
            <a:r>
              <a:rPr lang="zh-CN" altLang="en-US">
                <a:sym typeface="+mn-ea"/>
              </a:rPr>
              <a:t>寄存器</a:t>
            </a:r>
            <a:endParaRPr lang="zh-CN" altLang="en-US"/>
          </a:p>
          <a:p>
            <a:pPr marL="457200" indent="-457200">
              <a:buAutoNum type="arabicPeriod"/>
            </a:pPr>
            <a:r>
              <a:rPr lang="en-US" altLang="zh-CN"/>
              <a:t>t1</a:t>
            </a:r>
            <a:r>
              <a:rPr lang="zh-CN" altLang="en-US"/>
              <a:t>：</a:t>
            </a:r>
            <a:r>
              <a:rPr lang="en-US" altLang="zh-CN"/>
              <a:t>rax </a:t>
            </a:r>
            <a:r>
              <a:rPr lang="zh-CN" altLang="en-US"/>
              <a:t>寄存器的值加上</a:t>
            </a:r>
            <a:r>
              <a:rPr lang="en-US" altLang="zh-CN"/>
              <a:t> 1</a:t>
            </a:r>
            <a:endParaRPr lang="en-US" altLang="zh-CN"/>
          </a:p>
          <a:p>
            <a:pPr marL="457200" indent="-457200">
              <a:buAutoNum type="arabicPeriod"/>
            </a:pPr>
            <a:r>
              <a:rPr lang="en-US" altLang="zh-CN">
                <a:sym typeface="+mn-ea"/>
              </a:rPr>
              <a:t>t2</a:t>
            </a:r>
            <a:r>
              <a:rPr lang="zh-CN" altLang="en-US">
                <a:sym typeface="+mn-ea"/>
              </a:rPr>
              <a:t>：</a:t>
            </a:r>
            <a:r>
              <a:rPr lang="en-US" altLang="zh-CN">
                <a:sym typeface="+mn-ea"/>
              </a:rPr>
              <a:t>rax </a:t>
            </a:r>
            <a:r>
              <a:rPr lang="zh-CN" altLang="en-US">
                <a:sym typeface="+mn-ea"/>
              </a:rPr>
              <a:t>寄存器的值加上</a:t>
            </a:r>
            <a:r>
              <a:rPr lang="en-US" altLang="zh-CN">
                <a:sym typeface="+mn-ea"/>
              </a:rPr>
              <a:t> 1</a:t>
            </a:r>
            <a:endParaRPr lang="zh-CN" altLang="en-US"/>
          </a:p>
          <a:p>
            <a:pPr marL="457200" indent="-457200">
              <a:buAutoNum type="arabicPeriod"/>
            </a:pPr>
            <a:r>
              <a:rPr lang="en-US" altLang="zh-CN"/>
              <a:t>t1</a:t>
            </a:r>
            <a:r>
              <a:rPr lang="zh-CN" altLang="en-US"/>
              <a:t>：把</a:t>
            </a:r>
            <a:r>
              <a:rPr lang="en-US" altLang="zh-CN"/>
              <a:t> rax </a:t>
            </a:r>
            <a:r>
              <a:rPr lang="zh-CN" altLang="en-US"/>
              <a:t>写入到</a:t>
            </a:r>
            <a:r>
              <a:rPr lang="en-US" altLang="zh-CN"/>
              <a:t> counter </a:t>
            </a:r>
            <a:r>
              <a:rPr lang="zh-CN" altLang="en-US"/>
              <a:t>变量</a:t>
            </a:r>
            <a:endParaRPr lang="zh-CN" altLang="en-US"/>
          </a:p>
          <a:p>
            <a:pPr marL="457200" indent="-457200">
              <a:buAutoNum type="arabicPeriod"/>
            </a:pPr>
            <a:r>
              <a:rPr lang="en-US" altLang="zh-CN">
                <a:sym typeface="+mn-ea"/>
              </a:rPr>
              <a:t>t2</a:t>
            </a:r>
            <a:r>
              <a:rPr lang="zh-CN" altLang="en-US">
                <a:sym typeface="+mn-ea"/>
              </a:rPr>
              <a:t>：把</a:t>
            </a:r>
            <a:r>
              <a:rPr lang="en-US" altLang="zh-CN">
                <a:sym typeface="+mn-ea"/>
              </a:rPr>
              <a:t> rax </a:t>
            </a:r>
            <a:r>
              <a:rPr lang="zh-CN" altLang="en-US">
                <a:sym typeface="+mn-ea"/>
              </a:rPr>
              <a:t>写入到</a:t>
            </a:r>
            <a:r>
              <a:rPr lang="en-US" altLang="zh-CN">
                <a:sym typeface="+mn-ea"/>
              </a:rPr>
              <a:t> counter </a:t>
            </a:r>
            <a:r>
              <a:rPr lang="zh-CN" altLang="en-US">
                <a:sym typeface="+mn-ea"/>
              </a:rPr>
              <a:t>变量</a:t>
            </a:r>
            <a:endParaRPr lang="zh-CN" altLang="en-US">
              <a:sym typeface="+mn-ea"/>
            </a:endParaRPr>
          </a:p>
          <a:p>
            <a:r>
              <a:rPr lang="zh-CN" altLang="en-US"/>
              <a:t>如果是这种顺序，最后</a:t>
            </a:r>
            <a:r>
              <a:rPr lang="en-US" altLang="zh-CN"/>
              <a:t> t1 </a:t>
            </a:r>
            <a:r>
              <a:rPr lang="zh-CN" altLang="en-US"/>
              <a:t>的写入就被</a:t>
            </a:r>
            <a:r>
              <a:rPr lang="en-US" altLang="zh-CN"/>
              <a:t> t2 </a:t>
            </a:r>
            <a:r>
              <a:rPr lang="zh-CN" altLang="en-US"/>
              <a:t>覆盖了，从而</a:t>
            </a:r>
            <a:r>
              <a:rPr lang="en-US" altLang="zh-CN"/>
              <a:t> counter </a:t>
            </a:r>
            <a:r>
              <a:rPr lang="zh-CN" altLang="en-US"/>
              <a:t>只增加了</a:t>
            </a:r>
            <a:r>
              <a:rPr lang="en-US" altLang="zh-CN"/>
              <a:t> 1</a:t>
            </a:r>
            <a:r>
              <a:rPr lang="zh-CN" altLang="en-US"/>
              <a:t>，而没有像预期的那样增加</a:t>
            </a:r>
            <a:r>
              <a:rPr lang="en-US" altLang="zh-CN"/>
              <a:t> 2</a:t>
            </a:r>
            <a:r>
              <a:rPr lang="zh-CN" altLang="en-US"/>
              <a:t>。</a:t>
            </a:r>
            <a:endParaRPr lang="zh-CN" altLang="en-US"/>
          </a:p>
          <a:p>
            <a:r>
              <a:rPr lang="zh-CN" altLang="en-US"/>
              <a:t>更不用说现代</a:t>
            </a:r>
            <a:r>
              <a:rPr lang="en-US" altLang="zh-CN"/>
              <a:t> CPU </a:t>
            </a:r>
            <a:r>
              <a:rPr lang="zh-CN" altLang="en-US"/>
              <a:t>还有高速缓存，乱序执行，指令级并行等优化策略，你根本不知道每条指令实际的先后顺序。</a:t>
            </a:r>
            <a:endParaRPr lang="zh-CN" altLang="en-US"/>
          </a:p>
        </p:txBody>
      </p:sp>
      <p:pic>
        <p:nvPicPr>
          <p:cNvPr id="11" name="Content Placeholder 10"/>
          <p:cNvPicPr>
            <a:picLocks noChangeAspect="1"/>
          </p:cNvPicPr>
          <p:nvPr>
            <p:ph sz="half" idx="2"/>
          </p:nvPr>
        </p:nvPicPr>
        <p:blipFill>
          <a:blip r:embed="rId1"/>
          <a:stretch>
            <a:fillRect/>
          </a:stretch>
        </p:blipFill>
        <p:spPr>
          <a:xfrm>
            <a:off x="6830695" y="317500"/>
            <a:ext cx="4934585" cy="6238240"/>
          </a:xfrm>
          <a:prstGeom prst="rect">
            <a:avLst/>
          </a:prstGeom>
        </p:spPr>
      </p:pic>
      <p:pic>
        <p:nvPicPr>
          <p:cNvPr id="5" name="Picture 4"/>
          <p:cNvPicPr>
            <a:picLocks noChangeAspect="1"/>
          </p:cNvPicPr>
          <p:nvPr/>
        </p:nvPicPr>
        <p:blipFill>
          <a:blip r:embed="rId2"/>
          <a:stretch>
            <a:fillRect/>
          </a:stretch>
        </p:blipFill>
        <p:spPr>
          <a:xfrm>
            <a:off x="5088890" y="3317875"/>
            <a:ext cx="878205" cy="360045"/>
          </a:xfrm>
          <a:prstGeom prst="rect">
            <a:avLst/>
          </a:prstGeom>
        </p:spPr>
      </p:pic>
      <p:sp>
        <p:nvSpPr>
          <p:cNvPr id="8" name="Rounded Rectangle 7"/>
          <p:cNvSpPr/>
          <p:nvPr/>
        </p:nvSpPr>
        <p:spPr>
          <a:xfrm>
            <a:off x="8494395" y="3759200"/>
            <a:ext cx="1494155" cy="22733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 name="Rounded Rectangle 8"/>
          <p:cNvSpPr/>
          <p:nvPr/>
        </p:nvSpPr>
        <p:spPr>
          <a:xfrm>
            <a:off x="8494395" y="2271395"/>
            <a:ext cx="1494155" cy="22733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暴力解决：用</a:t>
            </a:r>
            <a:r>
              <a:rPr lang="en-US" altLang="zh-CN"/>
              <a:t> mutex </a:t>
            </a:r>
            <a:r>
              <a:rPr lang="zh-CN" altLang="en-US"/>
              <a:t>上锁</a:t>
            </a:r>
            <a:endParaRPr lang="zh-CN" altLang="en-US"/>
          </a:p>
        </p:txBody>
      </p:sp>
      <p:sp>
        <p:nvSpPr>
          <p:cNvPr id="3" name="Content Placeholder 2"/>
          <p:cNvSpPr>
            <a:spLocks noGrp="1"/>
          </p:cNvSpPr>
          <p:nvPr>
            <p:ph sz="half" idx="1"/>
          </p:nvPr>
        </p:nvSpPr>
        <p:spPr/>
        <p:txBody>
          <a:bodyPr/>
          <a:p>
            <a:r>
              <a:rPr lang="zh-CN" altLang="en-US">
                <a:sym typeface="+mn-ea"/>
              </a:rPr>
              <a:t>这样的确可以防止多个线程同时修改</a:t>
            </a:r>
            <a:r>
              <a:rPr lang="en-US" altLang="zh-CN">
                <a:sym typeface="+mn-ea"/>
              </a:rPr>
              <a:t> counter </a:t>
            </a:r>
            <a:r>
              <a:rPr lang="zh-CN" altLang="en-US">
                <a:sym typeface="+mn-ea"/>
              </a:rPr>
              <a:t>变量，从而不会冲突。</a:t>
            </a:r>
            <a:endParaRPr lang="zh-CN" altLang="en-US"/>
          </a:p>
          <a:p>
            <a:r>
              <a:rPr lang="zh-CN" altLang="en-US"/>
              <a:t>问题：</a:t>
            </a:r>
            <a:r>
              <a:rPr lang="en-US"/>
              <a:t>mutex </a:t>
            </a:r>
            <a:r>
              <a:rPr lang="zh-CN" altLang="en-US"/>
              <a:t>太过重量级，他会让线程被挂起，从而需要通过系统调用，进入</a:t>
            </a:r>
            <a:r>
              <a:rPr lang="zh-CN" altLang="en-US" b="1"/>
              <a:t>内核层</a:t>
            </a:r>
            <a:r>
              <a:rPr lang="zh-CN" altLang="en-US"/>
              <a:t>，调度到其他线程执行，有很大的开销。</a:t>
            </a:r>
            <a:endParaRPr lang="zh-CN" altLang="en-US"/>
          </a:p>
          <a:p>
            <a:r>
              <a:rPr lang="zh-CN" altLang="en-US"/>
              <a:t>可我们只是想要修改一个小小的</a:t>
            </a:r>
            <a:r>
              <a:rPr lang="en-US" altLang="zh-CN"/>
              <a:t> int </a:t>
            </a:r>
            <a:r>
              <a:rPr lang="zh-CN" altLang="en-US"/>
              <a:t>变量而已，用昂贵的</a:t>
            </a:r>
            <a:r>
              <a:rPr lang="en-US" altLang="zh-CN"/>
              <a:t> mutex </a:t>
            </a:r>
            <a:r>
              <a:rPr lang="zh-CN" altLang="en-US"/>
              <a:t>严重影响了效率。</a:t>
            </a:r>
            <a:endParaRPr lang="zh-CN" altLang="en-US"/>
          </a:p>
        </p:txBody>
      </p:sp>
      <p:pic>
        <p:nvPicPr>
          <p:cNvPr id="8" name="Picture 7"/>
          <p:cNvPicPr>
            <a:picLocks noChangeAspect="1"/>
          </p:cNvPicPr>
          <p:nvPr/>
        </p:nvPicPr>
        <p:blipFill>
          <a:blip r:embed="rId1"/>
          <a:stretch>
            <a:fillRect/>
          </a:stretch>
        </p:blipFill>
        <p:spPr>
          <a:xfrm>
            <a:off x="5637530" y="2150110"/>
            <a:ext cx="772795" cy="329565"/>
          </a:xfrm>
          <a:prstGeom prst="rect">
            <a:avLst/>
          </a:prstGeom>
        </p:spPr>
      </p:pic>
      <p:pic>
        <p:nvPicPr>
          <p:cNvPr id="10" name="Content Placeholder 9"/>
          <p:cNvPicPr>
            <a:picLocks noChangeAspect="1"/>
          </p:cNvPicPr>
          <p:nvPr>
            <p:ph sz="half" idx="2"/>
          </p:nvPr>
        </p:nvPicPr>
        <p:blipFill>
          <a:blip r:embed="rId2"/>
          <a:stretch>
            <a:fillRect/>
          </a:stretch>
        </p:blipFill>
        <p:spPr>
          <a:xfrm>
            <a:off x="7103110" y="155575"/>
            <a:ext cx="4204970" cy="6546215"/>
          </a:xfrm>
          <a:prstGeom prst="rect">
            <a:avLst/>
          </a:prstGeom>
        </p:spPr>
      </p:pic>
      <p:sp>
        <p:nvSpPr>
          <p:cNvPr id="13" name="Rounded Rectangle 12"/>
          <p:cNvSpPr/>
          <p:nvPr/>
        </p:nvSpPr>
        <p:spPr>
          <a:xfrm>
            <a:off x="8512810" y="2221230"/>
            <a:ext cx="1158240" cy="2482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1" name="Rounded Rectangle 10"/>
          <p:cNvSpPr/>
          <p:nvPr/>
        </p:nvSpPr>
        <p:spPr>
          <a:xfrm>
            <a:off x="8512810" y="2624455"/>
            <a:ext cx="1300480" cy="26797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2" name="Rounded Rectangle 11"/>
          <p:cNvSpPr/>
          <p:nvPr/>
        </p:nvSpPr>
        <p:spPr>
          <a:xfrm>
            <a:off x="8512810" y="4345305"/>
            <a:ext cx="1300480" cy="26797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4" name="Rounded Rectangle 13"/>
          <p:cNvSpPr/>
          <p:nvPr/>
        </p:nvSpPr>
        <p:spPr>
          <a:xfrm>
            <a:off x="8512810" y="3907790"/>
            <a:ext cx="1158240" cy="2482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建议用</a:t>
            </a:r>
            <a:r>
              <a:rPr lang="en-US" altLang="zh-CN"/>
              <a:t> atomic</a:t>
            </a:r>
            <a:r>
              <a:rPr lang="zh-CN" altLang="en-US"/>
              <a:t>：有专门的硬件指令加持</a:t>
            </a:r>
            <a:endParaRPr lang="zh-CN" altLang="en-US"/>
          </a:p>
        </p:txBody>
      </p:sp>
      <p:sp>
        <p:nvSpPr>
          <p:cNvPr id="3" name="Content Placeholder 2"/>
          <p:cNvSpPr>
            <a:spLocks noGrp="1"/>
          </p:cNvSpPr>
          <p:nvPr>
            <p:ph sz="half" idx="1"/>
          </p:nvPr>
        </p:nvSpPr>
        <p:spPr>
          <a:xfrm>
            <a:off x="647700" y="1584325"/>
            <a:ext cx="5314315" cy="4880610"/>
          </a:xfrm>
        </p:spPr>
        <p:txBody>
          <a:bodyPr>
            <a:normAutofit lnSpcReduction="20000"/>
          </a:bodyPr>
          <a:p>
            <a:r>
              <a:rPr lang="zh-CN" altLang="en-US"/>
              <a:t>因此可以用更轻量级的</a:t>
            </a:r>
            <a:r>
              <a:rPr lang="en-US" altLang="zh-CN"/>
              <a:t> atomic</a:t>
            </a:r>
            <a:r>
              <a:rPr lang="zh-CN" altLang="en-US"/>
              <a:t>，对他的</a:t>
            </a:r>
            <a:r>
              <a:rPr lang="en-US" altLang="zh-CN"/>
              <a:t> += </a:t>
            </a:r>
            <a:r>
              <a:rPr lang="zh-CN" altLang="en-US"/>
              <a:t>等操作，会被编译器转换成专门的指令。</a:t>
            </a:r>
            <a:endParaRPr lang="zh-CN" altLang="en-US"/>
          </a:p>
          <a:p>
            <a:r>
              <a:rPr lang="en-US" altLang="zh-CN"/>
              <a:t>CPU </a:t>
            </a:r>
            <a:r>
              <a:rPr lang="zh-CN" altLang="en-US"/>
              <a:t>识别到该指令时，会锁住内存总线，放弃乱序执行等优化策略（将该指令视为一个同步点，强制同步掉之前所有的内存操作），从而向你保证该操作是</a:t>
            </a:r>
            <a:r>
              <a:rPr lang="zh-CN" altLang="en-US" b="1"/>
              <a:t>原子</a:t>
            </a:r>
            <a:r>
              <a:rPr lang="en-US" altLang="zh-CN" b="1"/>
              <a:t> (atomic) </a:t>
            </a:r>
            <a:r>
              <a:rPr lang="zh-CN" altLang="en-US"/>
              <a:t>的（取其不可分割之意），不会加法加到一半另一个线程插一脚进来。</a:t>
            </a:r>
            <a:endParaRPr lang="zh-CN" altLang="en-US"/>
          </a:p>
          <a:p>
            <a:r>
              <a:rPr lang="zh-CN" altLang="en-US"/>
              <a:t>对于程序员，只需把</a:t>
            </a:r>
            <a:r>
              <a:rPr lang="en-US" altLang="zh-CN"/>
              <a:t> int </a:t>
            </a:r>
            <a:r>
              <a:rPr lang="zh-CN" altLang="en-US"/>
              <a:t>改成</a:t>
            </a:r>
            <a:r>
              <a:rPr lang="en-US" altLang="zh-CN"/>
              <a:t> atomic&lt;int&gt; </a:t>
            </a:r>
            <a:r>
              <a:rPr lang="zh-CN" altLang="en-US"/>
              <a:t>即可，也不必像</a:t>
            </a:r>
            <a:r>
              <a:rPr lang="en-US" altLang="zh-CN"/>
              <a:t> mutex </a:t>
            </a:r>
            <a:r>
              <a:rPr lang="zh-CN" altLang="en-US"/>
              <a:t>那样需要手动上锁解锁，因此用起来也更直观。</a:t>
            </a:r>
            <a:endParaRPr lang="zh-CN" altLang="en-US"/>
          </a:p>
        </p:txBody>
      </p:sp>
      <p:pic>
        <p:nvPicPr>
          <p:cNvPr id="8" name="Picture 7"/>
          <p:cNvPicPr>
            <a:picLocks noChangeAspect="1"/>
          </p:cNvPicPr>
          <p:nvPr/>
        </p:nvPicPr>
        <p:blipFill>
          <a:blip r:embed="rId1"/>
          <a:stretch>
            <a:fillRect/>
          </a:stretch>
        </p:blipFill>
        <p:spPr>
          <a:xfrm>
            <a:off x="4799330" y="6135370"/>
            <a:ext cx="772795" cy="329565"/>
          </a:xfrm>
          <a:prstGeom prst="rect">
            <a:avLst/>
          </a:prstGeom>
        </p:spPr>
      </p:pic>
      <p:pic>
        <p:nvPicPr>
          <p:cNvPr id="10" name="Picture 9"/>
          <p:cNvPicPr>
            <a:picLocks noChangeAspect="1"/>
          </p:cNvPicPr>
          <p:nvPr/>
        </p:nvPicPr>
        <p:blipFill>
          <a:blip r:embed="rId2"/>
          <a:stretch>
            <a:fillRect/>
          </a:stretch>
        </p:blipFill>
        <p:spPr>
          <a:xfrm>
            <a:off x="3324225" y="267970"/>
            <a:ext cx="2314575" cy="238125"/>
          </a:xfrm>
          <a:prstGeom prst="rect">
            <a:avLst/>
          </a:prstGeom>
        </p:spPr>
      </p:pic>
      <p:pic>
        <p:nvPicPr>
          <p:cNvPr id="12" name="Content Placeholder 11"/>
          <p:cNvPicPr>
            <a:picLocks noChangeAspect="1"/>
          </p:cNvPicPr>
          <p:nvPr>
            <p:ph sz="half" idx="2"/>
          </p:nvPr>
        </p:nvPicPr>
        <p:blipFill>
          <a:blip r:embed="rId3"/>
          <a:stretch>
            <a:fillRect/>
          </a:stretch>
        </p:blipFill>
        <p:spPr>
          <a:xfrm>
            <a:off x="6731635" y="718185"/>
            <a:ext cx="4498340" cy="5871845"/>
          </a:xfrm>
          <a:prstGeom prst="rect">
            <a:avLst/>
          </a:prstGeom>
        </p:spPr>
      </p:pic>
      <p:sp>
        <p:nvSpPr>
          <p:cNvPr id="13" name="Rounded Rectangle 12"/>
          <p:cNvSpPr/>
          <p:nvPr/>
        </p:nvSpPr>
        <p:spPr>
          <a:xfrm>
            <a:off x="7480935" y="1833245"/>
            <a:ext cx="1668780" cy="20764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4" name="Rounded Rectangle 13"/>
          <p:cNvSpPr/>
          <p:nvPr/>
        </p:nvSpPr>
        <p:spPr>
          <a:xfrm>
            <a:off x="8240395" y="2725420"/>
            <a:ext cx="1409700" cy="22225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6" name="Rounded Rectangle 15"/>
          <p:cNvSpPr/>
          <p:nvPr/>
        </p:nvSpPr>
        <p:spPr>
          <a:xfrm>
            <a:off x="8240395" y="4088765"/>
            <a:ext cx="1409700" cy="22796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t>注意：请用</a:t>
            </a:r>
            <a:r>
              <a:rPr lang="en-US" altLang="zh-CN"/>
              <a:t> +=</a:t>
            </a:r>
            <a:r>
              <a:rPr lang="zh-CN" altLang="en-US"/>
              <a:t>，不要让</a:t>
            </a:r>
            <a:r>
              <a:rPr lang="en-US" altLang="zh-CN"/>
              <a:t> + </a:t>
            </a:r>
            <a:r>
              <a:rPr lang="zh-CN" altLang="en-US"/>
              <a:t>和</a:t>
            </a:r>
            <a:r>
              <a:rPr lang="en-US" altLang="zh-CN"/>
              <a:t> = </a:t>
            </a:r>
            <a:r>
              <a:rPr lang="zh-CN" altLang="en-US"/>
              <a:t>分开</a:t>
            </a:r>
            <a:endParaRPr lang="zh-CN" altLang="en-US"/>
          </a:p>
        </p:txBody>
      </p:sp>
      <p:sp>
        <p:nvSpPr>
          <p:cNvPr id="3" name="Content Placeholder 2"/>
          <p:cNvSpPr>
            <a:spLocks noGrp="1"/>
          </p:cNvSpPr>
          <p:nvPr>
            <p:ph sz="half" idx="1"/>
          </p:nvPr>
        </p:nvSpPr>
        <p:spPr>
          <a:xfrm>
            <a:off x="647700" y="1825625"/>
            <a:ext cx="5753100" cy="4351655"/>
          </a:xfrm>
        </p:spPr>
        <p:txBody>
          <a:bodyPr>
            <a:normAutofit/>
          </a:bodyPr>
          <a:p>
            <a:r>
              <a:rPr lang="zh-CN" altLang="en-US"/>
              <a:t>不过要注意了，</a:t>
            </a:r>
            <a:r>
              <a:rPr lang="zh-CN" altLang="en-US">
                <a:sym typeface="+mn-ea"/>
              </a:rPr>
              <a:t>这种写法</a:t>
            </a:r>
            <a:r>
              <a:rPr lang="zh-CN" altLang="en-US"/>
              <a:t>：</a:t>
            </a:r>
            <a:endParaRPr lang="zh-CN" altLang="en-US"/>
          </a:p>
          <a:p>
            <a:r>
              <a:rPr lang="en-US" altLang="zh-CN">
                <a:solidFill>
                  <a:schemeClr val="accent1">
                    <a:lumMod val="75000"/>
                  </a:schemeClr>
                </a:solidFill>
              </a:rPr>
              <a:t>counter = counter + 1;  </a:t>
            </a:r>
            <a:r>
              <a:rPr lang="en-US" altLang="zh-CN">
                <a:solidFill>
                  <a:schemeClr val="accent6">
                    <a:lumMod val="75000"/>
                  </a:schemeClr>
                </a:solidFill>
              </a:rPr>
              <a:t>// </a:t>
            </a:r>
            <a:r>
              <a:rPr lang="zh-CN" altLang="en-US">
                <a:solidFill>
                  <a:schemeClr val="accent6">
                    <a:lumMod val="75000"/>
                  </a:schemeClr>
                </a:solidFill>
              </a:rPr>
              <a:t>错，不能保证原子性</a:t>
            </a:r>
            <a:endParaRPr lang="zh-CN" altLang="en-US"/>
          </a:p>
          <a:p>
            <a:r>
              <a:rPr lang="en-US" altLang="zh-CN">
                <a:solidFill>
                  <a:schemeClr val="accent1">
                    <a:lumMod val="75000"/>
                  </a:schemeClr>
                </a:solidFill>
              </a:rPr>
              <a:t>counter += 1;                </a:t>
            </a:r>
            <a:r>
              <a:rPr lang="en-US" altLang="zh-CN">
                <a:solidFill>
                  <a:schemeClr val="accent6">
                    <a:lumMod val="75000"/>
                  </a:schemeClr>
                </a:solidFill>
              </a:rPr>
              <a:t>// OK</a:t>
            </a:r>
            <a:r>
              <a:rPr lang="zh-CN" altLang="en-US">
                <a:solidFill>
                  <a:schemeClr val="accent6">
                    <a:lumMod val="75000"/>
                  </a:schemeClr>
                </a:solidFill>
              </a:rPr>
              <a:t>，能保证原子性</a:t>
            </a:r>
            <a:endParaRPr lang="zh-CN" altLang="en-US"/>
          </a:p>
          <a:p>
            <a:r>
              <a:rPr lang="en-US" altLang="zh-CN">
                <a:solidFill>
                  <a:schemeClr val="accent1">
                    <a:lumMod val="75000"/>
                  </a:schemeClr>
                </a:solidFill>
              </a:rPr>
              <a:t>counter++;                    </a:t>
            </a:r>
            <a:r>
              <a:rPr lang="en-US" altLang="zh-CN">
                <a:solidFill>
                  <a:schemeClr val="accent6">
                    <a:lumMod val="75000"/>
                  </a:schemeClr>
                </a:solidFill>
              </a:rPr>
              <a:t>// OK</a:t>
            </a:r>
            <a:r>
              <a:rPr lang="zh-CN" altLang="en-US">
                <a:solidFill>
                  <a:schemeClr val="accent6">
                    <a:lumMod val="75000"/>
                  </a:schemeClr>
                </a:solidFill>
              </a:rPr>
              <a:t>，能保证原子性</a:t>
            </a:r>
            <a:endParaRPr lang="zh-CN" altLang="en-US">
              <a:solidFill>
                <a:schemeClr val="accent6">
                  <a:lumMod val="75000"/>
                </a:schemeClr>
              </a:solidFill>
            </a:endParaRPr>
          </a:p>
        </p:txBody>
      </p:sp>
      <p:pic>
        <p:nvPicPr>
          <p:cNvPr id="4" name="Picture 3"/>
          <p:cNvPicPr>
            <a:picLocks noChangeAspect="1"/>
          </p:cNvPicPr>
          <p:nvPr/>
        </p:nvPicPr>
        <p:blipFill>
          <a:blip r:embed="rId1"/>
          <a:stretch>
            <a:fillRect/>
          </a:stretch>
        </p:blipFill>
        <p:spPr>
          <a:xfrm>
            <a:off x="5431790" y="2016125"/>
            <a:ext cx="800100" cy="309880"/>
          </a:xfrm>
          <a:prstGeom prst="rect">
            <a:avLst/>
          </a:prstGeom>
        </p:spPr>
      </p:pic>
      <p:pic>
        <p:nvPicPr>
          <p:cNvPr id="6" name="Content Placeholder 5"/>
          <p:cNvPicPr>
            <a:picLocks noChangeAspect="1"/>
          </p:cNvPicPr>
          <p:nvPr>
            <p:ph sz="half" idx="2"/>
          </p:nvPr>
        </p:nvPicPr>
        <p:blipFill>
          <a:blip r:embed="rId2"/>
          <a:stretch>
            <a:fillRect/>
          </a:stretch>
        </p:blipFill>
        <p:spPr>
          <a:xfrm>
            <a:off x="6721475" y="765810"/>
            <a:ext cx="4625340" cy="5920740"/>
          </a:xfrm>
          <a:prstGeom prst="rect">
            <a:avLst/>
          </a:prstGeom>
        </p:spPr>
      </p:pic>
      <p:sp>
        <p:nvSpPr>
          <p:cNvPr id="14" name="Rounded Rectangle 13"/>
          <p:cNvSpPr/>
          <p:nvPr/>
        </p:nvSpPr>
        <p:spPr>
          <a:xfrm>
            <a:off x="8237220" y="4158615"/>
            <a:ext cx="2323465" cy="21717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 name="Rounded Rectangle 8"/>
          <p:cNvSpPr/>
          <p:nvPr/>
        </p:nvSpPr>
        <p:spPr>
          <a:xfrm>
            <a:off x="8237220" y="2793365"/>
            <a:ext cx="2323465" cy="217170"/>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fetch_add</a:t>
            </a:r>
            <a:r>
              <a:rPr lang="zh-CN" altLang="en-US"/>
              <a:t>：和</a:t>
            </a:r>
            <a:r>
              <a:rPr lang="en-US" altLang="zh-CN"/>
              <a:t> </a:t>
            </a:r>
            <a:r>
              <a:rPr lang="en-US"/>
              <a:t>+= </a:t>
            </a:r>
            <a:r>
              <a:rPr lang="zh-CN" altLang="en-US"/>
              <a:t>等价</a:t>
            </a:r>
            <a:endParaRPr lang="zh-CN" altLang="en-US"/>
          </a:p>
        </p:txBody>
      </p:sp>
      <p:sp>
        <p:nvSpPr>
          <p:cNvPr id="3" name="Content Placeholder 2"/>
          <p:cNvSpPr>
            <a:spLocks noGrp="1"/>
          </p:cNvSpPr>
          <p:nvPr>
            <p:ph sz="half" idx="1"/>
          </p:nvPr>
        </p:nvSpPr>
        <p:spPr/>
        <p:txBody>
          <a:bodyPr/>
          <a:p>
            <a:r>
              <a:rPr lang="zh-CN" altLang="en-US"/>
              <a:t>除了用方便的运算符重载之外，还可以直接调用相应的函数名，比如：</a:t>
            </a:r>
            <a:endParaRPr lang="zh-CN" altLang="en-US"/>
          </a:p>
          <a:p>
            <a:r>
              <a:rPr lang="en-US" altLang="zh-CN"/>
              <a:t>fetch_add </a:t>
            </a:r>
            <a:r>
              <a:rPr lang="zh-CN" altLang="en-US"/>
              <a:t>对应于</a:t>
            </a:r>
            <a:r>
              <a:rPr lang="en-US" altLang="zh-CN"/>
              <a:t> +=</a:t>
            </a:r>
            <a:endParaRPr lang="en-US" altLang="zh-CN"/>
          </a:p>
          <a:p>
            <a:r>
              <a:rPr lang="en-US" altLang="zh-CN"/>
              <a:t>store </a:t>
            </a:r>
            <a:r>
              <a:rPr lang="zh-CN" altLang="en-US"/>
              <a:t>对应于</a:t>
            </a:r>
            <a:r>
              <a:rPr lang="en-US" altLang="zh-CN"/>
              <a:t> =</a:t>
            </a:r>
            <a:endParaRPr lang="en-US" altLang="zh-CN"/>
          </a:p>
          <a:p>
            <a:r>
              <a:rPr lang="en-US" altLang="zh-CN"/>
              <a:t>load </a:t>
            </a:r>
            <a:r>
              <a:rPr lang="zh-CN" altLang="en-US"/>
              <a:t>用于读取其中的</a:t>
            </a:r>
            <a:r>
              <a:rPr lang="en-US" altLang="zh-CN"/>
              <a:t> int </a:t>
            </a:r>
            <a:r>
              <a:rPr lang="zh-CN" altLang="en-US"/>
              <a:t>值</a:t>
            </a:r>
            <a:endParaRPr lang="zh-CN" altLang="en-US"/>
          </a:p>
        </p:txBody>
      </p:sp>
      <p:pic>
        <p:nvPicPr>
          <p:cNvPr id="8" name="Picture 7"/>
          <p:cNvPicPr>
            <a:picLocks noChangeAspect="1"/>
          </p:cNvPicPr>
          <p:nvPr/>
        </p:nvPicPr>
        <p:blipFill>
          <a:blip r:embed="rId1"/>
          <a:stretch>
            <a:fillRect/>
          </a:stretch>
        </p:blipFill>
        <p:spPr>
          <a:xfrm>
            <a:off x="4605020" y="5093335"/>
            <a:ext cx="772795" cy="329565"/>
          </a:xfrm>
          <a:prstGeom prst="rect">
            <a:avLst/>
          </a:prstGeom>
        </p:spPr>
      </p:pic>
      <p:pic>
        <p:nvPicPr>
          <p:cNvPr id="7" name="Content Placeholder 6"/>
          <p:cNvPicPr>
            <a:picLocks noChangeAspect="1"/>
          </p:cNvPicPr>
          <p:nvPr>
            <p:ph sz="half" idx="2"/>
          </p:nvPr>
        </p:nvPicPr>
        <p:blipFill>
          <a:blip r:embed="rId2"/>
          <a:stretch>
            <a:fillRect/>
          </a:stretch>
        </p:blipFill>
        <p:spPr>
          <a:xfrm>
            <a:off x="6706870" y="415925"/>
            <a:ext cx="4805680" cy="6027420"/>
          </a:xfrm>
          <a:prstGeom prst="rect">
            <a:avLst/>
          </a:prstGeom>
        </p:spPr>
      </p:pic>
      <p:sp>
        <p:nvSpPr>
          <p:cNvPr id="9" name="Rounded Rectangle 8"/>
          <p:cNvSpPr/>
          <p:nvPr/>
        </p:nvSpPr>
        <p:spPr>
          <a:xfrm>
            <a:off x="8227060" y="2629535"/>
            <a:ext cx="2130425" cy="2482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 name="Rounded Rectangle 3"/>
          <p:cNvSpPr/>
          <p:nvPr/>
        </p:nvSpPr>
        <p:spPr>
          <a:xfrm>
            <a:off x="8221345" y="3973195"/>
            <a:ext cx="2130425" cy="2482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fetch_add</a:t>
            </a:r>
            <a:r>
              <a:rPr lang="zh-CN" altLang="en-US"/>
              <a:t>：会返回其旧值</a:t>
            </a:r>
            <a:endParaRPr lang="en-US" altLang="zh-CN"/>
          </a:p>
        </p:txBody>
      </p:sp>
      <p:sp>
        <p:nvSpPr>
          <p:cNvPr id="3" name="Content Placeholder 2"/>
          <p:cNvSpPr>
            <a:spLocks noGrp="1"/>
          </p:cNvSpPr>
          <p:nvPr>
            <p:ph sz="half" idx="1"/>
          </p:nvPr>
        </p:nvSpPr>
        <p:spPr/>
        <p:txBody>
          <a:bodyPr/>
          <a:p>
            <a:r>
              <a:rPr lang="en-US" altLang="zh-CN"/>
              <a:t>int old = atm.fetch_add(val)</a:t>
            </a:r>
            <a:endParaRPr lang="zh-CN" altLang="en-US"/>
          </a:p>
          <a:p>
            <a:r>
              <a:rPr lang="zh-CN" altLang="en-US"/>
              <a:t>除了会导致</a:t>
            </a:r>
            <a:r>
              <a:rPr lang="en-US" altLang="zh-CN"/>
              <a:t> atm </a:t>
            </a:r>
            <a:r>
              <a:rPr lang="zh-CN" altLang="en-US"/>
              <a:t>的值增加</a:t>
            </a:r>
            <a:r>
              <a:rPr lang="en-US" altLang="zh-CN"/>
              <a:t> val </a:t>
            </a:r>
            <a:r>
              <a:rPr lang="zh-CN" altLang="en-US"/>
              <a:t>外，还会返回</a:t>
            </a:r>
            <a:r>
              <a:rPr lang="en-US" altLang="zh-CN"/>
              <a:t> atm </a:t>
            </a:r>
            <a:r>
              <a:rPr lang="zh-CN" altLang="en-US"/>
              <a:t>增加前的值，存储到</a:t>
            </a:r>
            <a:r>
              <a:rPr lang="en-US" altLang="zh-CN"/>
              <a:t> old</a:t>
            </a:r>
            <a:r>
              <a:rPr lang="zh-CN" altLang="en-US"/>
              <a:t>。</a:t>
            </a:r>
            <a:endParaRPr lang="zh-CN" altLang="en-US"/>
          </a:p>
          <a:p>
            <a:r>
              <a:rPr lang="zh-CN" altLang="en-US"/>
              <a:t>这个特点使得他可以用于</a:t>
            </a:r>
            <a:r>
              <a:rPr lang="zh-CN" altLang="en-US" b="1"/>
              <a:t>并行地往一个列表里追加数据</a:t>
            </a:r>
            <a:r>
              <a:rPr lang="zh-CN" altLang="en-US"/>
              <a:t>：追加写入的索引就是</a:t>
            </a:r>
            <a:r>
              <a:rPr lang="en-US" altLang="zh-CN"/>
              <a:t> fetch_add </a:t>
            </a:r>
            <a:r>
              <a:rPr lang="zh-CN" altLang="en-US"/>
              <a:t>返回的旧值。</a:t>
            </a:r>
            <a:endParaRPr lang="zh-CN" altLang="en-US"/>
          </a:p>
          <a:p>
            <a:r>
              <a:rPr lang="zh-CN" altLang="en-US"/>
              <a:t>当然这里也可以</a:t>
            </a:r>
            <a:r>
              <a:rPr lang="en-US" altLang="zh-CN"/>
              <a:t> counter++</a:t>
            </a:r>
            <a:r>
              <a:rPr lang="zh-CN" altLang="en-US"/>
              <a:t>，不过要追加多个的话还是得用到</a:t>
            </a:r>
            <a:r>
              <a:rPr lang="en-US" altLang="zh-CN"/>
              <a:t> counter.fetch_add(n)</a:t>
            </a:r>
            <a:r>
              <a:rPr lang="zh-CN" altLang="en-US"/>
              <a:t>。</a:t>
            </a:r>
            <a:endParaRPr lang="zh-CN" altLang="en-US"/>
          </a:p>
        </p:txBody>
      </p:sp>
      <p:pic>
        <p:nvPicPr>
          <p:cNvPr id="7" name="Content Placeholder 6"/>
          <p:cNvPicPr>
            <a:picLocks noChangeAspect="1"/>
          </p:cNvPicPr>
          <p:nvPr>
            <p:ph sz="half" idx="2"/>
          </p:nvPr>
        </p:nvPicPr>
        <p:blipFill>
          <a:blip r:embed="rId1"/>
          <a:stretch>
            <a:fillRect/>
          </a:stretch>
        </p:blipFill>
        <p:spPr>
          <a:xfrm>
            <a:off x="7133590" y="55880"/>
            <a:ext cx="4593590" cy="6802120"/>
          </a:xfrm>
          <a:prstGeom prst="rect">
            <a:avLst/>
          </a:prstGeom>
        </p:spPr>
      </p:pic>
      <p:pic>
        <p:nvPicPr>
          <p:cNvPr id="8" name="Picture 7"/>
          <p:cNvPicPr>
            <a:picLocks noChangeAspect="1"/>
          </p:cNvPicPr>
          <p:nvPr/>
        </p:nvPicPr>
        <p:blipFill>
          <a:blip r:embed="rId2"/>
          <a:stretch>
            <a:fillRect/>
          </a:stretch>
        </p:blipFill>
        <p:spPr>
          <a:xfrm>
            <a:off x="586105" y="6177280"/>
            <a:ext cx="5619750" cy="495300"/>
          </a:xfrm>
          <a:prstGeom prst="rect">
            <a:avLst/>
          </a:prstGeom>
        </p:spPr>
      </p:pic>
      <p:sp>
        <p:nvSpPr>
          <p:cNvPr id="9" name="Rounded Rectangle 8"/>
          <p:cNvSpPr/>
          <p:nvPr/>
        </p:nvSpPr>
        <p:spPr>
          <a:xfrm>
            <a:off x="8548370" y="4269105"/>
            <a:ext cx="3178810" cy="2482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 name="Rounded Rectangle 9"/>
          <p:cNvSpPr/>
          <p:nvPr/>
        </p:nvSpPr>
        <p:spPr>
          <a:xfrm>
            <a:off x="8548370" y="2771140"/>
            <a:ext cx="3178810" cy="24828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exchange</a:t>
            </a:r>
            <a:r>
              <a:rPr lang="zh-CN" altLang="en-US"/>
              <a:t>：读取的同时写入</a:t>
            </a:r>
            <a:endParaRPr lang="zh-CN" altLang="en-US"/>
          </a:p>
        </p:txBody>
      </p:sp>
      <p:sp>
        <p:nvSpPr>
          <p:cNvPr id="3" name="Content Placeholder 2"/>
          <p:cNvSpPr>
            <a:spLocks noGrp="1"/>
          </p:cNvSpPr>
          <p:nvPr>
            <p:ph sz="half" idx="1"/>
          </p:nvPr>
        </p:nvSpPr>
        <p:spPr/>
        <p:txBody>
          <a:bodyPr/>
          <a:p>
            <a:r>
              <a:rPr lang="en-US"/>
              <a:t>exchange(</a:t>
            </a:r>
            <a:r>
              <a:rPr lang="en-US" altLang="zh-CN"/>
              <a:t>val)</a:t>
            </a:r>
            <a:r>
              <a:rPr lang="en-US"/>
              <a:t> </a:t>
            </a:r>
            <a:r>
              <a:rPr lang="zh-CN" altLang="en-US"/>
              <a:t>会把</a:t>
            </a:r>
            <a:r>
              <a:rPr lang="en-US" altLang="zh-CN"/>
              <a:t> val </a:t>
            </a:r>
            <a:r>
              <a:rPr lang="zh-CN" altLang="en-US"/>
              <a:t>写入原子变量，同时返回其旧的值。</a:t>
            </a:r>
            <a:endParaRPr lang="en-US" altLang="zh-CN"/>
          </a:p>
        </p:txBody>
      </p:sp>
      <p:pic>
        <p:nvPicPr>
          <p:cNvPr id="8" name="Content Placeholder 7"/>
          <p:cNvPicPr>
            <a:picLocks noChangeAspect="1"/>
          </p:cNvPicPr>
          <p:nvPr>
            <p:ph sz="half" idx="2"/>
          </p:nvPr>
        </p:nvPicPr>
        <p:blipFill>
          <a:blip r:embed="rId1"/>
          <a:stretch>
            <a:fillRect/>
          </a:stretch>
        </p:blipFill>
        <p:spPr>
          <a:xfrm>
            <a:off x="6256020" y="2065020"/>
            <a:ext cx="5775960" cy="3873500"/>
          </a:xfrm>
          <a:prstGeom prst="rect">
            <a:avLst/>
          </a:prstGeom>
        </p:spPr>
      </p:pic>
      <p:pic>
        <p:nvPicPr>
          <p:cNvPr id="9" name="Picture 8"/>
          <p:cNvPicPr>
            <a:picLocks noChangeAspect="1"/>
          </p:cNvPicPr>
          <p:nvPr/>
        </p:nvPicPr>
        <p:blipFill>
          <a:blip r:embed="rId2"/>
          <a:stretch>
            <a:fillRect/>
          </a:stretch>
        </p:blipFill>
        <p:spPr>
          <a:xfrm>
            <a:off x="10626090" y="688340"/>
            <a:ext cx="883920" cy="655955"/>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compare_exchange_strong</a:t>
            </a:r>
            <a:r>
              <a:rPr lang="zh-CN" altLang="en-US"/>
              <a:t>：读取，比较是否相等，相等则写入</a:t>
            </a:r>
            <a:endParaRPr lang="zh-CN" altLang="en-US"/>
          </a:p>
        </p:txBody>
      </p:sp>
      <p:sp>
        <p:nvSpPr>
          <p:cNvPr id="3" name="Content Placeholder 2"/>
          <p:cNvSpPr>
            <a:spLocks noGrp="1"/>
          </p:cNvSpPr>
          <p:nvPr>
            <p:ph sz="half" idx="1"/>
          </p:nvPr>
        </p:nvSpPr>
        <p:spPr/>
        <p:txBody>
          <a:bodyPr/>
          <a:p>
            <a:r>
              <a:rPr lang="en-US"/>
              <a:t>compare_exchange_strong(old, val) </a:t>
            </a:r>
            <a:r>
              <a:rPr lang="zh-CN" altLang="en-US"/>
              <a:t>会读取原子变量的值，比较他是否和</a:t>
            </a:r>
            <a:r>
              <a:rPr lang="en-US" altLang="zh-CN"/>
              <a:t> old </a:t>
            </a:r>
            <a:r>
              <a:rPr lang="zh-CN" altLang="en-US"/>
              <a:t>相等：</a:t>
            </a:r>
            <a:endParaRPr lang="zh-CN" altLang="en-US"/>
          </a:p>
          <a:p>
            <a:r>
              <a:rPr lang="zh-CN" altLang="en-US"/>
              <a:t>如果不相等，则把原子变量的值写入</a:t>
            </a:r>
            <a:r>
              <a:rPr lang="en-US" altLang="zh-CN"/>
              <a:t> old</a:t>
            </a:r>
            <a:r>
              <a:rPr lang="zh-CN" altLang="en-US"/>
              <a:t>。</a:t>
            </a:r>
            <a:endParaRPr lang="zh-CN" altLang="en-US"/>
          </a:p>
          <a:p>
            <a:r>
              <a:rPr lang="zh-CN" altLang="en-US"/>
              <a:t>如果相等，则把</a:t>
            </a:r>
            <a:r>
              <a:rPr lang="en-US" altLang="zh-CN"/>
              <a:t> val </a:t>
            </a:r>
            <a:r>
              <a:rPr lang="zh-CN" altLang="en-US"/>
              <a:t>写入原子变量。</a:t>
            </a:r>
            <a:endParaRPr lang="zh-CN" altLang="en-US"/>
          </a:p>
          <a:p>
            <a:r>
              <a:rPr lang="zh-CN" altLang="en-US"/>
              <a:t>返回一个</a:t>
            </a:r>
            <a:r>
              <a:rPr lang="en-US" altLang="zh-CN"/>
              <a:t> bool </a:t>
            </a:r>
            <a:r>
              <a:rPr lang="zh-CN" altLang="en-US"/>
              <a:t>值，表示是否相等。</a:t>
            </a:r>
            <a:endParaRPr lang="zh-CN" altLang="en-US"/>
          </a:p>
          <a:p>
            <a:r>
              <a:rPr lang="zh-CN" altLang="en-US"/>
              <a:t>注意</a:t>
            </a:r>
            <a:r>
              <a:rPr lang="en-US" altLang="zh-CN"/>
              <a:t> old </a:t>
            </a:r>
            <a:r>
              <a:rPr lang="zh-CN" altLang="en-US"/>
              <a:t>这里传的其实是一个引用，因此</a:t>
            </a:r>
            <a:r>
              <a:rPr lang="en-US" altLang="zh-CN"/>
              <a:t> compare_exchange_strong </a:t>
            </a:r>
            <a:r>
              <a:rPr lang="zh-CN" altLang="en-US"/>
              <a:t>可修改他的值。</a:t>
            </a:r>
            <a:endParaRPr lang="zh-CN" altLang="en-US"/>
          </a:p>
        </p:txBody>
      </p:sp>
      <p:pic>
        <p:nvPicPr>
          <p:cNvPr id="5" name="Content Placeholder 4"/>
          <p:cNvPicPr>
            <a:picLocks noChangeAspect="1"/>
          </p:cNvPicPr>
          <p:nvPr>
            <p:ph sz="half" idx="2"/>
          </p:nvPr>
        </p:nvPicPr>
        <p:blipFill>
          <a:blip r:embed="rId1"/>
          <a:stretch>
            <a:fillRect/>
          </a:stretch>
        </p:blipFill>
        <p:spPr>
          <a:xfrm>
            <a:off x="6256655" y="1478280"/>
            <a:ext cx="5253355" cy="5261610"/>
          </a:xfrm>
          <a:prstGeom prst="rect">
            <a:avLst/>
          </a:prstGeom>
        </p:spPr>
      </p:pic>
      <p:pic>
        <p:nvPicPr>
          <p:cNvPr id="6" name="Picture 5"/>
          <p:cNvPicPr>
            <a:picLocks noChangeAspect="1"/>
          </p:cNvPicPr>
          <p:nvPr/>
        </p:nvPicPr>
        <p:blipFill>
          <a:blip r:embed="rId2"/>
          <a:stretch>
            <a:fillRect/>
          </a:stretch>
        </p:blipFill>
        <p:spPr>
          <a:xfrm>
            <a:off x="10586085" y="0"/>
            <a:ext cx="1219200" cy="1390650"/>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方便同学们</a:t>
            </a:r>
            <a:r>
              <a:rPr lang="zh-CN" altLang="en-US">
                <a:sym typeface="+mn-ea"/>
              </a:rPr>
              <a:t>理解的伪代码</a:t>
            </a:r>
            <a:endParaRPr lang="en-US" altLang="zh-CN"/>
          </a:p>
        </p:txBody>
      </p:sp>
      <p:sp>
        <p:nvSpPr>
          <p:cNvPr id="7" name="Content Placeholder 6"/>
          <p:cNvSpPr/>
          <p:nvPr>
            <p:ph sz="half" idx="1"/>
          </p:nvPr>
        </p:nvSpPr>
        <p:spPr>
          <a:xfrm>
            <a:off x="340995" y="1835785"/>
            <a:ext cx="6387465" cy="4351655"/>
          </a:xfrm>
        </p:spPr>
        <p:txBody>
          <a:bodyPr>
            <a:normAutofit lnSpcReduction="20000"/>
          </a:bodyPr>
          <a:p>
            <a:r>
              <a:rPr lang="zh-CN" altLang="en-US"/>
              <a:t>为了方便理解，可以假想</a:t>
            </a:r>
            <a:r>
              <a:rPr lang="en-US" altLang="zh-CN"/>
              <a:t> atomic </a:t>
            </a:r>
            <a:r>
              <a:rPr lang="zh-CN" altLang="en-US"/>
              <a:t>里面是这样实现的：</a:t>
            </a:r>
            <a:endParaRPr lang="zh-CN" altLang="en-US"/>
          </a:p>
          <a:p>
            <a:endParaRPr lang="zh-CN" altLang="en-US"/>
          </a:p>
          <a:p>
            <a:endParaRPr lang="zh-CN" altLang="en-US"/>
          </a:p>
          <a:p>
            <a:endParaRPr lang="zh-CN" altLang="en-US"/>
          </a:p>
          <a:p>
            <a:r>
              <a:rPr lang="zh-CN" altLang="en-US"/>
              <a:t>可以看到其中</a:t>
            </a:r>
            <a:r>
              <a:rPr lang="en-US" altLang="zh-CN"/>
              <a:t> compare_exchange_strong </a:t>
            </a:r>
            <a:r>
              <a:rPr lang="zh-CN" altLang="en-US"/>
              <a:t>的逻辑最为复杂，一般简称</a:t>
            </a:r>
            <a:r>
              <a:rPr lang="en-US" altLang="zh-CN"/>
              <a:t> CAS (compare-and-swap)</a:t>
            </a:r>
            <a:r>
              <a:rPr lang="zh-CN" altLang="en-US"/>
              <a:t>，他是并行编程最常用的原子操作之一。实际上任何</a:t>
            </a:r>
            <a:r>
              <a:rPr lang="en-US" altLang="zh-CN"/>
              <a:t> atomic </a:t>
            </a:r>
            <a:r>
              <a:rPr lang="zh-CN" altLang="en-US"/>
              <a:t>操作，包括</a:t>
            </a:r>
            <a:r>
              <a:rPr lang="en-US" altLang="zh-CN"/>
              <a:t> fetch_add</a:t>
            </a:r>
            <a:r>
              <a:rPr lang="zh-CN" altLang="en-US"/>
              <a:t>，都可以基于</a:t>
            </a:r>
            <a:r>
              <a:rPr lang="en-US" altLang="zh-CN"/>
              <a:t> CAS </a:t>
            </a:r>
            <a:r>
              <a:rPr lang="zh-CN" altLang="en-US"/>
              <a:t>来实现：这就是</a:t>
            </a:r>
            <a:r>
              <a:rPr lang="en-US" altLang="zh-CN"/>
              <a:t> Taichi </a:t>
            </a:r>
            <a:r>
              <a:rPr lang="zh-CN" altLang="en-US"/>
              <a:t>实现</a:t>
            </a:r>
            <a:r>
              <a:rPr lang="zh-CN" altLang="en-US"/>
              <a:t>浮点数</a:t>
            </a:r>
            <a:r>
              <a:rPr lang="en-US" altLang="zh-CN"/>
              <a:t> atomic_add </a:t>
            </a:r>
            <a:r>
              <a:rPr lang="zh-CN" altLang="en-US"/>
              <a:t>的方法。</a:t>
            </a:r>
            <a:endParaRPr lang="zh-CN" altLang="en-US"/>
          </a:p>
        </p:txBody>
      </p:sp>
      <p:pic>
        <p:nvPicPr>
          <p:cNvPr id="10" name="Content Placeholder 9"/>
          <p:cNvPicPr>
            <a:picLocks noChangeAspect="1"/>
          </p:cNvPicPr>
          <p:nvPr>
            <p:ph sz="half" idx="2"/>
          </p:nvPr>
        </p:nvPicPr>
        <p:blipFill>
          <a:blip r:embed="rId1"/>
          <a:stretch>
            <a:fillRect/>
          </a:stretch>
        </p:blipFill>
        <p:spPr>
          <a:xfrm>
            <a:off x="7045325" y="-18415"/>
            <a:ext cx="5146675" cy="6876415"/>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icture 5" descr="QQ20200616092315"/>
          <p:cNvPicPr>
            <a:picLocks noChangeAspect="1"/>
          </p:cNvPicPr>
          <p:nvPr/>
        </p:nvPicPr>
        <p:blipFill>
          <a:blip r:embed="rId1">
            <a:lum bright="70000" contrast="-70000"/>
          </a:blip>
          <a:stretch>
            <a:fillRect/>
          </a:stretch>
        </p:blipFill>
        <p:spPr>
          <a:xfrm>
            <a:off x="0" y="0"/>
            <a:ext cx="12192000" cy="6858000"/>
          </a:xfrm>
          <a:prstGeom prst="rect">
            <a:avLst/>
          </a:prstGeom>
        </p:spPr>
      </p:pic>
      <p:sp>
        <p:nvSpPr>
          <p:cNvPr id="2" name="Title 1"/>
          <p:cNvSpPr>
            <a:spLocks noGrp="1"/>
          </p:cNvSpPr>
          <p:nvPr>
            <p:ph type="title"/>
          </p:nvPr>
        </p:nvSpPr>
        <p:spPr/>
        <p:txBody>
          <a:bodyPr/>
          <a:p>
            <a:r>
              <a:rPr lang="zh-CN" altLang="en-US"/>
              <a:t>感谢观看！</a:t>
            </a:r>
            <a:endParaRPr lang="zh-CN" altLang="en-US"/>
          </a:p>
        </p:txBody>
      </p:sp>
      <p:sp>
        <p:nvSpPr>
          <p:cNvPr id="4" name="Text Placeholder 3"/>
          <p:cNvSpPr>
            <a:spLocks noGrp="1"/>
          </p:cNvSpPr>
          <p:nvPr>
            <p:ph type="body" idx="1"/>
          </p:nvPr>
        </p:nvSpPr>
        <p:spPr/>
        <p:txBody>
          <a:bodyPr/>
          <a:p>
            <a:r>
              <a:rPr lang="en-US"/>
              <a:t>by </a:t>
            </a:r>
            <a:r>
              <a:rPr lang="zh-CN" altLang="en-US"/>
              <a:t>彭于斌（</a:t>
            </a:r>
            <a:r>
              <a:rPr lang="en-US" altLang="zh-CN"/>
              <a:t>github</a:t>
            </a:r>
            <a:r>
              <a:rPr lang="en-US"/>
              <a:t>@archibate</a:t>
            </a:r>
            <a:r>
              <a:rPr lang="zh-CN" altLang="en-US">
                <a:sym typeface="+mn-ea"/>
              </a:rPr>
              <a:t>）</a:t>
            </a:r>
            <a:endParaRPr lang="en-US"/>
          </a:p>
        </p:txBody>
      </p:sp>
      <p:sp>
        <p:nvSpPr>
          <p:cNvPr id="5" name="Text Box 4"/>
          <p:cNvSpPr txBox="1"/>
          <p:nvPr/>
        </p:nvSpPr>
        <p:spPr>
          <a:xfrm>
            <a:off x="6909435" y="428625"/>
            <a:ext cx="4830445" cy="1198880"/>
          </a:xfrm>
          <a:prstGeom prst="rect">
            <a:avLst/>
          </a:prstGeom>
          <a:noFill/>
        </p:spPr>
        <p:txBody>
          <a:bodyPr wrap="square" rtlCol="0">
            <a:spAutoFit/>
          </a:bodyPr>
          <a:p>
            <a:r>
              <a:rPr lang="zh-CN" altLang="en-US">
                <a:latin typeface="Adobe New Century Schoolbook" charset="0"/>
                <a:cs typeface="Adobe New Century Schoolbook" charset="0"/>
                <a:sym typeface="+mn-ea"/>
              </a:rPr>
              <a:t>录播：https://space.bilibili.com/263032155</a:t>
            </a:r>
            <a:endParaRPr lang="zh-CN" altLang="en-US">
              <a:latin typeface="Adobe New Century Schoolbook" charset="0"/>
              <a:cs typeface="Adobe New Century Schoolbook" charset="0"/>
              <a:sym typeface="+mn-ea"/>
            </a:endParaRPr>
          </a:p>
          <a:p>
            <a:r>
              <a:rPr lang="zh-CN" altLang="en-US">
                <a:latin typeface="Adobe New Century Schoolbook" charset="0"/>
                <a:cs typeface="Adobe New Century Schoolbook" charset="0"/>
                <a:sym typeface="+mn-ea"/>
              </a:rPr>
              <a:t>课件：https://github.com/parallel101/course</a:t>
            </a:r>
            <a:endParaRPr lang="zh-CN" altLang="en-US">
              <a:latin typeface="Adobe New Century Schoolbook" charset="0"/>
              <a:cs typeface="Adobe New Century Schoolbook" charset="0"/>
              <a:sym typeface="+mn-ea"/>
            </a:endParaRPr>
          </a:p>
          <a:p>
            <a:r>
              <a:rPr lang="zh-CN" altLang="en-US">
                <a:latin typeface="Adobe New Century Schoolbook" charset="0"/>
                <a:cs typeface="Adobe New Century Schoolbook" charset="0"/>
              </a:rPr>
              <a:t>作业：</a:t>
            </a:r>
            <a:r>
              <a:rPr lang="zh-CN" altLang="en-US">
                <a:latin typeface="Adobe New Century Schoolbook" charset="0"/>
                <a:cs typeface="Adobe New Century Schoolbook" charset="0"/>
                <a:sym typeface="+mn-ea"/>
              </a:rPr>
              <a:t>https://github.com/parallel101/</a:t>
            </a:r>
            <a:r>
              <a:rPr lang="en-US" altLang="zh-CN">
                <a:latin typeface="Adobe New Century Schoolbook" charset="0"/>
                <a:cs typeface="Adobe New Century Schoolbook" charset="0"/>
                <a:sym typeface="+mn-ea"/>
              </a:rPr>
              <a:t>hw05</a:t>
            </a:r>
            <a:endParaRPr lang="en-US" altLang="zh-CN">
              <a:latin typeface="Adobe New Century Schoolbook" charset="0"/>
              <a:cs typeface="Adobe New Century Schoolbook" charset="0"/>
              <a:sym typeface="+mn-ea"/>
            </a:endParaRPr>
          </a:p>
          <a:p>
            <a:r>
              <a:rPr lang="zh-CN" altLang="en-US">
                <a:latin typeface="Adobe New Century Schoolbook" charset="0"/>
                <a:cs typeface="Adobe New Century Schoolbook" charset="0"/>
                <a:sym typeface="+mn-ea"/>
              </a:rPr>
              <a:t>作业还在准备中，等做完了会在动态中放出！</a:t>
            </a:r>
            <a:endParaRPr lang="en-US" altLang="zh-CN">
              <a:latin typeface="Adobe New Century Schoolbook" charset="0"/>
              <a:cs typeface="Adobe New Century Schoolbook" charset="0"/>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Content Placeholder 5"/>
          <p:cNvPicPr>
            <a:picLocks noChangeAspect="1"/>
          </p:cNvPicPr>
          <p:nvPr>
            <p:ph idx="1"/>
          </p:nvPr>
        </p:nvPicPr>
        <p:blipFill>
          <a:blip r:embed="rId1"/>
          <a:stretch>
            <a:fillRect/>
          </a:stretch>
        </p:blipFill>
        <p:spPr>
          <a:xfrm>
            <a:off x="2256790" y="2319655"/>
            <a:ext cx="7296150" cy="3362325"/>
          </a:xfrm>
          <a:prstGeom prst="rect">
            <a:avLst/>
          </a:prstGeom>
        </p:spPr>
      </p:pic>
      <p:sp>
        <p:nvSpPr>
          <p:cNvPr id="2" name="Title 1"/>
          <p:cNvSpPr>
            <a:spLocks noGrp="1"/>
          </p:cNvSpPr>
          <p:nvPr>
            <p:ph type="title"/>
          </p:nvPr>
        </p:nvSpPr>
        <p:spPr/>
        <p:txBody>
          <a:bodyPr/>
          <a:p>
            <a:r>
              <a:rPr lang="zh-CN" altLang="en-US"/>
              <a:t>时间段：作为</a:t>
            </a:r>
            <a:r>
              <a:rPr lang="en-US" altLang="zh-CN"/>
              <a:t> double </a:t>
            </a:r>
            <a:r>
              <a:rPr lang="zh-CN" altLang="en-US"/>
              <a:t>类型</a:t>
            </a:r>
            <a:endParaRPr lang="zh-CN" altLang="en-US"/>
          </a:p>
        </p:txBody>
      </p:sp>
      <p:sp>
        <p:nvSpPr>
          <p:cNvPr id="4" name="Rounded Rectangle 3"/>
          <p:cNvSpPr/>
          <p:nvPr/>
        </p:nvSpPr>
        <p:spPr>
          <a:xfrm>
            <a:off x="2983865" y="4445635"/>
            <a:ext cx="6568440" cy="450215"/>
          </a:xfrm>
          <a:prstGeom prst="roundRect">
            <a:avLst/>
          </a:prstGeom>
          <a:noFill/>
          <a:ln w="2222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 name="Text Box 4"/>
          <p:cNvSpPr txBox="1"/>
          <p:nvPr/>
        </p:nvSpPr>
        <p:spPr>
          <a:xfrm>
            <a:off x="4711065" y="107950"/>
            <a:ext cx="7326630" cy="1753235"/>
          </a:xfrm>
          <a:prstGeom prst="rect">
            <a:avLst/>
          </a:prstGeom>
          <a:noFill/>
        </p:spPr>
        <p:txBody>
          <a:bodyPr wrap="square" rtlCol="0">
            <a:spAutoFit/>
          </a:bodyPr>
          <a:p>
            <a:r>
              <a:rPr lang="en-US" altLang="zh-CN">
                <a:sym typeface="+mn-ea"/>
              </a:rPr>
              <a:t>duration_cast </a:t>
            </a:r>
            <a:r>
              <a:rPr lang="zh-CN" altLang="en-US">
                <a:sym typeface="+mn-ea"/>
              </a:rPr>
              <a:t>可以在任意的</a:t>
            </a:r>
            <a:r>
              <a:rPr lang="en-US" altLang="zh-CN">
                <a:sym typeface="+mn-ea"/>
              </a:rPr>
              <a:t> duration </a:t>
            </a:r>
            <a:r>
              <a:rPr lang="zh-CN" altLang="en-US">
                <a:sym typeface="+mn-ea"/>
              </a:rPr>
              <a:t>类型之间转换</a:t>
            </a:r>
            <a:endParaRPr lang="zh-CN" altLang="en-US">
              <a:sym typeface="+mn-ea"/>
            </a:endParaRPr>
          </a:p>
          <a:p>
            <a:r>
              <a:rPr lang="en-US" altLang="zh-CN">
                <a:sym typeface="+mn-ea"/>
              </a:rPr>
              <a:t>duration&lt;T, R&gt; </a:t>
            </a:r>
            <a:r>
              <a:rPr lang="zh-CN" altLang="en-US">
                <a:sym typeface="+mn-ea"/>
              </a:rPr>
              <a:t>表示用</a:t>
            </a:r>
            <a:r>
              <a:rPr lang="en-US" altLang="zh-CN">
                <a:sym typeface="+mn-ea"/>
              </a:rPr>
              <a:t> T </a:t>
            </a:r>
            <a:r>
              <a:rPr lang="zh-CN" altLang="en-US">
                <a:sym typeface="+mn-ea"/>
              </a:rPr>
              <a:t>类型表示，且时间单位是</a:t>
            </a:r>
            <a:r>
              <a:rPr lang="en-US" altLang="zh-CN">
                <a:sym typeface="+mn-ea"/>
              </a:rPr>
              <a:t> R</a:t>
            </a:r>
            <a:endParaRPr lang="en-US" altLang="zh-CN">
              <a:sym typeface="+mn-ea"/>
            </a:endParaRPr>
          </a:p>
          <a:p>
            <a:r>
              <a:rPr lang="en-US" altLang="zh-CN">
                <a:sym typeface="+mn-ea"/>
              </a:rPr>
              <a:t>R </a:t>
            </a:r>
            <a:r>
              <a:rPr lang="zh-CN" altLang="en-US">
                <a:sym typeface="+mn-ea"/>
              </a:rPr>
              <a:t>省略不写就是秒，</a:t>
            </a:r>
            <a:r>
              <a:rPr lang="en-US" altLang="zh-CN">
                <a:sym typeface="+mn-ea"/>
              </a:rPr>
              <a:t>std::milli </a:t>
            </a:r>
            <a:r>
              <a:rPr lang="zh-CN" altLang="en-US">
                <a:sym typeface="+mn-ea"/>
              </a:rPr>
              <a:t>就是毫秒，</a:t>
            </a:r>
            <a:r>
              <a:rPr lang="en-US" altLang="zh-CN">
                <a:sym typeface="+mn-ea"/>
              </a:rPr>
              <a:t>std::micro </a:t>
            </a:r>
            <a:r>
              <a:rPr lang="zh-CN" altLang="en-US">
                <a:sym typeface="+mn-ea"/>
              </a:rPr>
              <a:t>就是微秒</a:t>
            </a:r>
            <a:endParaRPr lang="zh-CN" altLang="en-US">
              <a:sym typeface="+mn-ea"/>
            </a:endParaRPr>
          </a:p>
          <a:p>
            <a:r>
              <a:rPr lang="en-US">
                <a:sym typeface="+mn-ea"/>
              </a:rPr>
              <a:t>seconds </a:t>
            </a:r>
            <a:r>
              <a:rPr lang="zh-CN" altLang="en-US">
                <a:sym typeface="+mn-ea"/>
              </a:rPr>
              <a:t>是</a:t>
            </a:r>
            <a:r>
              <a:rPr lang="en-US" altLang="zh-CN">
                <a:sym typeface="+mn-ea"/>
              </a:rPr>
              <a:t> duration&lt;int64_t&gt; </a:t>
            </a:r>
            <a:r>
              <a:rPr lang="zh-CN" altLang="en-US">
                <a:sym typeface="+mn-ea"/>
              </a:rPr>
              <a:t>的类型别名</a:t>
            </a:r>
            <a:endParaRPr lang="zh-CN" altLang="en-US">
              <a:sym typeface="+mn-ea"/>
            </a:endParaRPr>
          </a:p>
          <a:p>
            <a:r>
              <a:rPr lang="en-US">
                <a:sym typeface="+mn-ea"/>
              </a:rPr>
              <a:t>milliseconds </a:t>
            </a:r>
            <a:r>
              <a:rPr lang="zh-CN" altLang="en-US">
                <a:sym typeface="+mn-ea"/>
              </a:rPr>
              <a:t>是</a:t>
            </a:r>
            <a:r>
              <a:rPr lang="en-US" altLang="zh-CN">
                <a:sym typeface="+mn-ea"/>
              </a:rPr>
              <a:t> duration&lt;int64_t, </a:t>
            </a:r>
            <a:r>
              <a:rPr lang="en-US" altLang="zh-CN">
                <a:sym typeface="+mn-ea"/>
              </a:rPr>
              <a:t>std::milli&gt; </a:t>
            </a:r>
            <a:r>
              <a:rPr lang="zh-CN" altLang="en-US">
                <a:sym typeface="+mn-ea"/>
              </a:rPr>
              <a:t>的类型别名</a:t>
            </a:r>
            <a:endParaRPr lang="zh-CN" altLang="en-US">
              <a:sym typeface="+mn-ea"/>
            </a:endParaRPr>
          </a:p>
          <a:p>
            <a:r>
              <a:rPr lang="zh-CN" altLang="en-US">
                <a:sym typeface="+mn-ea"/>
              </a:rPr>
              <a:t>这里我们创建了</a:t>
            </a:r>
            <a:r>
              <a:rPr lang="en-US" altLang="zh-CN">
                <a:sym typeface="+mn-ea"/>
              </a:rPr>
              <a:t> double_ms </a:t>
            </a:r>
            <a:r>
              <a:rPr lang="zh-CN" altLang="en-US">
                <a:sym typeface="+mn-ea"/>
              </a:rPr>
              <a:t>作为</a:t>
            </a:r>
            <a:r>
              <a:rPr lang="en-US" altLang="zh-CN">
                <a:sym typeface="+mn-ea"/>
              </a:rPr>
              <a:t> duration&lt;double, std::milli&gt; </a:t>
            </a:r>
            <a:r>
              <a:rPr lang="zh-CN" altLang="en-US">
                <a:sym typeface="+mn-ea"/>
              </a:rPr>
              <a:t>的别名</a:t>
            </a:r>
            <a:endParaRPr lang="zh-CN" altLang="en-US">
              <a:sym typeface="+mn-ea"/>
            </a:endParaRPr>
          </a:p>
        </p:txBody>
      </p:sp>
      <p:pic>
        <p:nvPicPr>
          <p:cNvPr id="7" name="Picture 6"/>
          <p:cNvPicPr>
            <a:picLocks noChangeAspect="1"/>
          </p:cNvPicPr>
          <p:nvPr/>
        </p:nvPicPr>
        <p:blipFill>
          <a:blip r:embed="rId2"/>
          <a:stretch>
            <a:fillRect/>
          </a:stretch>
        </p:blipFill>
        <p:spPr>
          <a:xfrm>
            <a:off x="3395345" y="6066155"/>
            <a:ext cx="5400675" cy="44767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zh-CN" altLang="en-US"/>
              <a:t>跨平台的</a:t>
            </a:r>
            <a:r>
              <a:rPr lang="en-US" altLang="zh-CN"/>
              <a:t> sleep</a:t>
            </a:r>
            <a:r>
              <a:rPr lang="zh-CN" altLang="en-US"/>
              <a:t>：</a:t>
            </a:r>
            <a:r>
              <a:rPr lang="en-US" altLang="zh-CN"/>
              <a:t>std::this_thread::sleep_for</a:t>
            </a:r>
            <a:endParaRPr lang="en-US" altLang="zh-CN"/>
          </a:p>
        </p:txBody>
      </p:sp>
      <p:sp>
        <p:nvSpPr>
          <p:cNvPr id="3" name="Content Placeholder 2"/>
          <p:cNvSpPr>
            <a:spLocks noGrp="1"/>
          </p:cNvSpPr>
          <p:nvPr>
            <p:ph sz="half" idx="1"/>
          </p:nvPr>
        </p:nvSpPr>
        <p:spPr/>
        <p:txBody>
          <a:bodyPr/>
          <a:p>
            <a:r>
              <a:rPr lang="zh-CN" altLang="en-US"/>
              <a:t>可以用</a:t>
            </a:r>
            <a:r>
              <a:rPr lang="en-US" altLang="zh-CN"/>
              <a:t> std::this_thread::sleep_for </a:t>
            </a:r>
            <a:r>
              <a:rPr lang="zh-CN" altLang="en-US"/>
              <a:t>替代</a:t>
            </a:r>
            <a:r>
              <a:rPr lang="en-US" altLang="zh-CN"/>
              <a:t> Unix </a:t>
            </a:r>
            <a:r>
              <a:rPr lang="zh-CN" altLang="en-US"/>
              <a:t>类操作系统专有的的</a:t>
            </a:r>
            <a:r>
              <a:rPr lang="en-US" altLang="zh-CN"/>
              <a:t> usleep</a:t>
            </a:r>
            <a:r>
              <a:rPr lang="zh-CN" altLang="en-US"/>
              <a:t>。他可以让当前线程休眠一段时间，然后继续。</a:t>
            </a:r>
            <a:endParaRPr lang="zh-CN" altLang="en-US"/>
          </a:p>
          <a:p>
            <a:r>
              <a:rPr lang="zh-CN" altLang="en-US"/>
              <a:t>而且单位也可以自己指定，比如这里是</a:t>
            </a:r>
            <a:r>
              <a:rPr lang="en-US" altLang="zh-CN"/>
              <a:t> milliseconds </a:t>
            </a:r>
            <a:r>
              <a:rPr lang="zh-CN" altLang="en-US"/>
              <a:t>表示毫秒，也可以换成</a:t>
            </a:r>
            <a:r>
              <a:rPr lang="en-US" altLang="zh-CN"/>
              <a:t> microseconds </a:t>
            </a:r>
            <a:r>
              <a:rPr lang="zh-CN" altLang="en-US"/>
              <a:t>表示微秒，</a:t>
            </a:r>
            <a:r>
              <a:rPr lang="en-US" altLang="zh-CN"/>
              <a:t>seconds </a:t>
            </a:r>
            <a:r>
              <a:rPr lang="zh-CN" altLang="en-US"/>
              <a:t>表示秒，</a:t>
            </a:r>
            <a:r>
              <a:rPr lang="en-US" altLang="zh-CN"/>
              <a:t>chrono </a:t>
            </a:r>
            <a:r>
              <a:rPr lang="zh-CN" altLang="en-US"/>
              <a:t>的</a:t>
            </a:r>
            <a:r>
              <a:rPr lang="zh-CN"/>
              <a:t>强类型让</a:t>
            </a:r>
            <a:r>
              <a:rPr lang="zh-CN" altLang="en-US"/>
              <a:t>单位选择更自由。</a:t>
            </a:r>
            <a:endParaRPr lang="zh-CN" altLang="en-US"/>
          </a:p>
        </p:txBody>
      </p:sp>
      <p:pic>
        <p:nvPicPr>
          <p:cNvPr id="8" name="Content Placeholder 5"/>
          <p:cNvPicPr>
            <a:picLocks noChangeAspect="1"/>
          </p:cNvPicPr>
          <p:nvPr>
            <p:ph sz="half" idx="2"/>
          </p:nvPr>
        </p:nvPicPr>
        <p:blipFill>
          <a:blip r:embed="rId1"/>
          <a:stretch>
            <a:fillRect/>
          </a:stretch>
        </p:blipFill>
        <p:spPr>
          <a:xfrm>
            <a:off x="5981700" y="3067685"/>
            <a:ext cx="6122035" cy="161798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12977</Words>
  <Application>WPS Presentation</Application>
  <PresentationFormat>宽屏</PresentationFormat>
  <Paragraphs>485</Paragraphs>
  <Slides>79</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79</vt:i4>
      </vt:variant>
    </vt:vector>
  </HeadingPairs>
  <TitlesOfParts>
    <vt:vector size="94" baseType="lpstr">
      <vt:lpstr>Arial</vt:lpstr>
      <vt:lpstr>SimSun</vt:lpstr>
      <vt:lpstr>Wingdings</vt:lpstr>
      <vt:lpstr>Liberation Sans</vt:lpstr>
      <vt:lpstr>Adobe Helvetica</vt:lpstr>
      <vt:lpstr>C059</vt:lpstr>
      <vt:lpstr>Arial Black</vt:lpstr>
      <vt:lpstr>SimSun</vt:lpstr>
      <vt:lpstr>文泉驿微米黑</vt:lpstr>
      <vt:lpstr>Microsoft YaHei</vt:lpstr>
      <vt:lpstr>Arial Unicode MS</vt:lpstr>
      <vt:lpstr>SimSun</vt:lpstr>
      <vt:lpstr>MathJax_Vector</vt:lpstr>
      <vt:lpstr>Adobe New Century Schoolbook</vt:lpstr>
      <vt:lpstr>Office Theme</vt:lpstr>
      <vt:lpstr>C++11开始的多线程编程</vt:lpstr>
      <vt:lpstr>高性能并行编程与优化 - 课程大纲</vt:lpstr>
      <vt:lpstr>PowerPoint 演示文稿</vt:lpstr>
      <vt:lpstr>第0章：时间</vt:lpstr>
      <vt:lpstr>PowerPoint 演示文稿</vt:lpstr>
      <vt:lpstr>明确区分时间点与时间段：std::chrono</vt:lpstr>
      <vt:lpstr>PowerPoint 演示文稿</vt:lpstr>
      <vt:lpstr>PowerPoint 演示文稿</vt:lpstr>
      <vt:lpstr>跨平台的 sleep：std::this_thread::sleep_for</vt:lpstr>
      <vt:lpstr>跨平台的 sleep：std::this_thread::sleep_for</vt:lpstr>
      <vt:lpstr>第1章：线程</vt:lpstr>
      <vt:lpstr>进程与线程</vt:lpstr>
      <vt:lpstr>为什么需要多线程：无阻塞多任务</vt:lpstr>
      <vt:lpstr>没有多线程：程序未响应</vt:lpstr>
      <vt:lpstr>现代 C++ 中的多线程：std::thread</vt:lpstr>
      <vt:lpstr>错误：找不到符号 pthread_create</vt:lpstr>
      <vt:lpstr>有了多线程：异步处理请求</vt:lpstr>
      <vt:lpstr>主线程等待子线程结束：t1.join()</vt:lpstr>
      <vt:lpstr>std::thread 的解构函数会销毁线程</vt:lpstr>
      <vt:lpstr>解构函数不再销毁线程：t1.detach()</vt:lpstr>
      <vt:lpstr>PowerPoint 演示文稿</vt:lpstr>
      <vt:lpstr>PowerPoint 演示文稿</vt:lpstr>
      <vt:lpstr>PowerPoint 演示文稿</vt:lpstr>
      <vt:lpstr>小彭老师快乐时间</vt:lpstr>
      <vt:lpstr>第2章：异步</vt:lpstr>
      <vt:lpstr>异步好帮手：std::async</vt:lpstr>
      <vt:lpstr>显示地等待：wait()</vt:lpstr>
      <vt:lpstr>等待一段时间：wait_for()</vt:lpstr>
      <vt:lpstr>另一种用法：std::launch::deferred 做参数</vt:lpstr>
      <vt:lpstr>std::async 的底层实现：std::promise</vt:lpstr>
      <vt:lpstr>std::future 小贴士</vt:lpstr>
      <vt:lpstr>第3章：互斥量</vt:lpstr>
      <vt:lpstr>多线程打架案例</vt:lpstr>
      <vt:lpstr>std::mutex：上锁，防止多个线程同时进入某一代码段</vt:lpstr>
      <vt:lpstr>std::lock_guard：符合 RAII 思想的上锁和解锁</vt:lpstr>
      <vt:lpstr>std::unique_lock：也符合 RAII 思想，但自由度更高</vt:lpstr>
      <vt:lpstr>std::unique_lock：用 std::defer_lock 作为参数</vt:lpstr>
      <vt:lpstr>多个对象？每个对象一个 mutex 即可</vt:lpstr>
      <vt:lpstr>如果上锁失败，不要等待：try_lock()</vt:lpstr>
      <vt:lpstr>只等待一段时间：try_lock_for()</vt:lpstr>
      <vt:lpstr>std::unique_lock：用 std::try_to_lock 做参数</vt:lpstr>
      <vt:lpstr>std::unique_lock：用 std::adopt_lock 做参数</vt:lpstr>
      <vt:lpstr>std::unique_lock 和 std::mutex 具有同样的接口</vt:lpstr>
      <vt:lpstr>第4章：死锁</vt:lpstr>
      <vt:lpstr>同时锁住多个 mutex：死锁难题</vt:lpstr>
      <vt:lpstr>解决1：永远不要同时持有两个锁</vt:lpstr>
      <vt:lpstr>解决2：保证双方上锁顺序一致</vt:lpstr>
      <vt:lpstr>解决3：用 std::lock 同时对多个上锁</vt:lpstr>
      <vt:lpstr>std::lock 的 RAII 版本：std::scoped_lock</vt:lpstr>
      <vt:lpstr>同一个线程重复调用 lock() 也会造成死锁</vt:lpstr>
      <vt:lpstr>解决1：other 里不要再上锁</vt:lpstr>
      <vt:lpstr>解决2：改用 std::recursive_mutex</vt:lpstr>
      <vt:lpstr>第5章：数据结构</vt:lpstr>
      <vt:lpstr>案例：多线程环境中使用 std::vector</vt:lpstr>
      <vt:lpstr>封装一个线程安全的 vector</vt:lpstr>
      <vt:lpstr>逻辑上 const 而部分成员非 const：mutable</vt:lpstr>
      <vt:lpstr>为什么需要读写锁？</vt:lpstr>
      <vt:lpstr>读写锁：shared_mutex</vt:lpstr>
      <vt:lpstr>std::shared_lock：符合 RAII 思想的 lock_shared()</vt:lpstr>
      <vt:lpstr>只需一次性上锁，且符合 RAII 思想：访问者模式</vt:lpstr>
      <vt:lpstr>第6章：条件变量</vt:lpstr>
      <vt:lpstr>条件变量：等待被唤醒</vt:lpstr>
      <vt:lpstr>条件变量：等待某一条件成真</vt:lpstr>
      <vt:lpstr>条件变量：多个等待者</vt:lpstr>
      <vt:lpstr>案例：实现生产者-消费者模式</vt:lpstr>
      <vt:lpstr>条件变量：将 foods 队列封装成类</vt:lpstr>
      <vt:lpstr>std::condition_variable 小贴士</vt:lpstr>
      <vt:lpstr>第7章：原子操作</vt:lpstr>
      <vt:lpstr>经典案例：多个线程修改同一个计数器</vt:lpstr>
      <vt:lpstr>经典案例：多个线程修改同一个计数器（续）</vt:lpstr>
      <vt:lpstr>暴力解决：用 mutex 上锁</vt:lpstr>
      <vt:lpstr>建议用 atomic：有专门的硬件指令加持</vt:lpstr>
      <vt:lpstr>注意：请用 +=，不要让 + 和 = 分开</vt:lpstr>
      <vt:lpstr>fetch_add：和 += 等价</vt:lpstr>
      <vt:lpstr>fetch_add：会返回其旧值</vt:lpstr>
      <vt:lpstr>exchange：读取的同时写入</vt:lpstr>
      <vt:lpstr>compare_exchange_strong：读取，比较是否相等，相等则写入</vt:lpstr>
      <vt:lpstr>方便同学们理解的伪代码</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bate</dc:creator>
  <cp:lastModifiedBy>bate</cp:lastModifiedBy>
  <cp:revision>369</cp:revision>
  <dcterms:created xsi:type="dcterms:W3CDTF">2022-01-08T05:46:05Z</dcterms:created>
  <dcterms:modified xsi:type="dcterms:W3CDTF">2022-01-08T05:46:05Z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1033-11.1.0.10702</vt:lpwstr>
  </property>
</Properties>
</file>