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86"/>
  </p:handoutMasterIdLst>
  <p:sldIdLst>
    <p:sldId id="257" r:id="rId3"/>
    <p:sldId id="258" r:id="rId4"/>
    <p:sldId id="280" r:id="rId5"/>
    <p:sldId id="281" r:id="rId7"/>
    <p:sldId id="282" r:id="rId8"/>
    <p:sldId id="306" r:id="rId9"/>
    <p:sldId id="307" r:id="rId10"/>
    <p:sldId id="285" r:id="rId11"/>
    <p:sldId id="283" r:id="rId12"/>
    <p:sldId id="286" r:id="rId13"/>
    <p:sldId id="309" r:id="rId14"/>
    <p:sldId id="288" r:id="rId15"/>
    <p:sldId id="338" r:id="rId16"/>
    <p:sldId id="339" r:id="rId17"/>
    <p:sldId id="340" r:id="rId18"/>
    <p:sldId id="342" r:id="rId19"/>
    <p:sldId id="343" r:id="rId20"/>
    <p:sldId id="347" r:id="rId21"/>
    <p:sldId id="344" r:id="rId22"/>
    <p:sldId id="345" r:id="rId23"/>
    <p:sldId id="346" r:id="rId24"/>
    <p:sldId id="446" r:id="rId25"/>
    <p:sldId id="447" r:id="rId26"/>
    <p:sldId id="287" r:id="rId27"/>
    <p:sldId id="260" r:id="rId28"/>
    <p:sldId id="261" r:id="rId29"/>
    <p:sldId id="262" r:id="rId30"/>
    <p:sldId id="264" r:id="rId31"/>
    <p:sldId id="263" r:id="rId32"/>
    <p:sldId id="265" r:id="rId33"/>
    <p:sldId id="266" r:id="rId34"/>
    <p:sldId id="267" r:id="rId35"/>
    <p:sldId id="268" r:id="rId36"/>
    <p:sldId id="270" r:id="rId37"/>
    <p:sldId id="274" r:id="rId38"/>
    <p:sldId id="278" r:id="rId39"/>
    <p:sldId id="277" r:id="rId40"/>
    <p:sldId id="279" r:id="rId41"/>
    <p:sldId id="269" r:id="rId42"/>
    <p:sldId id="443" r:id="rId43"/>
    <p:sldId id="444" r:id="rId44"/>
    <p:sldId id="271" r:id="rId45"/>
    <p:sldId id="382" r:id="rId46"/>
    <p:sldId id="383" r:id="rId47"/>
    <p:sldId id="385" r:id="rId48"/>
    <p:sldId id="388" r:id="rId49"/>
    <p:sldId id="389" r:id="rId50"/>
    <p:sldId id="390" r:id="rId51"/>
    <p:sldId id="392" r:id="rId52"/>
    <p:sldId id="393" r:id="rId53"/>
    <p:sldId id="394" r:id="rId54"/>
    <p:sldId id="396" r:id="rId55"/>
    <p:sldId id="397" r:id="rId56"/>
    <p:sldId id="398" r:id="rId57"/>
    <p:sldId id="395" r:id="rId58"/>
    <p:sldId id="399" r:id="rId59"/>
    <p:sldId id="412" r:id="rId60"/>
    <p:sldId id="413" r:id="rId61"/>
    <p:sldId id="414" r:id="rId62"/>
    <p:sldId id="426" r:id="rId63"/>
    <p:sldId id="427" r:id="rId64"/>
    <p:sldId id="376" r:id="rId65"/>
    <p:sldId id="308" r:id="rId66"/>
    <p:sldId id="311" r:id="rId67"/>
    <p:sldId id="312" r:id="rId68"/>
    <p:sldId id="313" r:id="rId69"/>
    <p:sldId id="314" r:id="rId70"/>
    <p:sldId id="315" r:id="rId71"/>
    <p:sldId id="310" r:id="rId72"/>
    <p:sldId id="316" r:id="rId73"/>
    <p:sldId id="428" r:id="rId74"/>
    <p:sldId id="429" r:id="rId75"/>
    <p:sldId id="430" r:id="rId76"/>
    <p:sldId id="431" r:id="rId77"/>
    <p:sldId id="432" r:id="rId78"/>
    <p:sldId id="434" r:id="rId79"/>
    <p:sldId id="433" r:id="rId80"/>
    <p:sldId id="435" r:id="rId81"/>
    <p:sldId id="436" r:id="rId82"/>
    <p:sldId id="438" r:id="rId83"/>
    <p:sldId id="439" r:id="rId84"/>
    <p:sldId id="437" r:id="rId8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72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9" Type="http://schemas.openxmlformats.org/officeDocument/2006/relationships/tableStyles" Target="tableStyles.xml"/><Relationship Id="rId88" Type="http://schemas.openxmlformats.org/officeDocument/2006/relationships/viewProps" Target="viewProps.xml"/><Relationship Id="rId87" Type="http://schemas.openxmlformats.org/officeDocument/2006/relationships/presProps" Target="presProps.xml"/><Relationship Id="rId86" Type="http://schemas.openxmlformats.org/officeDocument/2006/relationships/handoutMaster" Target="handoutMasters/handoutMaster1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1.png"/><Relationship Id="rId1" Type="http://schemas.openxmlformats.org/officeDocument/2006/relationships/image" Target="../media/image8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5.png"/><Relationship Id="rId1" Type="http://schemas.openxmlformats.org/officeDocument/2006/relationships/image" Target="../media/image10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2.png"/><Relationship Id="rId1" Type="http://schemas.openxmlformats.org/officeDocument/2006/relationships/image" Target="../media/image111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5.pn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0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1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5.png"/><Relationship Id="rId1" Type="http://schemas.openxmlformats.org/officeDocument/2006/relationships/image" Target="../media/image1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7.png"/><Relationship Id="rId1" Type="http://schemas.openxmlformats.org/officeDocument/2006/relationships/image" Target="../media/image12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7.png"/><Relationship Id="rId1" Type="http://schemas.openxmlformats.org/officeDocument/2006/relationships/image" Target="../media/image128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liquidbox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现代</a:t>
            </a:r>
            <a:r>
              <a:rPr lang="en-US" altLang="zh-CN"/>
              <a:t>C++</a:t>
            </a:r>
            <a:r>
              <a:rPr lang="zh-CN" altLang="en-US"/>
              <a:t>进阶：</a:t>
            </a:r>
            <a:r>
              <a:rPr lang="zh-CN"/>
              <a:t>模板元编程</a:t>
            </a:r>
            <a:endParaRPr lang="zh-C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@archibate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往期录播：https://www.bilibili.com/video/BV1fa411r7zp</a:t>
            </a:r>
            <a:endParaRPr lang="zh-CN" altLang="en-US"/>
          </a:p>
          <a:p>
            <a:r>
              <a:rPr lang="zh-CN" altLang="en-US"/>
              <a:t>课程</a:t>
            </a:r>
            <a:r>
              <a:rPr lang="en-US" altLang="zh-CN"/>
              <a:t>PPT</a:t>
            </a:r>
            <a:r>
              <a:rPr lang="zh-CN" altLang="en-US"/>
              <a:t>和代码：https://github.com/parallel101/course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模板参数：多个模板参数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en-US" altLang="zh-CN"/>
              <a:t>int N </a:t>
            </a:r>
            <a:r>
              <a:rPr lang="zh-CN" altLang="en-US"/>
              <a:t>和</a:t>
            </a:r>
            <a:r>
              <a:rPr lang="en-US" altLang="zh-CN"/>
              <a:t> class T </a:t>
            </a:r>
            <a:r>
              <a:rPr lang="zh-CN" altLang="en-US"/>
              <a:t>可以一起使用。</a:t>
            </a:r>
            <a:endParaRPr lang="zh-CN" altLang="en-US"/>
          </a:p>
          <a:p>
            <a:r>
              <a:rPr lang="zh-CN" altLang="en-US"/>
              <a:t>你只需要指定其中一部分参数即可，会自动根据参数类型（</a:t>
            </a:r>
            <a:r>
              <a:rPr lang="en-US" altLang="zh-CN"/>
              <a:t>T msg</a:t>
            </a:r>
            <a:r>
              <a:rPr lang="zh-CN" altLang="en-US"/>
              <a:t>）、默认值（</a:t>
            </a:r>
            <a:r>
              <a:rPr lang="en-US" altLang="zh-CN"/>
              <a:t>int N = 1</a:t>
            </a:r>
            <a:r>
              <a:rPr lang="zh-CN" altLang="en-US"/>
              <a:t>），推断</a:t>
            </a:r>
            <a:r>
              <a:rPr lang="zh-CN" altLang="en-US">
                <a:sym typeface="+mn-ea"/>
              </a:rPr>
              <a:t>尖括号里没有指定的那些参数。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07075" y="1893570"/>
            <a:ext cx="5530215" cy="4215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6845" y="4446905"/>
            <a:ext cx="605155" cy="24110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模板参数：参数部分特化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pPr marL="457200" indent="-457200">
              <a:buAutoNum type="arabicPeriod"/>
            </a:pPr>
            <a:r>
              <a:rPr lang="en-US" altLang="zh-CN"/>
              <a:t>func(T t) </a:t>
            </a:r>
            <a:r>
              <a:rPr lang="zh-CN" altLang="en-US"/>
              <a:t>完全让参数类型取决于调用者。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func(vector&lt;T&gt; t) </a:t>
            </a:r>
            <a:r>
              <a:rPr lang="zh-CN" altLang="en-US"/>
              <a:t>这样则可以限定仅仅为</a:t>
            </a:r>
            <a:r>
              <a:rPr lang="en-US" altLang="zh-CN"/>
              <a:t> vector </a:t>
            </a:r>
            <a:r>
              <a:rPr lang="zh-CN" altLang="en-US"/>
              <a:t>类型的参数。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这里用了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const &amp;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避免不必要的的拷贝。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不过，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这种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部分特化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也不支持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隐式转换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。</a:t>
            </a:r>
            <a:endParaRPr lang="zh-CN" altLang="en-US"/>
          </a:p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94070" y="1591945"/>
            <a:ext cx="5356860" cy="4819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0" y="6391275"/>
            <a:ext cx="590550" cy="466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为什么要支持整数作为模板参数：因为是编译期常量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855210" cy="4351655"/>
          </a:xfrm>
        </p:spPr>
        <p:txBody>
          <a:bodyPr>
            <a:normAutofit lnSpcReduction="20000"/>
          </a:bodyPr>
          <a:p>
            <a:r>
              <a:rPr lang="zh-CN" altLang="en-US"/>
              <a:t>你可能会想，模板只需要支持</a:t>
            </a:r>
            <a:r>
              <a:rPr lang="en-US" altLang="zh-CN"/>
              <a:t> class T </a:t>
            </a:r>
            <a:r>
              <a:rPr lang="zh-CN" altLang="en-US"/>
              <a:t>不就行了？反正</a:t>
            </a:r>
            <a:r>
              <a:rPr lang="en-US" altLang="zh-CN"/>
              <a:t> int N </a:t>
            </a:r>
            <a:r>
              <a:rPr lang="zh-CN" altLang="en-US"/>
              <a:t>可以作为</a:t>
            </a:r>
            <a:r>
              <a:rPr lang="zh-CN" altLang="en-US" b="1"/>
              <a:t>函数的参数</a:t>
            </a:r>
            <a:r>
              <a:rPr lang="zh-CN" altLang="en-US"/>
              <a:t>传入，模板还不支持浮点。</a:t>
            </a:r>
            <a:endParaRPr lang="zh-CN" altLang="en-US"/>
          </a:p>
          <a:p>
            <a:r>
              <a:rPr lang="en-US" altLang="zh-CN"/>
              <a:t>template &lt;int N&gt; void func();</a:t>
            </a:r>
            <a:endParaRPr lang="en-US" altLang="zh-CN"/>
          </a:p>
          <a:p>
            <a:r>
              <a:rPr lang="zh-CN" altLang="en-US"/>
              <a:t>和</a:t>
            </a:r>
            <a:endParaRPr lang="zh-CN" altLang="en-US"/>
          </a:p>
          <a:p>
            <a:r>
              <a:rPr lang="en-US" altLang="zh-CN">
                <a:sym typeface="+mn-ea"/>
              </a:rPr>
              <a:t>void func</a:t>
            </a:r>
            <a:r>
              <a:rPr lang="en-US" altLang="zh-CN"/>
              <a:t>(int N);</a:t>
            </a:r>
            <a:endParaRPr lang="en-US" altLang="zh-CN"/>
          </a:p>
          <a:p>
            <a:r>
              <a:rPr lang="zh-CN" altLang="en-US"/>
              <a:t>一个是模板参数，一个是函数参数，有什么区别？</a:t>
            </a:r>
            <a:r>
              <a:rPr lang="zh-CN" altLang="en-US">
                <a:sym typeface="+mn-ea"/>
              </a:rPr>
              <a:t>有很大区别！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45150" y="1825625"/>
            <a:ext cx="5762625" cy="4351655"/>
          </a:xfrm>
        </p:spPr>
        <p:txBody>
          <a:bodyPr>
            <a:normAutofit lnSpcReduction="20000"/>
          </a:bodyPr>
          <a:p>
            <a:r>
              <a:rPr lang="en-US" altLang="zh-CN" sz="1715"/>
              <a:t>template &lt;int N&gt; </a:t>
            </a:r>
            <a:r>
              <a:rPr lang="zh-CN" altLang="en-US" sz="1715"/>
              <a:t>传入的</a:t>
            </a:r>
            <a:r>
              <a:rPr lang="en-US" altLang="zh-CN" sz="1715"/>
              <a:t> N</a:t>
            </a:r>
            <a:r>
              <a:rPr lang="zh-CN" altLang="en-US" sz="1715"/>
              <a:t>，是一个</a:t>
            </a:r>
            <a:r>
              <a:rPr lang="zh-CN" altLang="en-US" sz="1715" b="1"/>
              <a:t>编译期常量</a:t>
            </a:r>
            <a:r>
              <a:rPr lang="zh-CN" altLang="en-US" sz="1715"/>
              <a:t>，</a:t>
            </a:r>
            <a:r>
              <a:rPr lang="zh-CN" altLang="en-US" sz="1715" u="sng"/>
              <a:t>每个不同的</a:t>
            </a:r>
            <a:r>
              <a:rPr lang="en-US" altLang="zh-CN" sz="1715" u="sng"/>
              <a:t> N</a:t>
            </a:r>
            <a:r>
              <a:rPr lang="zh-CN" altLang="en-US" sz="1715" u="sng"/>
              <a:t>，编译器都会单独生成一份代码</a:t>
            </a:r>
            <a:r>
              <a:rPr lang="zh-CN" altLang="en-US" sz="1715"/>
              <a:t>，从而可以对他做单独的优化。</a:t>
            </a:r>
            <a:endParaRPr lang="zh-CN" altLang="en-US" sz="1715"/>
          </a:p>
          <a:p>
            <a:r>
              <a:rPr lang="zh-CN" altLang="en-US" sz="1715"/>
              <a:t>而</a:t>
            </a:r>
            <a:r>
              <a:rPr lang="en-US" altLang="zh-CN" sz="1715"/>
              <a:t> func(int N)</a:t>
            </a:r>
            <a:r>
              <a:rPr lang="zh-CN" altLang="en-US" sz="1715"/>
              <a:t>，则变成</a:t>
            </a:r>
            <a:r>
              <a:rPr lang="zh-CN" altLang="en-US" sz="1715" b="1"/>
              <a:t>运行</a:t>
            </a:r>
            <a:r>
              <a:rPr lang="zh-CN" altLang="en-US" sz="1715" b="1">
                <a:sym typeface="+mn-ea"/>
              </a:rPr>
              <a:t>期</a:t>
            </a:r>
            <a:r>
              <a:rPr lang="zh-CN" altLang="en-US" sz="1715" b="1"/>
              <a:t>常量</a:t>
            </a:r>
            <a:r>
              <a:rPr lang="zh-CN" altLang="en-US" sz="1715"/>
              <a:t>，编译器无法自动优化，只能运行时根据被调用参数</a:t>
            </a:r>
            <a:r>
              <a:rPr lang="en-US" altLang="zh-CN" sz="1715"/>
              <a:t> N </a:t>
            </a:r>
            <a:r>
              <a:rPr lang="zh-CN" altLang="en-US" sz="1715"/>
              <a:t>的不同。</a:t>
            </a:r>
            <a:endParaRPr lang="zh-CN" altLang="en-US" sz="1715"/>
          </a:p>
          <a:p>
            <a:r>
              <a:rPr lang="zh-CN" altLang="en-US" sz="1715">
                <a:sym typeface="+mn-ea"/>
              </a:rPr>
              <a:t>比如</a:t>
            </a:r>
            <a:r>
              <a:rPr lang="en-US" altLang="zh-CN" sz="1715">
                <a:sym typeface="+mn-ea"/>
              </a:rPr>
              <a:t> show_times&lt;0&gt;() </a:t>
            </a:r>
            <a:r>
              <a:rPr lang="zh-CN" altLang="en-US" sz="1715">
                <a:sym typeface="+mn-ea"/>
              </a:rPr>
              <a:t>编译器就可以自动优化为一个空函数。因此模板元编程对高性能编程很重要。</a:t>
            </a:r>
            <a:endParaRPr lang="zh-CN" altLang="en-US" sz="1715">
              <a:sym typeface="+mn-ea"/>
            </a:endParaRPr>
          </a:p>
          <a:p>
            <a:r>
              <a:rPr lang="zh-CN" altLang="en-US" sz="1715">
                <a:sym typeface="+mn-ea"/>
              </a:rPr>
              <a:t>通常来说，模板的内部实现需要被暴露出来，除非使用特殊的手段，否则，</a:t>
            </a:r>
            <a:r>
              <a:rPr lang="zh-CN" altLang="en-US" sz="1715" u="sng">
                <a:sym typeface="+mn-ea"/>
              </a:rPr>
              <a:t>定义和实现</a:t>
            </a:r>
            <a:r>
              <a:rPr lang="zh-CN" altLang="en-US" sz="1715">
                <a:sym typeface="+mn-ea"/>
              </a:rPr>
              <a:t>都必须放在头文件里。</a:t>
            </a:r>
            <a:endParaRPr lang="zh-CN" altLang="en-US" sz="1715">
              <a:sym typeface="+mn-ea"/>
            </a:endParaRPr>
          </a:p>
          <a:p>
            <a:r>
              <a:rPr lang="zh-CN" altLang="en-US" sz="1715"/>
              <a:t>但也正因如此，如果过度使用模板，会导致生成的二进制文件大小剧增，编译变得很慢等。</a:t>
            </a:r>
            <a:endParaRPr lang="en-US" altLang="zh-CN" sz="1715"/>
          </a:p>
        </p:txBody>
      </p:sp>
      <p:sp>
        <p:nvSpPr>
          <p:cNvPr id="5" name="Text Box 4"/>
          <p:cNvSpPr txBox="1"/>
          <p:nvPr/>
        </p:nvSpPr>
        <p:spPr>
          <a:xfrm>
            <a:off x="6083300" y="6489700"/>
            <a:ext cx="6108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boost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编译慢的原因找到了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因为他们用了大量的模板。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模板的应用：编译期优化案例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在右边这个案例中，我们声明了一个</a:t>
            </a:r>
            <a:r>
              <a:rPr lang="en-US" altLang="zh-CN"/>
              <a:t> sumto </a:t>
            </a:r>
            <a:r>
              <a:rPr lang="zh-CN" altLang="en-US"/>
              <a:t>函数，作用是求出从</a:t>
            </a:r>
            <a:r>
              <a:rPr lang="en-US" altLang="zh-CN"/>
              <a:t> 1 </a:t>
            </a:r>
            <a:r>
              <a:rPr lang="zh-CN" altLang="en-US"/>
              <a:t>到</a:t>
            </a:r>
            <a:r>
              <a:rPr lang="en-US" altLang="zh-CN"/>
              <a:t> n </a:t>
            </a:r>
            <a:r>
              <a:rPr lang="zh-CN" altLang="en-US"/>
              <a:t>所有数字的和。</a:t>
            </a:r>
            <a:endParaRPr lang="zh-CN" altLang="en-US"/>
          </a:p>
          <a:p>
            <a:r>
              <a:rPr lang="zh-CN" altLang="en-US"/>
              <a:t>用一个</a:t>
            </a:r>
            <a:r>
              <a:rPr lang="en-US" altLang="zh-CN"/>
              <a:t> debug </a:t>
            </a:r>
            <a:r>
              <a:rPr lang="zh-CN" altLang="en-US"/>
              <a:t>参数控制是否输出调试信息。</a:t>
            </a:r>
            <a:endParaRPr lang="zh-CN" altLang="en-US"/>
          </a:p>
          <a:p>
            <a:r>
              <a:rPr lang="zh-CN" altLang="en-US"/>
              <a:t>但是这样</a:t>
            </a:r>
            <a:r>
              <a:rPr lang="en-US" altLang="zh-CN"/>
              <a:t> debug </a:t>
            </a:r>
            <a:r>
              <a:rPr lang="zh-CN" altLang="en-US"/>
              <a:t>是运行时判断，这样即使是</a:t>
            </a:r>
            <a:r>
              <a:rPr lang="en-US" altLang="zh-CN"/>
              <a:t> debug </a:t>
            </a:r>
            <a:r>
              <a:rPr lang="zh-CN" altLang="en-US"/>
              <a:t>为</a:t>
            </a:r>
            <a:r>
              <a:rPr lang="en-US" altLang="zh-CN"/>
              <a:t> false </a:t>
            </a:r>
            <a:r>
              <a:rPr lang="zh-CN" altLang="en-US"/>
              <a:t>也会浪费</a:t>
            </a:r>
            <a:r>
              <a:rPr lang="en-US" altLang="zh-CN"/>
              <a:t> CPU </a:t>
            </a:r>
            <a:r>
              <a:rPr lang="zh-CN" altLang="en-US"/>
              <a:t>时间。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2044700"/>
            <a:ext cx="6181090" cy="39141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6650" y="0"/>
            <a:ext cx="895350" cy="14382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2550" y="6638925"/>
            <a:ext cx="3219450" cy="21907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7847330" y="2708275"/>
            <a:ext cx="1022350" cy="10160"/>
          </a:xfrm>
          <a:prstGeom prst="line">
            <a:avLst/>
          </a:prstGeom>
          <a:ln w="38100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模板的应用：编译期优化案例（续）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因此可以把</a:t>
            </a:r>
            <a:r>
              <a:rPr lang="en-US" altLang="zh-CN"/>
              <a:t> debug </a:t>
            </a:r>
            <a:r>
              <a:rPr lang="zh-CN" altLang="en-US"/>
              <a:t>改成模板参数，这样就是编译期常量。编译器会生成</a:t>
            </a:r>
            <a:r>
              <a:rPr lang="zh-CN" altLang="en-US" b="1"/>
              <a:t>两份函数</a:t>
            </a:r>
            <a:r>
              <a:rPr lang="en-US" altLang="zh-CN"/>
              <a:t> sumto&lt;true&gt; </a:t>
            </a:r>
            <a:r>
              <a:rPr lang="zh-CN" altLang="en-US"/>
              <a:t>和</a:t>
            </a:r>
            <a:r>
              <a:rPr lang="en-US" altLang="zh-CN"/>
              <a:t> sumto&lt;false&gt;</a:t>
            </a:r>
            <a:r>
              <a:rPr lang="zh-CN" altLang="en-US"/>
              <a:t>。前者保留了调试用的打印语句，后者则完全为性能优化而可以去掉打印语句。</a:t>
            </a:r>
            <a:endParaRPr lang="zh-CN" altLang="en-US"/>
          </a:p>
          <a:p>
            <a:r>
              <a:rPr lang="zh-CN" altLang="en-US"/>
              <a:t>后者其实在编译器看来就是</a:t>
            </a:r>
            <a:endParaRPr lang="zh-CN" altLang="en-US"/>
          </a:p>
          <a:p>
            <a:r>
              <a:rPr lang="en-US" altLang="zh-CN"/>
              <a:t>if (false) std::cout &lt;&lt; ...</a:t>
            </a:r>
            <a:endParaRPr lang="en-US" altLang="zh-CN"/>
          </a:p>
          <a:p>
            <a:r>
              <a:rPr lang="zh-CN" altLang="en-US"/>
              <a:t>这样显然是会被他自动优化掉的。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6650" y="0"/>
            <a:ext cx="895350" cy="14382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29300" y="1974850"/>
            <a:ext cx="6102985" cy="4053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8675" y="6391275"/>
            <a:ext cx="3743325" cy="46672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7142480" y="2585720"/>
            <a:ext cx="1022350" cy="10160"/>
          </a:xfrm>
          <a:prstGeom prst="line">
            <a:avLst/>
          </a:prstGeom>
          <a:ln w="38100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模板的应用：编译期分支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更进一步，可以用</a:t>
            </a:r>
            <a:r>
              <a:rPr lang="en-US" altLang="zh-CN"/>
              <a:t>C++17</a:t>
            </a:r>
            <a:r>
              <a:rPr lang="zh-CN" altLang="en-US"/>
              <a:t>的</a:t>
            </a:r>
            <a:r>
              <a:rPr lang="en-US" altLang="zh-CN"/>
              <a:t> if constexpr </a:t>
            </a:r>
            <a:r>
              <a:rPr lang="zh-CN" altLang="en-US"/>
              <a:t>语法，保证是编译期确定的分支：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（下一讲会深入分析编译器的工作原理）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6650" y="0"/>
            <a:ext cx="895350" cy="1438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675" y="6391275"/>
            <a:ext cx="3743325" cy="46672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7080885" y="3791585"/>
            <a:ext cx="1022350" cy="10160"/>
          </a:xfrm>
          <a:prstGeom prst="line">
            <a:avLst/>
          </a:prstGeom>
          <a:ln w="38100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92470" y="2063750"/>
            <a:ext cx="5866765" cy="38760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模板的难题：编译期常量的限制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编译期常量的限制就在于他不能通过</a:t>
            </a:r>
            <a:r>
              <a:rPr lang="zh-CN" altLang="en-US" b="1">
                <a:sym typeface="+mn-ea"/>
              </a:rPr>
              <a:t>运行时变量</a:t>
            </a:r>
            <a:r>
              <a:rPr lang="zh-CN" altLang="en-US">
                <a:sym typeface="+mn-ea"/>
              </a:rPr>
              <a:t>组成的表达式来指定。比如：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这里在</a:t>
            </a:r>
            <a:r>
              <a:rPr lang="en-US" altLang="zh-CN"/>
              <a:t> if constexpr </a:t>
            </a:r>
            <a:r>
              <a:rPr lang="zh-CN" altLang="en-US"/>
              <a:t>的表达式里用到了运行时变量，从而无法作为编译期分支的条件。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5185" y="2661920"/>
            <a:ext cx="5039995" cy="4533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876040"/>
            <a:ext cx="83820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</a:t>
            </a:r>
            <a:r>
              <a:rPr lang="zh-CN" altLang="en-US">
                <a:sym typeface="+mn-ea"/>
              </a:rPr>
              <a:t>难题：编译期常量的限制（续）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10665"/>
            <a:ext cx="10515600" cy="4351338"/>
          </a:xfrm>
        </p:spPr>
        <p:txBody>
          <a:bodyPr/>
          <a:p>
            <a:r>
              <a:rPr lang="zh-CN" altLang="en-US">
                <a:sym typeface="+mn-ea"/>
              </a:rPr>
              <a:t>除了</a:t>
            </a:r>
            <a:r>
              <a:rPr lang="en-US" altLang="zh-CN">
                <a:sym typeface="+mn-ea"/>
              </a:rPr>
              <a:t> if constexpr </a:t>
            </a:r>
            <a:r>
              <a:rPr lang="zh-CN" altLang="en-US">
                <a:sym typeface="+mn-ea"/>
              </a:rPr>
              <a:t>的表达式不能用运行时变量，模板尖括号内的参数也不能：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可以在</a:t>
            </a:r>
            <a:r>
              <a:rPr lang="en-US" altLang="zh-CN">
                <a:sym typeface="+mn-ea"/>
              </a:rPr>
              <a:t> bool debug </a:t>
            </a:r>
            <a:r>
              <a:rPr lang="zh-CN" altLang="en-US">
                <a:sym typeface="+mn-ea"/>
              </a:rPr>
              <a:t>变量的定义前面加上</a:t>
            </a:r>
            <a:r>
              <a:rPr lang="en-US" altLang="zh-CN">
                <a:sym typeface="+mn-ea"/>
              </a:rPr>
              <a:t> constexpr </a:t>
            </a:r>
            <a:r>
              <a:rPr lang="zh-CN" altLang="en-US">
                <a:sym typeface="+mn-ea"/>
              </a:rPr>
              <a:t>来解决：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但这样</a:t>
            </a:r>
            <a:r>
              <a:rPr lang="en-US" altLang="zh-CN">
                <a:sym typeface="+mn-ea"/>
              </a:rPr>
              <a:t> debug = </a:t>
            </a:r>
            <a:r>
              <a:rPr lang="zh-CN" altLang="en-US">
                <a:sym typeface="+mn-ea"/>
              </a:rPr>
              <a:t>右边的值也必须为编译期常量，否则出错：</a:t>
            </a:r>
            <a:endParaRPr lang="zh-CN" altLang="en-US"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885" y="1813560"/>
            <a:ext cx="4770120" cy="1304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680" y="3478530"/>
            <a:ext cx="4905375" cy="1247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780" y="5086985"/>
            <a:ext cx="4867275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模板的难题：编译期常函数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713230"/>
            <a:ext cx="10515600" cy="5145405"/>
          </a:xfrm>
        </p:spPr>
        <p:txBody>
          <a:bodyPr/>
          <a:p>
            <a:r>
              <a:rPr lang="zh-CN" altLang="en-US"/>
              <a:t>编译期</a:t>
            </a:r>
            <a:r>
              <a:rPr lang="en-US" altLang="zh-CN"/>
              <a:t> constexpr </a:t>
            </a:r>
            <a:r>
              <a:rPr lang="zh-CN" altLang="en-US"/>
              <a:t>的表达式，一般是无法调用其他函数的。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解决：如果能保证</a:t>
            </a:r>
            <a:r>
              <a:rPr lang="en-US" altLang="zh-CN"/>
              <a:t> isnegative </a:t>
            </a:r>
            <a:r>
              <a:rPr lang="zh-CN" altLang="en-US"/>
              <a:t>里都可以在编译期求值，将他前面也标上</a:t>
            </a:r>
            <a:r>
              <a:rPr lang="en-US" altLang="zh-CN"/>
              <a:t> constexpr </a:t>
            </a:r>
            <a:r>
              <a:rPr lang="zh-CN" altLang="en-US"/>
              <a:t>即可。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注意：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constexpr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函数不能调用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non-constexpr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函数。而且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constexpr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函数必须是内联（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inline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）的，不能分离声明和定义在另一个文件里。标准库的很多函数如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std::min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也是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constexpr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函数，可以放心大胆在模板尖括号内使用。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9025" y="2167255"/>
            <a:ext cx="4933950" cy="2114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4953000"/>
            <a:ext cx="3733800" cy="704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6650" y="5657850"/>
            <a:ext cx="89535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模板的难题：移到另一个文件中定义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316990"/>
            <a:ext cx="10515600" cy="4607560"/>
          </a:xfrm>
        </p:spPr>
        <p:txBody>
          <a:bodyPr/>
          <a:p>
            <a:r>
              <a:rPr lang="zh-CN" altLang="en-US"/>
              <a:t>如果我们试着像</a:t>
            </a:r>
            <a:r>
              <a:rPr lang="zh-CN" altLang="en-US" b="1"/>
              <a:t>传统函数</a:t>
            </a:r>
            <a:r>
              <a:rPr lang="zh-CN" altLang="en-US"/>
              <a:t>那样分离</a:t>
            </a:r>
            <a:r>
              <a:rPr lang="zh-CN" altLang="en-US" b="1"/>
              <a:t>模板函数</a:t>
            </a:r>
            <a:r>
              <a:rPr lang="zh-CN" altLang="en-US"/>
              <a:t>的声明与实现：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就会出现</a:t>
            </a:r>
            <a:r>
              <a:rPr lang="en-US" altLang="zh-CN"/>
              <a:t> undefined reference </a:t>
            </a:r>
            <a:r>
              <a:rPr lang="zh-CN" altLang="en-US"/>
              <a:t>错误：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1762125"/>
            <a:ext cx="5153025" cy="2076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0" y="1762125"/>
            <a:ext cx="6419850" cy="3333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20" y="3838575"/>
            <a:ext cx="3276600" cy="1314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900" y="5924550"/>
            <a:ext cx="7277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9" descr="162108764756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高性能并行编程与优化</a:t>
            </a:r>
            <a:r>
              <a:rPr lang="en-US" altLang="zh-CN"/>
              <a:t> - </a:t>
            </a:r>
            <a:r>
              <a:rPr lang="zh-CN" altLang="en-US"/>
              <a:t>课程大纲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r>
              <a:rPr lang="zh-CN" altLang="en-US">
                <a:sym typeface="+mn-ea"/>
              </a:rPr>
              <a:t>分为前半</a:t>
            </a:r>
            <a:r>
              <a:rPr lang="zh-CN" altLang="en-US">
                <a:sym typeface="+mn-ea"/>
              </a:rPr>
              <a:t>段</a:t>
            </a:r>
            <a:r>
              <a:rPr lang="zh-CN" altLang="en-US">
                <a:sym typeface="+mn-ea"/>
              </a:rPr>
              <a:t>和后半段，</a:t>
            </a:r>
            <a:r>
              <a:rPr lang="zh-CN" altLang="en-US">
                <a:sym typeface="+mn-ea"/>
              </a:rPr>
              <a:t>前半段主要介绍现代</a:t>
            </a:r>
            <a:r>
              <a:rPr lang="en-US" altLang="zh-CN">
                <a:sym typeface="+mn-ea"/>
              </a:rPr>
              <a:t> C++</a:t>
            </a:r>
            <a:r>
              <a:rPr lang="zh-CN" altLang="en-US">
                <a:sym typeface="+mn-ea"/>
              </a:rPr>
              <a:t>，后半段主要介绍并行编程与优化。</a:t>
            </a:r>
            <a:endParaRPr lang="zh-CN" altLang="en-US">
              <a:sym typeface="+mn-ea"/>
            </a:endParaRPr>
          </a:p>
          <a:p>
            <a:pPr>
              <a:buAutoNum type="arabicPeriod"/>
            </a:pPr>
            <a:r>
              <a:rPr lang="zh-CN" altLang="en-US"/>
              <a:t>课程安排与开发环境搭建：cmake与git入门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现代C++入门：常用STL容器，RAII内存管理</a:t>
            </a:r>
            <a:endParaRPr lang="zh-CN" altLang="en-US"/>
          </a:p>
          <a:p>
            <a:pPr>
              <a:buAutoNum type="arabicPeriod"/>
            </a:pPr>
            <a:r>
              <a:rPr lang="zh-CN" altLang="en-US" b="1"/>
              <a:t>现代C++进阶：模板元编程与函数式编程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编译器如何自动优化：从汇编角度看C++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C++11起的多线程编程：从mutex到无锁并行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并行编程常用框架：OpenMP与Intel TBB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被忽视的访存优化：内存带宽与cpu缓存机制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GPU专题：wrap调度，共享内存，barrier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并行算法实战：reduce，scan，矩阵乘法等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存储大规模三维数据的关键：稀疏数据结构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物理仿真实战：邻居搜索表实现pbf流体求解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C++在ZENO中的工程实践：从primitive说起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结业典礼：总结所学知识与优秀作业点评</a:t>
            </a:r>
            <a:endParaRPr lang="zh-CN" altLang="en-US">
              <a:sym typeface="+mn-ea"/>
            </a:endParaRPr>
          </a:p>
        </p:txBody>
      </p:sp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3230" y="5050155"/>
            <a:ext cx="1149350" cy="1292860"/>
          </a:xfrm>
          <a:prstGeom prst="rect">
            <a:avLst/>
          </a:prstGeom>
        </p:spPr>
      </p:pic>
      <p:pic>
        <p:nvPicPr>
          <p:cNvPr id="4" name="Picture 3" descr="heartlogoR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6545" y="5050155"/>
            <a:ext cx="1279525" cy="12928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8429625" y="5020310"/>
            <a:ext cx="7569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0">
                <a:latin typeface="Adobe Helvetica" charset="0"/>
                <a:cs typeface="Adobe Helvetica" charset="0"/>
              </a:rPr>
              <a:t>I</a:t>
            </a:r>
            <a:endParaRPr lang="en-US" sz="8000">
              <a:latin typeface="Adobe Helvetica" charset="0"/>
              <a:cs typeface="Adobe Helvetica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7194550" y="1328420"/>
            <a:ext cx="44653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硬件要求：</a:t>
            </a:r>
            <a:endParaRPr lang="zh-CN" altLang="en-US"/>
          </a:p>
          <a:p>
            <a:r>
              <a:rPr lang="en-US" altLang="zh-CN">
                <a:sym typeface="+mn-ea"/>
              </a:rPr>
              <a:t>64</a:t>
            </a:r>
            <a:r>
              <a:rPr lang="zh-CN" altLang="en-US">
                <a:sym typeface="+mn-ea"/>
              </a:rPr>
              <a:t>位</a:t>
            </a:r>
            <a:r>
              <a:rPr lang="zh-CN" altLang="en-US"/>
              <a:t>（</a:t>
            </a:r>
            <a:r>
              <a:rPr lang="en-US" altLang="zh-CN"/>
              <a:t>32</a:t>
            </a:r>
            <a:r>
              <a:rPr lang="zh-CN" altLang="en-US"/>
              <a:t>位时代过去了）</a:t>
            </a:r>
            <a:endParaRPr lang="zh-CN" altLang="en-US"/>
          </a:p>
          <a:p>
            <a:r>
              <a:rPr lang="zh-CN" altLang="en-US"/>
              <a:t>至少</a:t>
            </a:r>
            <a:r>
              <a:rPr lang="en-US" altLang="zh-CN"/>
              <a:t>2</a:t>
            </a:r>
            <a:r>
              <a:rPr lang="zh-CN" altLang="en-US"/>
              <a:t>核</a:t>
            </a:r>
            <a:r>
              <a:rPr lang="en-US" altLang="zh-CN"/>
              <a:t>4</a:t>
            </a:r>
            <a:r>
              <a:rPr lang="zh-CN" altLang="en-US"/>
              <a:t>线程（并行课</a:t>
            </a:r>
            <a:r>
              <a:rPr lang="en-US" altLang="zh-CN"/>
              <a:t>…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英伟达家显卡（</a:t>
            </a:r>
            <a:r>
              <a:rPr lang="en-US" altLang="zh-CN"/>
              <a:t>GPU </a:t>
            </a:r>
            <a:r>
              <a:rPr lang="zh-CN" altLang="en-US"/>
              <a:t>专题）</a:t>
            </a:r>
            <a:endParaRPr lang="zh-CN" altLang="en-US"/>
          </a:p>
          <a:p>
            <a:r>
              <a:rPr lang="zh-CN" altLang="en-US"/>
              <a:t>软件要求：</a:t>
            </a:r>
            <a:endParaRPr lang="zh-CN" altLang="en-US"/>
          </a:p>
          <a:p>
            <a:r>
              <a:rPr lang="en-US" altLang="zh-CN"/>
              <a:t>Visual Studio 2019</a:t>
            </a:r>
            <a:r>
              <a:rPr lang="zh-CN" altLang="en-US"/>
              <a:t>（</a:t>
            </a:r>
            <a:r>
              <a:rPr lang="en-US" altLang="zh-CN"/>
              <a:t>Windows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GCC 9 </a:t>
            </a:r>
            <a:r>
              <a:rPr lang="zh-CN" altLang="en-US"/>
              <a:t>及以上（</a:t>
            </a:r>
            <a:r>
              <a:rPr lang="en-US" altLang="zh-CN"/>
              <a:t>Linux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CMake 3.12 </a:t>
            </a:r>
            <a:r>
              <a:rPr lang="zh-CN" altLang="en-US">
                <a:sym typeface="+mn-ea"/>
              </a:rPr>
              <a:t>及</a:t>
            </a:r>
            <a:r>
              <a:rPr lang="zh-CN" altLang="en-US"/>
              <a:t>以上（跨平台作业）</a:t>
            </a:r>
            <a:endParaRPr lang="zh-CN" altLang="en-US"/>
          </a:p>
          <a:p>
            <a:r>
              <a:rPr lang="en-US" altLang="zh-CN"/>
              <a:t>Git 2.x</a:t>
            </a:r>
            <a:r>
              <a:rPr lang="zh-CN" altLang="en-US"/>
              <a:t>（作业上传到</a:t>
            </a:r>
            <a:r>
              <a:rPr lang="en-US" altLang="zh-CN"/>
              <a:t> GitHub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CUDA Toolkit 10.0 </a:t>
            </a:r>
            <a:r>
              <a:rPr lang="zh-CN" altLang="en-US"/>
              <a:t>以上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GPU </a:t>
            </a:r>
            <a:r>
              <a:rPr lang="zh-CN" altLang="en-US">
                <a:sym typeface="+mn-ea"/>
              </a:rPr>
              <a:t>专题）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模板的难题：移到另一个文件中定义（续）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这是因为编译器对模板的</a:t>
            </a:r>
            <a:r>
              <a:rPr lang="zh-CN" altLang="en-US"/>
              <a:t>编译是</a:t>
            </a:r>
            <a:r>
              <a:rPr lang="zh-CN" altLang="en-US" b="1"/>
              <a:t>惰性</a:t>
            </a:r>
            <a:r>
              <a:rPr lang="zh-CN" altLang="en-US"/>
              <a:t>的，即只有当前</a:t>
            </a:r>
            <a:r>
              <a:rPr lang="en-US" altLang="zh-CN"/>
              <a:t> .cpp </a:t>
            </a:r>
            <a:r>
              <a:rPr lang="zh-CN" altLang="en-US"/>
              <a:t>文件用到了这个模板，该模板里的函数才会被定义。而我们的</a:t>
            </a:r>
            <a:r>
              <a:rPr lang="en-US" altLang="zh-CN"/>
              <a:t> sumto.cpp </a:t>
            </a:r>
            <a:r>
              <a:rPr lang="zh-CN" altLang="en-US"/>
              <a:t>中没有用到</a:t>
            </a:r>
            <a:r>
              <a:rPr lang="en-US" altLang="zh-CN"/>
              <a:t> sumto&lt;&gt; </a:t>
            </a:r>
            <a:r>
              <a:rPr lang="zh-CN" altLang="en-US"/>
              <a:t>函数的任何一</a:t>
            </a:r>
            <a:r>
              <a:rPr lang="zh-CN" altLang="en-US">
                <a:sym typeface="+mn-ea"/>
              </a:rPr>
              <a:t>份</a:t>
            </a:r>
            <a:r>
              <a:rPr lang="zh-CN" altLang="en-US"/>
              <a:t>定义，所以</a:t>
            </a:r>
            <a:r>
              <a:rPr lang="en-US" altLang="zh-CN"/>
              <a:t> main.cpp </a:t>
            </a:r>
            <a:r>
              <a:rPr lang="zh-CN" altLang="en-US"/>
              <a:t>里只看到</a:t>
            </a:r>
            <a:r>
              <a:rPr lang="en-US" altLang="zh-CN"/>
              <a:t> sumto&lt;&gt; </a:t>
            </a:r>
            <a:r>
              <a:rPr lang="zh-CN" altLang="en-US"/>
              <a:t>函数的两份声明，从而出错。</a:t>
            </a:r>
            <a:endParaRPr lang="zh-CN" altLang="en-US"/>
          </a:p>
          <a:p>
            <a:r>
              <a:rPr lang="zh-CN" altLang="en-US"/>
              <a:t>解决：在看得见</a:t>
            </a:r>
            <a:r>
              <a:rPr lang="en-US" altLang="zh-CN"/>
              <a:t> sumto&lt;&gt; </a:t>
            </a:r>
            <a:r>
              <a:rPr lang="zh-CN" altLang="en-US"/>
              <a:t>定义的</a:t>
            </a:r>
            <a:r>
              <a:rPr lang="en-US" altLang="zh-CN"/>
              <a:t> sumto.cpp </a:t>
            </a:r>
            <a:r>
              <a:rPr lang="zh-CN" altLang="en-US"/>
              <a:t>里，增加两个显式编译模板的声明：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5805" y="3256915"/>
            <a:ext cx="5660390" cy="360108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3636645" y="6807200"/>
            <a:ext cx="2943860" cy="8890"/>
          </a:xfrm>
          <a:prstGeom prst="line">
            <a:avLst/>
          </a:prstGeom>
          <a:ln w="38100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3800" y="5686425"/>
            <a:ext cx="838200" cy="117157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8399780" y="183515"/>
            <a:ext cx="32086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一般来说，我会建议模板</a:t>
            </a:r>
            <a:r>
              <a:rPr lang="zh-CN" altLang="en-US" b="1"/>
              <a:t>不要分离声明和定义</a:t>
            </a:r>
            <a:r>
              <a:rPr lang="zh-CN" altLang="en-US"/>
              <a:t>，直接写在头文件里即可。如果分离还要罗列出所有模板参数的排列组合，违背了开</a:t>
            </a:r>
            <a:r>
              <a:rPr lang="en-US" altLang="zh-CN"/>
              <a:t>-</a:t>
            </a:r>
            <a:r>
              <a:rPr lang="zh-CN" altLang="en-US"/>
              <a:t>闭原则。</a:t>
            </a:r>
            <a:endParaRPr lang="en-US" altLang="zh-C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模板的惰性：延迟编译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要证明模板的惰性，只需看这个例子：</a:t>
            </a:r>
            <a:endParaRPr lang="zh-CN" altLang="en-US">
              <a:sym typeface="+mn-ea"/>
            </a:endParaRP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zh-CN" altLang="en-US"/>
              <a:t>要是编译器哪怕细看了一眼：字符串怎么可能被写入呢？肯定是会出错的。</a:t>
            </a:r>
            <a:endParaRPr lang="zh-CN" altLang="en-US"/>
          </a:p>
          <a:p>
            <a:r>
              <a:rPr lang="zh-CN" altLang="en-US"/>
              <a:t>但是却没有出错，这是因为模板没有被调用，所以不会被实际编译！</a:t>
            </a:r>
            <a:endParaRPr lang="zh-CN" altLang="en-US"/>
          </a:p>
          <a:p>
            <a:r>
              <a:rPr lang="zh-CN" altLang="en-US"/>
              <a:t>而只有当</a:t>
            </a:r>
            <a:r>
              <a:rPr lang="en-US" altLang="zh-CN"/>
              <a:t> main </a:t>
            </a:r>
            <a:r>
              <a:rPr lang="zh-CN" altLang="en-US"/>
              <a:t>调用了这个函数，才会被编译，才会报错！</a:t>
            </a:r>
            <a:endParaRPr lang="zh-CN" altLang="en-US"/>
          </a:p>
          <a:p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用一个假模板实现</a:t>
            </a:r>
            <a:r>
              <a:rPr lang="zh-CN" altLang="en-US" b="1">
                <a:solidFill>
                  <a:schemeClr val="bg2">
                    <a:lumMod val="75000"/>
                  </a:schemeClr>
                </a:solidFill>
                <a:sym typeface="+mn-ea"/>
              </a:rPr>
              <a:t>延迟编译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的技术，可以加快编译的速度，用于代理模式等。</a:t>
            </a:r>
            <a:endParaRPr lang="zh-CN" altLang="en-US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4480" y="2155825"/>
            <a:ext cx="4003040" cy="21831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模板函数：一个例子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比如，要打印任意一个</a:t>
            </a:r>
            <a:r>
              <a:rPr lang="en-US" altLang="zh-CN"/>
              <a:t> vector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01385" y="1584325"/>
            <a:ext cx="5326380" cy="4803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76645"/>
            <a:ext cx="3243580" cy="6813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模板函数：配合运算符重载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906010" cy="4351655"/>
          </a:xfrm>
        </p:spPr>
        <p:txBody>
          <a:bodyPr/>
          <a:p>
            <a:r>
              <a:rPr lang="zh-CN" altLang="en-US"/>
              <a:t>实现用</a:t>
            </a:r>
            <a:r>
              <a:rPr lang="en-US" altLang="zh-CN"/>
              <a:t> std::cout &lt;&lt; a </a:t>
            </a:r>
            <a:r>
              <a:rPr lang="zh-CN" altLang="en-US"/>
              <a:t>打印任意</a:t>
            </a:r>
            <a:r>
              <a:rPr lang="en-US" altLang="zh-CN"/>
              <a:t> vector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76645"/>
            <a:ext cx="3243580" cy="68135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26125" y="1860550"/>
            <a:ext cx="6365875" cy="42811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 descr="93819542_p0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模板函数：大家学废了吗！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类型作为参数：</a:t>
            </a:r>
            <a:r>
              <a:rPr lang="en-US" altLang="zh-CN"/>
              <a:t>template &lt;class T&gt;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zh-CN" altLang="en-US"/>
              <a:t>整数值作为参数：</a:t>
            </a:r>
            <a:r>
              <a:rPr lang="en-US" altLang="zh-CN"/>
              <a:t>template &lt;int N&gt;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zh-CN" altLang="en-US"/>
              <a:t>定义默认参数：</a:t>
            </a:r>
            <a:r>
              <a:rPr lang="en-US" altLang="zh-CN"/>
              <a:t>template &lt;int N = 0, class T = int&gt;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使用模板</a:t>
            </a:r>
            <a:r>
              <a:rPr lang="zh-CN" altLang="en-US">
                <a:sym typeface="+mn-ea"/>
              </a:rPr>
              <a:t>函数</a:t>
            </a:r>
            <a:r>
              <a:rPr lang="zh-CN" altLang="en-US"/>
              <a:t>：</a:t>
            </a:r>
            <a:r>
              <a:rPr lang="en-US" altLang="zh-CN"/>
              <a:t>myfunc&lt;T, N&gt;(...)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zh-CN" altLang="en-US"/>
              <a:t>模板函数可以自动推断类型，从而参与重载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zh-CN" altLang="en-US"/>
              <a:t>模板具有惰性、多次编译的特点</a:t>
            </a:r>
            <a:endParaRPr lang="zh-CN" altLang="en-US"/>
          </a:p>
          <a:p>
            <a:pPr marL="457200" indent="-457200"/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这下基本学废！接下来看自动类型推导。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为什么需要自动类型推导（</a:t>
            </a:r>
            <a:r>
              <a:rPr lang="en-US" altLang="zh-CN"/>
              <a:t>auto</a:t>
            </a:r>
            <a:r>
              <a:rPr lang="zh-CN" altLang="en-US"/>
              <a:t>）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3675" y="2807335"/>
            <a:ext cx="11423650" cy="238760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350135" y="1842135"/>
            <a:ext cx="7651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没有</a:t>
            </a:r>
            <a:r>
              <a:rPr lang="en-US" altLang="zh-CN"/>
              <a:t> auto </a:t>
            </a:r>
            <a:r>
              <a:rPr lang="zh-CN" altLang="en-US"/>
              <a:t>的话，需要声明一个变量，必须重复一遍他的类型，非常麻烦：</a:t>
            </a:r>
            <a:endParaRPr lang="zh-CN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163955" y="4925695"/>
            <a:ext cx="4680585" cy="0"/>
          </a:xfrm>
          <a:prstGeom prst="lin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自动类型推导：定义变量</a:t>
            </a:r>
            <a:endParaRPr lang="en-US" altLang="zh-CN"/>
          </a:p>
        </p:txBody>
      </p:sp>
      <p:sp>
        <p:nvSpPr>
          <p:cNvPr id="5" name="Text Box 4"/>
          <p:cNvSpPr txBox="1"/>
          <p:nvPr/>
        </p:nvSpPr>
        <p:spPr>
          <a:xfrm>
            <a:off x="1418590" y="1842135"/>
            <a:ext cx="9514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因此</a:t>
            </a:r>
            <a:r>
              <a:rPr lang="en-US" altLang="zh-CN"/>
              <a:t> C++11 </a:t>
            </a:r>
            <a:r>
              <a:rPr lang="zh-CN" altLang="en-US"/>
              <a:t>引入了</a:t>
            </a:r>
            <a:r>
              <a:rPr lang="en-US" altLang="zh-CN"/>
              <a:t> auto</a:t>
            </a:r>
            <a:r>
              <a:rPr lang="zh-CN" altLang="en-US"/>
              <a:t>，使用</a:t>
            </a:r>
            <a:r>
              <a:rPr lang="en-US" altLang="zh-CN"/>
              <a:t> auto </a:t>
            </a:r>
            <a:r>
              <a:rPr lang="zh-CN" altLang="en-US"/>
              <a:t>定义的变量，其类型会自动根据等号右边的值来确定：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11680" y="2508250"/>
            <a:ext cx="7787640" cy="25806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3023870" y="4782820"/>
            <a:ext cx="521335" cy="10160"/>
          </a:xfrm>
          <a:prstGeom prst="lin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自动类型推导：一些局限性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不过</a:t>
            </a:r>
            <a:r>
              <a:rPr lang="en-US" altLang="zh-CN"/>
              <a:t> auto </a:t>
            </a:r>
            <a:r>
              <a:rPr lang="zh-CN" altLang="en-US"/>
              <a:t>也并非万能，他也有很多限制。</a:t>
            </a:r>
            <a:endParaRPr lang="zh-CN" altLang="en-US"/>
          </a:p>
          <a:p>
            <a:r>
              <a:rPr lang="zh-CN">
                <a:sym typeface="+mn-ea"/>
              </a:rPr>
              <a:t>因为需要等号右边的类型信息，所以没有</a:t>
            </a:r>
            <a:r>
              <a:rPr lang="en-US" altLang="zh-CN">
                <a:sym typeface="+mn-ea"/>
              </a:rPr>
              <a:t> = </a:t>
            </a:r>
            <a:r>
              <a:rPr lang="zh-CN" altLang="en-US">
                <a:sym typeface="+mn-ea"/>
              </a:rPr>
              <a:t>单独声明一个</a:t>
            </a:r>
            <a:r>
              <a:rPr lang="en-US" altLang="zh-CN">
                <a:sym typeface="+mn-ea"/>
              </a:rPr>
              <a:t> auto </a:t>
            </a:r>
            <a:r>
              <a:rPr lang="zh-CN" altLang="en-US">
                <a:sym typeface="+mn-ea"/>
              </a:rPr>
              <a:t>变量是不行的：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而且，类成员也不可以定义为</a:t>
            </a:r>
            <a:r>
              <a:rPr lang="en-US" altLang="zh-CN"/>
              <a:t> auto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710" y="2943860"/>
            <a:ext cx="7180580" cy="8496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840" y="4743450"/>
            <a:ext cx="5193030" cy="11207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自动类型推导：函数返回值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713230"/>
            <a:ext cx="10515600" cy="4668520"/>
          </a:xfrm>
        </p:spPr>
        <p:txBody>
          <a:bodyPr>
            <a:normAutofit lnSpcReduction="10000"/>
          </a:bodyPr>
          <a:p>
            <a:r>
              <a:rPr lang="zh-CN" altLang="en-US"/>
              <a:t>除了可以用于定义变量，还可以用作函数的返回类型：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zh-CN" altLang="en-US"/>
              <a:t>使用</a:t>
            </a:r>
            <a:r>
              <a:rPr lang="en-US" altLang="zh-CN"/>
              <a:t> auto </a:t>
            </a:r>
            <a:r>
              <a:rPr lang="zh-CN" altLang="en-US"/>
              <a:t>以后，会自动被推导为</a:t>
            </a:r>
            <a:r>
              <a:rPr lang="en-US" altLang="zh-CN"/>
              <a:t> return </a:t>
            </a:r>
            <a:r>
              <a:rPr lang="zh-CN" altLang="en-US"/>
              <a:t>右边的类型。</a:t>
            </a:r>
            <a:endParaRPr lang="zh-CN" altLang="en-US"/>
          </a:p>
          <a:p>
            <a:r>
              <a:rPr lang="zh-CN" altLang="en-US"/>
              <a:t>不过也有三点注意事项：</a:t>
            </a:r>
            <a:endParaRPr lang="en-US"/>
          </a:p>
          <a:p>
            <a:pPr marL="457200" indent="-457200">
              <a:buAutoNum type="arabicPeriod"/>
            </a:pPr>
            <a:r>
              <a:rPr lang="zh-CN" altLang="en-US"/>
              <a:t>当函数有多条</a:t>
            </a:r>
            <a:r>
              <a:rPr lang="en-US" altLang="zh-CN"/>
              <a:t> return </a:t>
            </a:r>
            <a:r>
              <a:rPr lang="zh-CN" altLang="en-US"/>
              <a:t>语句时，所有语句的返回类型</a:t>
            </a:r>
            <a:r>
              <a:rPr lang="zh-CN" altLang="en-US" b="1"/>
              <a:t>必须一致</a:t>
            </a:r>
            <a:r>
              <a:rPr lang="zh-CN" altLang="en-US"/>
              <a:t>，否则</a:t>
            </a:r>
            <a:r>
              <a:rPr lang="en-US" altLang="zh-CN"/>
              <a:t> auto </a:t>
            </a:r>
            <a:r>
              <a:rPr lang="zh-CN" altLang="en-US"/>
              <a:t>会报错。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当函数没有</a:t>
            </a:r>
            <a:r>
              <a:rPr lang="en-US" altLang="zh-CN"/>
              <a:t> return </a:t>
            </a:r>
            <a:r>
              <a:rPr lang="zh-CN" altLang="en-US"/>
              <a:t>语句时，</a:t>
            </a:r>
            <a:r>
              <a:rPr lang="en-US" altLang="zh-CN"/>
              <a:t>auto </a:t>
            </a:r>
            <a:r>
              <a:rPr lang="zh-CN" altLang="en-US"/>
              <a:t>会被</a:t>
            </a:r>
            <a:r>
              <a:rPr lang="zh-CN" altLang="en-US" b="1"/>
              <a:t>推导为</a:t>
            </a:r>
            <a:r>
              <a:rPr lang="en-US" altLang="zh-CN" b="1"/>
              <a:t> void</a:t>
            </a:r>
            <a:r>
              <a:rPr lang="zh-CN" altLang="en-US"/>
              <a:t>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如果</a:t>
            </a:r>
            <a:r>
              <a:rPr lang="zh-CN" altLang="en-US" b="1"/>
              <a:t>声明和实现分离</a:t>
            </a:r>
            <a:r>
              <a:rPr lang="zh-CN" altLang="en-US"/>
              <a:t>了，则不能声明为</a:t>
            </a:r>
            <a:r>
              <a:rPr lang="en-US" altLang="zh-CN"/>
              <a:t> auto</a:t>
            </a:r>
            <a:r>
              <a:rPr lang="zh-CN" altLang="en-US"/>
              <a:t>。比如：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auto func();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//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错误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9595" y="2120900"/>
            <a:ext cx="59721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C++</a:t>
            </a:r>
            <a:r>
              <a:rPr lang="zh-CN" altLang="en-US">
                <a:sym typeface="+mn-ea"/>
              </a:rPr>
              <a:t>特性：引用（</a:t>
            </a:r>
            <a:r>
              <a:rPr lang="en-US" altLang="zh-CN">
                <a:sym typeface="+mn-ea"/>
              </a:rPr>
              <a:t>int</a:t>
            </a:r>
            <a:r>
              <a:rPr lang="en-US" altLang="zh-CN">
                <a:sym typeface="+mn-ea"/>
              </a:rPr>
              <a:t> &amp;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众所周知，</a:t>
            </a:r>
            <a:r>
              <a:rPr lang="en-US" altLang="zh-CN"/>
              <a:t>C++ </a:t>
            </a:r>
            <a:r>
              <a:rPr lang="zh-CN" altLang="en-US"/>
              <a:t>中有一种特殊的类型，叫做</a:t>
            </a:r>
            <a:r>
              <a:rPr lang="zh-CN" altLang="en-US" b="1"/>
              <a:t>引用</a:t>
            </a:r>
            <a:r>
              <a:rPr lang="zh-CN" altLang="en-US"/>
              <a:t>。只需要在原类型后面加一个</a:t>
            </a:r>
            <a:r>
              <a:rPr lang="en-US" altLang="zh-CN"/>
              <a:t> &amp; </a:t>
            </a:r>
            <a:r>
              <a:rPr lang="zh-CN" altLang="en-US"/>
              <a:t>即可。</a:t>
            </a:r>
            <a:endParaRPr lang="zh-CN" altLang="en-US"/>
          </a:p>
          <a:p>
            <a:r>
              <a:rPr lang="zh-CN" altLang="en-US"/>
              <a:t>引用的本质无非是</a:t>
            </a:r>
            <a:r>
              <a:rPr lang="zh-CN" altLang="en-US" b="1"/>
              <a:t>指针</a:t>
            </a:r>
            <a:r>
              <a:rPr lang="zh-CN" altLang="en-US"/>
              <a:t>，当我们试图修改一个引用时，实际上是修改了原来的对象：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2711450"/>
            <a:ext cx="4657725" cy="31089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520" y="2711450"/>
            <a:ext cx="4742815" cy="310896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5528945" y="4051300"/>
            <a:ext cx="972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等价于：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535" y="6177280"/>
            <a:ext cx="710565" cy="68072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7234555" y="5820410"/>
            <a:ext cx="3075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可见，和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语言的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int *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相比无非是减少了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&amp;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*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的麻烦而已。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9431655" y="5559425"/>
            <a:ext cx="184150" cy="1016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535545" y="4685030"/>
            <a:ext cx="184150" cy="1016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903970" y="4419600"/>
            <a:ext cx="184150" cy="1016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45995" y="4378960"/>
            <a:ext cx="184150" cy="1016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034655" y="4389120"/>
            <a:ext cx="184150" cy="1016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为什么需要模板函数（</a:t>
            </a:r>
            <a:r>
              <a:rPr lang="en-US" altLang="zh-CN"/>
              <a:t>template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/>
              <a:t>避免重复写代码。</a:t>
            </a:r>
            <a:endParaRPr lang="zh-CN" altLang="en-US"/>
          </a:p>
          <a:p>
            <a:r>
              <a:rPr lang="zh-CN" altLang="en-US"/>
              <a:t>比如，利用重载实现“将一个数乘以</a:t>
            </a:r>
            <a:r>
              <a:rPr lang="en-US" altLang="zh-CN"/>
              <a:t>2</a:t>
            </a:r>
            <a:r>
              <a:rPr lang="zh-CN" altLang="en-US"/>
              <a:t>”这个功能，需要：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04865" y="1520825"/>
            <a:ext cx="5335270" cy="49618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0" y="6177280"/>
            <a:ext cx="590550" cy="69532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373380" y="3303270"/>
            <a:ext cx="54559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为什么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面向对象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HPC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不如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函数式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和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元编程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香了？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这个例子要是按传统的面向对象思想，可能是这样：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令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Int, Float, Double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继承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Numeric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接口类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并实现，其中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multiply(int)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作为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虚函数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。然后定义：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Numeric *twice(Numeric *t) { return t-&gt;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multiply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(2); }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且不说这样的性能问题，你忍得住寂寞去重复定义好几个，然后每个运算符都要声明一个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纯虚函数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吗？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而且，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Float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的乘法应该是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multiply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(float)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，你也去定义好几个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重载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吗？定义为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multiply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(Numeric *)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的话依然会违背你们的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开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sym typeface="+mn-ea"/>
              </a:rPr>
              <a:t>-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闭原则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：比如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3.14f * 3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，两端是不同的类型，怎么处理所有可能类型的排列组合？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不如放弃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类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和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方法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的概念，欣然接受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全局函数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和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  <a:sym typeface="+mn-ea"/>
              </a:rPr>
              <a:t>重载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C++</a:t>
            </a:r>
            <a:r>
              <a:rPr lang="zh-CN" altLang="en-US">
                <a:sym typeface="+mn-ea"/>
              </a:rPr>
              <a:t>特性：常引用（</a:t>
            </a:r>
            <a:r>
              <a:rPr lang="en-US" altLang="zh-CN">
                <a:sym typeface="+mn-ea"/>
              </a:rPr>
              <a:t>int const</a:t>
            </a:r>
            <a:r>
              <a:rPr lang="en-US" altLang="zh-CN">
                <a:sym typeface="+mn-ea"/>
              </a:rPr>
              <a:t> &amp;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如果说</a:t>
            </a:r>
            <a:r>
              <a:rPr lang="en-US" altLang="zh-CN"/>
              <a:t> int &amp; </a:t>
            </a:r>
            <a:r>
              <a:rPr lang="zh-CN" altLang="en-US"/>
              <a:t>相当于</a:t>
            </a:r>
            <a:r>
              <a:rPr lang="en-US" altLang="zh-CN"/>
              <a:t> int *</a:t>
            </a:r>
            <a:r>
              <a:rPr lang="zh-CN" altLang="en-US"/>
              <a:t>，那么</a:t>
            </a:r>
            <a:r>
              <a:rPr lang="en-US" altLang="zh-CN"/>
              <a:t> int const &amp; </a:t>
            </a:r>
            <a:r>
              <a:rPr lang="zh-CN" altLang="en-US"/>
              <a:t>就相当于</a:t>
            </a:r>
            <a:r>
              <a:rPr lang="en-US" altLang="zh-CN"/>
              <a:t> int const *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const </a:t>
            </a:r>
            <a:r>
              <a:rPr lang="zh-CN" altLang="en-US"/>
              <a:t>修饰符的存在，使得</a:t>
            </a:r>
            <a:r>
              <a:rPr lang="en-US" altLang="zh-CN"/>
              <a:t> ref </a:t>
            </a:r>
            <a:r>
              <a:rPr lang="zh-CN" altLang="en-US"/>
              <a:t>不能被写入（赋值）。</a:t>
            </a:r>
            <a:endParaRPr lang="zh-CN" altLang="en-US"/>
          </a:p>
          <a:p>
            <a:r>
              <a:rPr lang="zh-CN" altLang="en-US"/>
              <a:t>这样的好处是更加安全（编译器也能够放心大胆地做自动优化</a:t>
            </a:r>
            <a:r>
              <a:rPr lang="zh-CN" altLang="en-US">
                <a:sym typeface="+mn-ea"/>
              </a:rPr>
              <a:t>）</a:t>
            </a:r>
            <a:r>
              <a:rPr lang="zh-CN" altLang="en-US"/>
              <a:t>：</a:t>
            </a:r>
            <a:endParaRPr lang="en-US" altLang="zh-C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3820" y="3237865"/>
            <a:ext cx="4405630" cy="29984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4610" y="6304915"/>
            <a:ext cx="707390" cy="55308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5316220" y="4843780"/>
            <a:ext cx="794385" cy="1524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自动类型推导：定义引用（</a:t>
            </a:r>
            <a:r>
              <a:rPr lang="en-US" altLang="zh-CN"/>
              <a:t>auto &amp;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当然，</a:t>
            </a:r>
            <a:r>
              <a:rPr lang="en-US" altLang="zh-CN"/>
              <a:t>auto </a:t>
            </a:r>
            <a:r>
              <a:rPr lang="zh-CN" altLang="en-US"/>
              <a:t>也可以用来定义引用，只需要改成</a:t>
            </a:r>
            <a:r>
              <a:rPr lang="en-US" altLang="zh-CN"/>
              <a:t> auto &amp; </a:t>
            </a:r>
            <a:r>
              <a:rPr lang="zh-CN" altLang="en-US"/>
              <a:t>即可：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3030" y="2528570"/>
            <a:ext cx="4775200" cy="33134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4780" y="6310630"/>
            <a:ext cx="617220" cy="547370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4927600" y="4271645"/>
            <a:ext cx="794385" cy="1524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自动类型推导：定义常引用（</a:t>
            </a:r>
            <a:r>
              <a:rPr lang="en-US" altLang="zh-CN"/>
              <a:t>auto const &amp;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同理，</a:t>
            </a:r>
            <a:r>
              <a:rPr lang="en-US" altLang="zh-CN"/>
              <a:t>auto const &amp; </a:t>
            </a:r>
            <a:r>
              <a:rPr lang="zh-CN" altLang="en-US"/>
              <a:t>可以定义常引用：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755" y="2374265"/>
            <a:ext cx="4174490" cy="2948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4300" y="6272530"/>
            <a:ext cx="647700" cy="585470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4914900" y="3924300"/>
            <a:ext cx="1308100" cy="9525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自动类型推导：函数返回引用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当然，函数的返回类型也可以是</a:t>
            </a:r>
            <a:r>
              <a:rPr lang="en-US" altLang="zh-CN">
                <a:sym typeface="+mn-ea"/>
              </a:rPr>
              <a:t> auto &amp; </a:t>
            </a:r>
            <a:r>
              <a:rPr lang="zh-CN" altLang="en-US">
                <a:sym typeface="+mn-ea"/>
              </a:rPr>
              <a:t>或者</a:t>
            </a:r>
            <a:r>
              <a:rPr lang="en-US" altLang="zh-CN">
                <a:sym typeface="+mn-ea"/>
              </a:rPr>
              <a:t> auto const &amp;</a:t>
            </a:r>
            <a:r>
              <a:rPr lang="zh-CN" altLang="en-US">
                <a:sym typeface="+mn-ea"/>
              </a:rPr>
              <a:t>。比如</a:t>
            </a:r>
            <a:r>
              <a:rPr lang="zh-CN" altLang="en-US" b="1">
                <a:sym typeface="+mn-ea"/>
              </a:rPr>
              <a:t>懒汉单例模式</a:t>
            </a:r>
            <a:r>
              <a:rPr lang="zh-CN" altLang="en-US">
                <a:sym typeface="+mn-ea"/>
              </a:rPr>
              <a:t>：</a:t>
            </a:r>
            <a:endParaRPr lang="zh-CN" altLang="en-US"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2624455"/>
            <a:ext cx="5238750" cy="330517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3864610" y="4036695"/>
            <a:ext cx="569595" cy="508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理解右值：即将消失的，不长时间存在于内存中的值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580" y="1825625"/>
            <a:ext cx="7724140" cy="4831715"/>
          </a:xfrm>
        </p:spPr>
        <p:txBody>
          <a:bodyPr>
            <a:normAutofit lnSpcReduction="10000"/>
          </a:bodyPr>
          <a:p>
            <a:r>
              <a:rPr lang="zh-CN" altLang="en-US" b="1"/>
              <a:t>引用</a:t>
            </a:r>
            <a:r>
              <a:rPr lang="zh-CN" altLang="en-US"/>
              <a:t>又称为</a:t>
            </a:r>
            <a:r>
              <a:rPr lang="zh-CN" altLang="en-US" b="1"/>
              <a:t>左值</a:t>
            </a:r>
            <a:r>
              <a:rPr lang="zh-CN" altLang="en-US"/>
              <a:t>（</a:t>
            </a:r>
            <a:r>
              <a:rPr lang="en-US" altLang="zh-CN"/>
              <a:t>l-value</a:t>
            </a:r>
            <a:r>
              <a:rPr lang="zh-CN" altLang="en-US"/>
              <a:t>）。</a:t>
            </a:r>
            <a:r>
              <a:rPr lang="zh-CN" altLang="en-US" b="1"/>
              <a:t>左值</a:t>
            </a:r>
            <a:r>
              <a:rPr lang="zh-CN" altLang="en-US"/>
              <a:t>通常对应着一个</a:t>
            </a:r>
            <a:r>
              <a:rPr lang="zh-CN" altLang="en-US" b="1"/>
              <a:t>长时间存在于内存中的变量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除了左值之外，还有</a:t>
            </a:r>
            <a:r>
              <a:rPr lang="zh-CN" altLang="en-US" b="1">
                <a:sym typeface="+mn-ea"/>
              </a:rPr>
              <a:t>右值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r-value</a:t>
            </a:r>
            <a:r>
              <a:rPr lang="zh-CN" altLang="en-US">
                <a:sym typeface="+mn-ea"/>
              </a:rPr>
              <a:t>）。</a:t>
            </a:r>
            <a:r>
              <a:rPr lang="zh-CN" altLang="en-US" b="1">
                <a:sym typeface="+mn-ea"/>
              </a:rPr>
              <a:t>右值</a:t>
            </a:r>
            <a:r>
              <a:rPr lang="zh-CN" altLang="en-US">
                <a:sym typeface="+mn-ea"/>
              </a:rPr>
              <a:t>通常是一个表达式，代表</a:t>
            </a:r>
            <a:r>
              <a:rPr lang="zh-CN" altLang="en-US" b="1">
                <a:sym typeface="+mn-ea"/>
              </a:rPr>
              <a:t>计算过程中临时生成的中间变量</a:t>
            </a:r>
            <a:r>
              <a:rPr lang="zh-CN" altLang="en-US">
                <a:sym typeface="+mn-ea"/>
              </a:rPr>
              <a:t>。因此有的教材又称之为消亡引用。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得名原因：左值常常位于等号的左边，而右值只能位于等号右边。如：</a:t>
            </a:r>
            <a:r>
              <a:rPr lang="en-US" altLang="zh-CN">
                <a:sym typeface="+mn-ea"/>
              </a:rPr>
              <a:t>a = 1;</a:t>
            </a:r>
            <a:endParaRPr lang="en-US" altLang="zh-CN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已知：</a:t>
            </a:r>
            <a:r>
              <a:rPr lang="en-US" altLang="zh-CN">
                <a:sym typeface="+mn-ea"/>
              </a:rPr>
              <a:t>int a; int *p;</a:t>
            </a:r>
            <a:endParaRPr lang="zh-CN" altLang="en-US"/>
          </a:p>
          <a:p>
            <a:r>
              <a:rPr lang="zh-CN" altLang="en-US">
                <a:sym typeface="+mn-ea"/>
              </a:rPr>
              <a:t>左值类型：</a:t>
            </a:r>
            <a:r>
              <a:rPr lang="en-US" altLang="zh-CN">
                <a:sym typeface="+mn-ea"/>
              </a:rPr>
              <a:t>int &amp;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int const &amp;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左值</a:t>
            </a:r>
            <a:r>
              <a:rPr lang="zh-CN" altLang="en-US">
                <a:sym typeface="+mn-ea"/>
              </a:rPr>
              <a:t>例子：</a:t>
            </a:r>
            <a:r>
              <a:rPr lang="en-US" altLang="zh-CN">
                <a:sym typeface="+mn-ea"/>
              </a:rPr>
              <a:t>a, *p, p[a]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右值类型：</a:t>
            </a:r>
            <a:r>
              <a:rPr lang="en-US" altLang="zh-CN">
                <a:sym typeface="+mn-ea"/>
              </a:rPr>
              <a:t>int &amp;&amp;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右值</a:t>
            </a:r>
            <a:r>
              <a:rPr lang="zh-CN" altLang="en-US"/>
              <a:t>例子：</a:t>
            </a:r>
            <a:r>
              <a:rPr lang="en-US" altLang="zh-CN"/>
              <a:t>1, a + 1, *p + 1</a:t>
            </a:r>
            <a:endParaRPr lang="en-US" altLang="zh-CN"/>
          </a:p>
          <a:p>
            <a:r>
              <a:rPr lang="zh-CN" altLang="en-US"/>
              <a:t>不理解</a:t>
            </a:r>
            <a:r>
              <a:rPr lang="zh-CN" altLang="en-US">
                <a:sym typeface="+mn-ea"/>
              </a:rPr>
              <a:t>右值和右值引用</a:t>
            </a:r>
            <a:r>
              <a:rPr lang="zh-CN" altLang="en-US"/>
              <a:t>？没关系，老师也不理解，跳过即可！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3575" y="5080"/>
            <a:ext cx="3869690" cy="68529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理解</a:t>
            </a:r>
            <a:r>
              <a:rPr lang="en-US" altLang="zh-CN"/>
              <a:t> const</a:t>
            </a:r>
            <a:r>
              <a:rPr lang="zh-CN" altLang="en-US"/>
              <a:t>：常值修饰符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与</a:t>
            </a:r>
            <a:r>
              <a:rPr lang="en-US" altLang="zh-CN"/>
              <a:t> &amp; </a:t>
            </a:r>
            <a:r>
              <a:rPr lang="zh-CN" altLang="en-US"/>
              <a:t>修饰符不同，</a:t>
            </a:r>
            <a:r>
              <a:rPr lang="en-US" altLang="zh-CN"/>
              <a:t>int const </a:t>
            </a:r>
            <a:r>
              <a:rPr lang="zh-CN" altLang="en-US"/>
              <a:t>和</a:t>
            </a:r>
            <a:r>
              <a:rPr lang="en-US" altLang="zh-CN"/>
              <a:t> int </a:t>
            </a:r>
            <a:r>
              <a:rPr lang="zh-CN" altLang="en-US"/>
              <a:t>可以看做两个不同的类型。不过</a:t>
            </a:r>
            <a:r>
              <a:rPr lang="en-US" altLang="zh-CN"/>
              <a:t> int const </a:t>
            </a:r>
            <a:r>
              <a:rPr lang="zh-CN" altLang="en-US"/>
              <a:t>是</a:t>
            </a:r>
            <a:r>
              <a:rPr lang="zh-CN" altLang="en-US" b="1"/>
              <a:t>不可写入</a:t>
            </a:r>
            <a:r>
              <a:rPr lang="zh-CN" altLang="en-US"/>
              <a:t>的。</a:t>
            </a:r>
            <a:endParaRPr lang="zh-CN" altLang="en-US"/>
          </a:p>
          <a:p>
            <a:r>
              <a:rPr lang="zh-CN" altLang="en-US"/>
              <a:t>因此</a:t>
            </a:r>
            <a:r>
              <a:rPr lang="en-US" altLang="zh-CN"/>
              <a:t> int const &amp; </a:t>
            </a:r>
            <a:r>
              <a:rPr lang="zh-CN" altLang="en-US"/>
              <a:t>无非是另一个类型</a:t>
            </a:r>
            <a:r>
              <a:rPr lang="en-US" altLang="zh-CN"/>
              <a:t> int const </a:t>
            </a:r>
            <a:r>
              <a:rPr lang="zh-CN" altLang="en-US"/>
              <a:t>的引用罢了。这个引用不可写入。</a:t>
            </a:r>
            <a:endParaRPr lang="zh-CN" altLang="en-US"/>
          </a:p>
          <a:p>
            <a:r>
              <a:rPr lang="zh-CN" altLang="en-US"/>
              <a:t>唯一特殊之处，就在于</a:t>
            </a:r>
            <a:r>
              <a:rPr lang="en-US" altLang="zh-CN"/>
              <a:t> C++ </a:t>
            </a:r>
            <a:r>
              <a:rPr lang="zh-CN" altLang="en-US"/>
              <a:t>规定</a:t>
            </a:r>
            <a:r>
              <a:rPr lang="en-US" altLang="zh-CN"/>
              <a:t> </a:t>
            </a:r>
            <a:r>
              <a:rPr lang="en-US" altLang="zh-CN" b="1"/>
              <a:t>int &amp;&amp; </a:t>
            </a:r>
            <a:r>
              <a:rPr lang="zh-CN" altLang="en-US" b="1"/>
              <a:t>能</a:t>
            </a:r>
            <a:r>
              <a:rPr lang="zh-CN" altLang="en-US" b="1"/>
              <a:t>自动转换成</a:t>
            </a:r>
            <a:r>
              <a:rPr lang="en-US" altLang="zh-CN" b="1"/>
              <a:t> int const &amp;</a:t>
            </a:r>
            <a:r>
              <a:rPr lang="zh-CN" altLang="en-US"/>
              <a:t>，但不能转换成</a:t>
            </a:r>
            <a:r>
              <a:rPr lang="en-US" altLang="zh-CN"/>
              <a:t> int &amp;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例如，尽管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3 </a:t>
            </a:r>
            <a:r>
              <a:rPr lang="zh-CN" altLang="en-US">
                <a:sym typeface="+mn-ea"/>
              </a:rPr>
              <a:t>是右值</a:t>
            </a:r>
            <a:r>
              <a:rPr lang="en-US" altLang="zh-CN">
                <a:sym typeface="+mn-ea"/>
              </a:rPr>
              <a:t> int &amp;&amp;</a:t>
            </a:r>
            <a:r>
              <a:rPr lang="zh-CN" altLang="en-US">
                <a:sym typeface="+mn-ea"/>
              </a:rPr>
              <a:t>，但却能传到类型为</a:t>
            </a:r>
            <a:r>
              <a:rPr lang="en-US" altLang="zh-CN">
                <a:sym typeface="+mn-ea"/>
              </a:rPr>
              <a:t> int const &amp; </a:t>
            </a:r>
            <a:r>
              <a:rPr lang="zh-CN" altLang="en-US">
                <a:sym typeface="+mn-ea"/>
              </a:rPr>
              <a:t>的参数上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void func(int const &amp;i);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func(3);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而</a:t>
            </a:r>
            <a:r>
              <a:rPr lang="en-US" altLang="zh-CN"/>
              <a:t> int &amp; </a:t>
            </a:r>
            <a:r>
              <a:rPr lang="zh-CN" altLang="en-US"/>
              <a:t>的参数：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void func(int &amp;i);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func(3);</a:t>
            </a:r>
            <a:endParaRPr lang="en-US" altLang="zh-CN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zh-CN" altLang="en-US"/>
              <a:t>就会报错。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小彭老师发明：一个方便查看类型名的小工具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315" y="1718945"/>
            <a:ext cx="4219575" cy="1619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315" y="4815205"/>
            <a:ext cx="4600575" cy="102870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112520"/>
            <a:ext cx="5388610" cy="57454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获取变量的类型：</a:t>
            </a:r>
            <a:r>
              <a:rPr lang="en-US" altLang="zh-CN"/>
              <a:t>decltype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可以通过</a:t>
            </a:r>
            <a:r>
              <a:rPr lang="en-US" altLang="zh-CN"/>
              <a:t> decltype(</a:t>
            </a:r>
            <a:r>
              <a:rPr lang="zh-CN" altLang="en-US"/>
              <a:t>变量名</a:t>
            </a:r>
            <a:r>
              <a:rPr lang="en-US" altLang="zh-CN"/>
              <a:t>) </a:t>
            </a:r>
            <a:r>
              <a:rPr lang="zh-CN" altLang="en-US"/>
              <a:t>获取变量定义时候的类型。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685540"/>
            <a:ext cx="3803650" cy="3172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880" y="5440045"/>
            <a:ext cx="2357120" cy="14179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获取表达式的类型：</a:t>
            </a:r>
            <a:r>
              <a:rPr lang="en-US" altLang="zh-CN"/>
              <a:t>decltype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可以通过</a:t>
            </a:r>
            <a:r>
              <a:rPr lang="en-US" altLang="zh-CN"/>
              <a:t> decltype(</a:t>
            </a:r>
            <a:r>
              <a:rPr lang="zh-CN" altLang="en-US"/>
              <a:t>表达式</a:t>
            </a:r>
            <a:r>
              <a:rPr lang="en-US" altLang="zh-CN"/>
              <a:t>) </a:t>
            </a:r>
            <a:r>
              <a:rPr lang="zh-CN" altLang="en-US"/>
              <a:t>获取表达式的类型。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注意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decltype(</a:t>
            </a:r>
            <a:r>
              <a:rPr lang="zh-CN" altLang="en-US">
                <a:sym typeface="+mn-ea"/>
              </a:rPr>
              <a:t>变量名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decltype(</a:t>
            </a:r>
            <a:r>
              <a:rPr lang="zh-CN" altLang="en-US">
                <a:sym typeface="+mn-ea"/>
              </a:rPr>
              <a:t>表达式</a:t>
            </a:r>
            <a:r>
              <a:rPr lang="en-US" altLang="zh-CN">
                <a:sym typeface="+mn-ea"/>
              </a:rPr>
              <a:t>) </a:t>
            </a:r>
            <a:r>
              <a:rPr lang="zh-CN" altLang="en-US">
                <a:sym typeface="+mn-ea"/>
              </a:rPr>
              <a:t>是不同的。</a:t>
            </a:r>
            <a:endParaRPr lang="zh-CN" altLang="en-US">
              <a:sym typeface="+mn-ea"/>
            </a:endParaRPr>
          </a:p>
          <a:p>
            <a:r>
              <a:rPr lang="zh-CN" altLang="en-US"/>
              <a:t>可以通过</a:t>
            </a:r>
            <a:r>
              <a:rPr lang="en-US" altLang="zh-CN"/>
              <a:t> decltype((a)) </a:t>
            </a:r>
            <a:r>
              <a:rPr lang="zh-CN" altLang="en-US"/>
              <a:t>来强制编译器使用后者，从而得到</a:t>
            </a:r>
            <a:r>
              <a:rPr lang="en-US" altLang="zh-CN"/>
              <a:t> int &amp;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48100"/>
            <a:ext cx="6115050" cy="3009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8325" y="3790950"/>
            <a:ext cx="1463675" cy="30670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自动类型推导：万能</a:t>
            </a:r>
            <a:r>
              <a:rPr lang="zh-CN" altLang="en-US">
                <a:sym typeface="+mn-ea"/>
              </a:rPr>
              <a:t>推导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decltype(auto)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612265"/>
            <a:ext cx="10515600" cy="4351338"/>
          </a:xfrm>
        </p:spPr>
        <p:txBody>
          <a:bodyPr>
            <a:normAutofit lnSpcReduction="10000"/>
          </a:bodyPr>
          <a:p>
            <a:r>
              <a:rPr lang="zh-CN" altLang="en-US"/>
              <a:t>如果一个</a:t>
            </a:r>
            <a:r>
              <a:rPr lang="zh-CN" altLang="en-US" b="1"/>
              <a:t>表达式</a:t>
            </a:r>
            <a:r>
              <a:rPr lang="zh-CN" altLang="en-US"/>
              <a:t>，我不知道他是个</a:t>
            </a:r>
            <a:r>
              <a:rPr lang="zh-CN" altLang="en-US">
                <a:sym typeface="+mn-ea"/>
              </a:rPr>
              <a:t>可变</a:t>
            </a:r>
            <a:r>
              <a:rPr lang="zh-CN" altLang="en-US"/>
              <a:t>引用（</a:t>
            </a:r>
            <a:r>
              <a:rPr lang="en-US" altLang="zh-CN"/>
              <a:t>int &amp;</a:t>
            </a:r>
            <a:r>
              <a:rPr lang="zh-CN" altLang="en-US"/>
              <a:t>），常引用（</a:t>
            </a:r>
            <a:r>
              <a:rPr lang="en-US" altLang="zh-CN"/>
              <a:t>int const &amp;</a:t>
            </a:r>
            <a:r>
              <a:rPr lang="zh-CN" altLang="en-US"/>
              <a:t>），右值引用（</a:t>
            </a:r>
            <a:r>
              <a:rPr lang="en-US" altLang="zh-CN"/>
              <a:t>int &amp;&amp;</a:t>
            </a:r>
            <a:r>
              <a:rPr lang="zh-CN" altLang="en-US"/>
              <a:t>），还是一个普通的值（</a:t>
            </a:r>
            <a:r>
              <a:rPr lang="en-US" altLang="zh-CN"/>
              <a:t>int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但我就是想要定义一个和</a:t>
            </a:r>
            <a:r>
              <a:rPr lang="zh-CN" altLang="en-US" b="1"/>
              <a:t>表达式</a:t>
            </a:r>
            <a:r>
              <a:rPr lang="zh-CN" altLang="en-US"/>
              <a:t>返回类型一样的变量，这时候可以用：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decltype(auto) p = func();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会自动推导为</a:t>
            </a:r>
            <a:r>
              <a:rPr lang="en-US" altLang="zh-CN"/>
              <a:t> func() </a:t>
            </a:r>
            <a:r>
              <a:rPr lang="zh-CN" altLang="en-US"/>
              <a:t>的返回类型。</a:t>
            </a:r>
            <a:endParaRPr lang="zh-CN" altLang="en-US"/>
          </a:p>
          <a:p>
            <a:r>
              <a:rPr lang="zh-CN" altLang="en-US"/>
              <a:t>和下面这种方式</a:t>
            </a:r>
            <a:r>
              <a:rPr lang="zh-CN" altLang="en-US">
                <a:sym typeface="+mn-ea"/>
              </a:rPr>
              <a:t>等价：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decltype(func()) p = func();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在</a:t>
            </a:r>
            <a:r>
              <a:rPr lang="zh-CN" altLang="en-US" b="1">
                <a:sym typeface="+mn-ea"/>
              </a:rPr>
              <a:t>代理模式</a:t>
            </a:r>
            <a:r>
              <a:rPr lang="zh-CN" altLang="en-US">
                <a:sym typeface="+mn-ea"/>
              </a:rPr>
              <a:t>中，用于</a:t>
            </a:r>
            <a:r>
              <a:rPr lang="zh-CN" altLang="en-US" b="1">
                <a:sym typeface="+mn-ea"/>
              </a:rPr>
              <a:t>完美转发</a:t>
            </a:r>
            <a:r>
              <a:rPr lang="zh-CN" altLang="en-US">
                <a:sym typeface="+mn-ea"/>
              </a:rPr>
              <a:t>函数返回值。比如：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decltype(auto) at(size_t i) const {</a:t>
            </a:r>
            <a:endParaRPr lang="en-US" altLang="zh-CN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  return m_internal_class.at(i);</a:t>
            </a:r>
            <a:b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</a:br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}</a:t>
            </a:r>
            <a:endParaRPr lang="en-US" altLang="zh-CN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2185" y="2663190"/>
            <a:ext cx="4869815" cy="41948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模板函数：定义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 template &lt;class T&gt;</a:t>
            </a:r>
            <a:endParaRPr lang="en-US" altLang="zh-CN"/>
          </a:p>
          <a:p>
            <a:r>
              <a:rPr lang="zh-CN" altLang="en-US"/>
              <a:t>其中</a:t>
            </a:r>
            <a:r>
              <a:rPr lang="en-US" altLang="zh-CN"/>
              <a:t> T </a:t>
            </a:r>
            <a:r>
              <a:rPr lang="zh-CN" altLang="en-US"/>
              <a:t>可以变成任意类型。</a:t>
            </a:r>
            <a:endParaRPr lang="zh-CN" altLang="en-US"/>
          </a:p>
          <a:p>
            <a:r>
              <a:rPr lang="zh-CN" altLang="en-US"/>
              <a:t>调用时</a:t>
            </a:r>
            <a:r>
              <a:rPr lang="en-US" altLang="zh-CN"/>
              <a:t> twice&lt;int&gt; </a:t>
            </a:r>
            <a:r>
              <a:rPr lang="zh-CN" altLang="en-US"/>
              <a:t>即可将</a:t>
            </a:r>
            <a:r>
              <a:rPr lang="en-US" altLang="zh-CN"/>
              <a:t> T </a:t>
            </a:r>
            <a:r>
              <a:rPr lang="zh-CN" altLang="en-US"/>
              <a:t>替换为</a:t>
            </a:r>
            <a:r>
              <a:rPr lang="en-US" altLang="zh-CN"/>
              <a:t> int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注意有的教材上写做：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template &lt;typename T&gt;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是完全等价的，只是个人喜好不同。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582920" y="2436495"/>
            <a:ext cx="5980430" cy="31299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0" y="6177280"/>
            <a:ext cx="5905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using</a:t>
            </a:r>
            <a:r>
              <a:rPr lang="zh-CN" altLang="en-US"/>
              <a:t>：创建类型别名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除了</a:t>
            </a:r>
            <a:r>
              <a:rPr lang="en-US" altLang="zh-CN"/>
              <a:t> typedef </a:t>
            </a:r>
            <a:r>
              <a:rPr lang="zh-CN" altLang="en-US"/>
              <a:t>外，还可以用</a:t>
            </a:r>
            <a:r>
              <a:rPr lang="en-US" altLang="zh-CN"/>
              <a:t> using </a:t>
            </a:r>
            <a:r>
              <a:rPr lang="zh-CN" altLang="en-US"/>
              <a:t>创建类型别名：</a:t>
            </a:r>
            <a:endParaRPr lang="zh-CN" altLang="en-US"/>
          </a:p>
          <a:p>
            <a:r>
              <a:rPr lang="en-US" altLang="zh-CN"/>
              <a:t>typedef </a:t>
            </a:r>
            <a:r>
              <a:rPr lang="en-US" altLang="zh-CN">
                <a:sym typeface="+mn-ea"/>
              </a:rPr>
              <a:t>std::vector&lt;int&gt; VecInt;</a:t>
            </a:r>
            <a:endParaRPr lang="zh-CN" altLang="en-US"/>
          </a:p>
          <a:p>
            <a:r>
              <a:rPr lang="en-US" altLang="zh-CN"/>
              <a:t>using VecInt = std::vector&lt;int&gt;;</a:t>
            </a:r>
            <a:endParaRPr lang="en-US" altLang="zh-CN"/>
          </a:p>
          <a:p>
            <a:r>
              <a:rPr lang="zh-CN" altLang="en-US">
                <a:sym typeface="+mn-ea"/>
              </a:rPr>
              <a:t>以上</a:t>
            </a:r>
            <a:r>
              <a:rPr lang="zh-CN" altLang="en-US"/>
              <a:t>是等价的。</a:t>
            </a:r>
            <a:endParaRPr lang="zh-CN" altLang="en-US"/>
          </a:p>
          <a:p>
            <a:r>
              <a:rPr lang="en-US" altLang="zh-CN"/>
              <a:t>typedef int (*PFunc)(int);</a:t>
            </a:r>
            <a:endParaRPr lang="zh-CN" altLang="en-US"/>
          </a:p>
          <a:p>
            <a:r>
              <a:rPr lang="en-US" altLang="zh-CN"/>
              <a:t>using PFunc = int(*)(int);</a:t>
            </a:r>
            <a:endParaRPr lang="en-US" altLang="zh-CN"/>
          </a:p>
          <a:p>
            <a:r>
              <a:rPr lang="zh-CN" altLang="en-US">
                <a:sym typeface="+mn-ea"/>
              </a:rPr>
              <a:t>以上是等价的。</a:t>
            </a:r>
            <a:endParaRPr lang="en-US" altLang="zh-CN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135245" y="1584960"/>
            <a:ext cx="7056755" cy="5273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decltype</a:t>
            </a:r>
            <a:r>
              <a:rPr lang="zh-CN" altLang="en-US"/>
              <a:t>：一个例子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457065" cy="4351655"/>
          </a:xfrm>
        </p:spPr>
        <p:txBody>
          <a:bodyPr/>
          <a:p>
            <a:r>
              <a:rPr lang="zh-CN" altLang="en-US"/>
              <a:t>这是一个实现将两个不同类型</a:t>
            </a:r>
            <a:r>
              <a:rPr lang="en-US" altLang="zh-CN"/>
              <a:t> vector </a:t>
            </a:r>
            <a:r>
              <a:rPr lang="zh-CN" altLang="en-US"/>
              <a:t>逐元素相加的函数。</a:t>
            </a:r>
            <a:endParaRPr lang="zh-CN" altLang="en-US"/>
          </a:p>
          <a:p>
            <a:r>
              <a:rPr lang="zh-CN" altLang="en-US"/>
              <a:t>用</a:t>
            </a:r>
            <a:r>
              <a:rPr lang="en-US" altLang="zh-CN"/>
              <a:t> decltype(T1{} * T2{}) </a:t>
            </a:r>
            <a:r>
              <a:rPr lang="zh-CN" altLang="en-US"/>
              <a:t>算出</a:t>
            </a:r>
            <a:r>
              <a:rPr lang="en-US" altLang="zh-CN"/>
              <a:t> T1 </a:t>
            </a:r>
            <a:r>
              <a:rPr lang="zh-CN" altLang="en-US"/>
              <a:t>和</a:t>
            </a:r>
            <a:r>
              <a:rPr lang="en-US" altLang="zh-CN"/>
              <a:t> T2 </a:t>
            </a:r>
            <a:r>
              <a:rPr lang="zh-CN" altLang="en-US"/>
              <a:t>类型相加以后的结果，并做为返回的</a:t>
            </a:r>
            <a:r>
              <a:rPr lang="en-US" altLang="zh-CN"/>
              <a:t> vector </a:t>
            </a:r>
            <a:r>
              <a:rPr lang="zh-CN" altLang="en-US"/>
              <a:t>容器中的数据类型。</a:t>
            </a:r>
            <a:r>
              <a:rPr lang="en-US" altLang="zh-CN"/>
              <a:t> </a:t>
            </a:r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7071360" y="2984500"/>
            <a:ext cx="2339975" cy="1016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091680" y="3229610"/>
            <a:ext cx="428625" cy="1016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Picture 11" descr="1622716868009"/>
          <p:cNvPicPr>
            <a:picLocks noChangeAspect="1"/>
          </p:cNvPicPr>
          <p:nvPr/>
        </p:nvPicPr>
        <p:blipFill>
          <a:blip r:embed="rId1">
            <a:lum bright="36000" contrast="-3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恭喜！你已经基本学废了自动类型推导！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《基本鞋废》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怎么样，是不是非常方便呢？</a:t>
            </a:r>
            <a:endParaRPr lang="zh-CN" altLang="en-US">
              <a:sym typeface="+mn-ea"/>
            </a:endParaRPr>
          </a:p>
          <a:p>
            <a:r>
              <a:rPr lang="zh-CN" altLang="en-US"/>
              <a:t>如果不理解，跳过即可！</a:t>
            </a: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函数也是对象：</a:t>
            </a:r>
            <a:r>
              <a:rPr lang="zh-CN" altLang="en-US">
                <a:sym typeface="+mn-ea"/>
              </a:rPr>
              <a:t>函数式编程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你知道吗？函数可以作为另一个函数的参数！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9555" y="2502535"/>
            <a:ext cx="4072890" cy="402018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294120" y="4373880"/>
            <a:ext cx="1308100" cy="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2815" y="6154420"/>
            <a:ext cx="1099185" cy="70358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函数也是对象：函数式编程（续）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而且，这个作为参数的函数也可以有参数！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0" y="2481580"/>
            <a:ext cx="4470400" cy="412115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223000" y="4373880"/>
            <a:ext cx="1583690" cy="1016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990" y="6177280"/>
            <a:ext cx="1350010" cy="67500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函数式编程：函数作为模板类型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甚至可以直接将</a:t>
            </a:r>
            <a:r>
              <a:rPr lang="en-US" altLang="zh-CN"/>
              <a:t> func </a:t>
            </a:r>
            <a:r>
              <a:rPr lang="zh-CN" altLang="en-US"/>
              <a:t>的类型作为一个</a:t>
            </a:r>
            <a:r>
              <a:rPr lang="zh-CN" altLang="en-US" b="1"/>
              <a:t>模板参数</a:t>
            </a:r>
            <a:r>
              <a:rPr lang="zh-CN" altLang="en-US"/>
              <a:t>，从而不需要写</a:t>
            </a:r>
            <a:r>
              <a:rPr lang="en-US" altLang="zh-CN"/>
              <a:t> void(int)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这样还会允许函数的参数类型为其他类型，比如</a:t>
            </a:r>
            <a:r>
              <a:rPr lang="en-US" altLang="zh-CN"/>
              <a:t> void(float)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这样</a:t>
            </a:r>
            <a:r>
              <a:rPr lang="en-US" altLang="zh-CN"/>
              <a:t> call_twice </a:t>
            </a:r>
            <a:r>
              <a:rPr lang="zh-CN" altLang="en-US"/>
              <a:t>会自动对每个不同的</a:t>
            </a:r>
            <a:r>
              <a:rPr lang="en-US" altLang="zh-CN"/>
              <a:t> func </a:t>
            </a:r>
            <a:r>
              <a:rPr lang="zh-CN" altLang="en-US"/>
              <a:t>类型编译一遍，从而允许编译器更好地进行自动适配与优化。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93865" y="1318895"/>
            <a:ext cx="3557270" cy="536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5943600"/>
            <a:ext cx="1524000" cy="91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0" y="6429375"/>
            <a:ext cx="4552950" cy="42862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函数式编程：</a:t>
            </a:r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C++11 </a:t>
            </a:r>
            <a:r>
              <a:rPr lang="zh-CN" altLang="en-US"/>
              <a:t>引入的</a:t>
            </a:r>
            <a:r>
              <a:rPr lang="en-US" altLang="zh-CN"/>
              <a:t> </a:t>
            </a:r>
            <a:r>
              <a:rPr lang="en-US" altLang="zh-CN" b="1"/>
              <a:t>lambda </a:t>
            </a:r>
            <a:r>
              <a:rPr lang="zh-CN" altLang="en-US" b="1"/>
              <a:t>表达式</a:t>
            </a:r>
            <a:r>
              <a:rPr lang="zh-CN" altLang="en-US"/>
              <a:t>允许我们在函数体内创建一个函数，大大地方便了函数式编程。</a:t>
            </a:r>
            <a:endParaRPr lang="zh-CN" altLang="en-US"/>
          </a:p>
          <a:p>
            <a:r>
              <a:rPr lang="zh-CN" altLang="en-US"/>
              <a:t>语法就是先一个空的</a:t>
            </a:r>
            <a:r>
              <a:rPr lang="en-US" altLang="zh-CN"/>
              <a:t> []</a:t>
            </a:r>
            <a:r>
              <a:rPr lang="zh-CN" altLang="en-US"/>
              <a:t>，然后是参数列表，然后是</a:t>
            </a:r>
            <a:r>
              <a:rPr lang="en-US" altLang="zh-CN"/>
              <a:t> {} </a:t>
            </a:r>
            <a:r>
              <a:rPr lang="zh-CN" altLang="en-US"/>
              <a:t>包裹的函数体。</a:t>
            </a:r>
            <a:endParaRPr lang="zh-CN" altLang="en-US"/>
          </a:p>
          <a:p>
            <a:r>
              <a:rPr lang="zh-CN" altLang="en-US"/>
              <a:t>再也不用被迫添加一个全局函数了！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83655" y="1905635"/>
            <a:ext cx="4377055" cy="41910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8982075" y="4650105"/>
            <a:ext cx="1267460" cy="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0130" y="6339840"/>
            <a:ext cx="991870" cy="518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表达式：返回类型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lambda </a:t>
            </a:r>
            <a:r>
              <a:rPr lang="zh-CN" altLang="en-US"/>
              <a:t>表达式的返回类型写在参数列表后面，用一个箭头</a:t>
            </a:r>
            <a:r>
              <a:rPr lang="en-US" altLang="zh-CN"/>
              <a:t> -&gt; </a:t>
            </a:r>
            <a:r>
              <a:rPr lang="zh-CN" altLang="en-US"/>
              <a:t>表示。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22340" y="1894840"/>
            <a:ext cx="5099050" cy="42125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215" y="6198235"/>
            <a:ext cx="184785" cy="65976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9895840" y="4639310"/>
            <a:ext cx="813435" cy="63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表达式：自动推导返回类型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如果</a:t>
            </a:r>
            <a:r>
              <a:rPr lang="en-US" altLang="zh-CN"/>
              <a:t> </a:t>
            </a:r>
            <a:r>
              <a:rPr lang="en-US"/>
              <a:t>lambda </a:t>
            </a:r>
            <a:r>
              <a:rPr lang="zh-CN" altLang="en-US"/>
              <a:t>表达式</a:t>
            </a:r>
            <a:r>
              <a:rPr lang="zh-CN"/>
              <a:t>不通过</a:t>
            </a:r>
            <a:r>
              <a:rPr lang="en-US" altLang="zh-CN"/>
              <a:t> -&gt; </a:t>
            </a:r>
            <a:r>
              <a:rPr lang="zh-CN" altLang="en-US"/>
              <a:t>指定类型，则和</a:t>
            </a:r>
            <a:r>
              <a:rPr lang="en-US" altLang="zh-CN"/>
              <a:t> -&gt; auto </a:t>
            </a:r>
            <a:r>
              <a:rPr lang="zh-CN" altLang="en-US"/>
              <a:t>等价，自动根据函数体内的</a:t>
            </a:r>
            <a:r>
              <a:rPr lang="en-US" altLang="zh-CN"/>
              <a:t> return </a:t>
            </a:r>
            <a:r>
              <a:rPr lang="zh-CN" altLang="en-US"/>
              <a:t>语句决定返回类型，如果没有</a:t>
            </a:r>
            <a:r>
              <a:rPr lang="en-US" altLang="zh-CN"/>
              <a:t> return </a:t>
            </a:r>
            <a:r>
              <a:rPr lang="zh-CN" altLang="en-US"/>
              <a:t>语句则相当于</a:t>
            </a:r>
            <a:r>
              <a:rPr lang="en-US" altLang="zh-CN"/>
              <a:t> -&gt; void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215" y="6198235"/>
            <a:ext cx="184785" cy="659765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41060" y="2070100"/>
            <a:ext cx="5793740" cy="386270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88355" y="1586865"/>
            <a:ext cx="5368290" cy="48285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表达式：捕获</a:t>
            </a:r>
            <a:r>
              <a:rPr lang="en-US" altLang="zh-CN">
                <a:sym typeface="+mn-ea"/>
              </a:rPr>
              <a:t>main</a:t>
            </a:r>
            <a:r>
              <a:rPr lang="zh-CN" altLang="en-US">
                <a:sym typeface="+mn-ea"/>
              </a:rPr>
              <a:t>中的变量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lambda </a:t>
            </a:r>
            <a:r>
              <a:rPr lang="zh-CN" altLang="en-US"/>
              <a:t>函数体中，还可以使用定义他的</a:t>
            </a:r>
            <a:r>
              <a:rPr lang="en-US" altLang="zh-CN"/>
              <a:t> main </a:t>
            </a:r>
            <a:r>
              <a:rPr lang="zh-CN" altLang="en-US"/>
              <a:t>函数中的变量，只需要把方括号</a:t>
            </a:r>
            <a:r>
              <a:rPr lang="en-US" altLang="zh-CN"/>
              <a:t> [] </a:t>
            </a:r>
            <a:r>
              <a:rPr lang="zh-CN" altLang="en-US"/>
              <a:t>改成</a:t>
            </a:r>
            <a:r>
              <a:rPr lang="en-US" altLang="zh-CN"/>
              <a:t> [&amp;] </a:t>
            </a:r>
            <a:r>
              <a:rPr lang="zh-CN" altLang="en-US"/>
              <a:t>即可：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函数可以引用定义位置所有的变量，这个特性在函数式编程中称为</a:t>
            </a:r>
            <a:r>
              <a:rPr lang="zh-CN" altLang="en-US" b="1"/>
              <a:t>闭包</a:t>
            </a:r>
            <a:r>
              <a:rPr lang="en-US" altLang="zh-CN"/>
              <a:t>(closure)</a:t>
            </a:r>
            <a:r>
              <a:rPr lang="zh-CN" altLang="en-US"/>
              <a:t>。</a:t>
            </a:r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8500745" y="4818380"/>
            <a:ext cx="380365" cy="508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215" y="6198235"/>
            <a:ext cx="184785" cy="6597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模板函数：自动推导参数类型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那这样需要手动写</a:t>
            </a:r>
            <a:r>
              <a:rPr lang="en-US" altLang="zh-CN"/>
              <a:t> &lt;int&gt;</a:t>
            </a:r>
            <a:r>
              <a:rPr lang="zh-CN" altLang="en-US"/>
              <a:t>，</a:t>
            </a:r>
            <a:r>
              <a:rPr lang="en-US" altLang="zh-CN"/>
              <a:t>&lt;float&gt; </a:t>
            </a:r>
            <a:r>
              <a:rPr lang="zh-CN" altLang="en-US"/>
              <a:t>用起来还不如重载方便了？</a:t>
            </a:r>
            <a:endParaRPr lang="zh-CN" altLang="en-US"/>
          </a:p>
          <a:p>
            <a:r>
              <a:rPr lang="zh-CN" altLang="en-US"/>
              <a:t>别担心，</a:t>
            </a:r>
            <a:r>
              <a:rPr lang="en-US" altLang="zh-CN"/>
              <a:t>C++ </a:t>
            </a:r>
            <a:r>
              <a:rPr lang="zh-CN" altLang="en-US"/>
              <a:t>规定：</a:t>
            </a:r>
            <a:endParaRPr lang="zh-CN" altLang="en-US"/>
          </a:p>
          <a:p>
            <a:r>
              <a:rPr lang="zh-CN" altLang="en-US"/>
              <a:t>当模板类型参数</a:t>
            </a:r>
            <a:r>
              <a:rPr lang="en-US" altLang="zh-CN"/>
              <a:t> T </a:t>
            </a:r>
            <a:r>
              <a:rPr lang="zh-CN" altLang="en-US"/>
              <a:t>作为函数参数时，则</a:t>
            </a:r>
            <a:r>
              <a:rPr lang="zh-CN" altLang="en-US" b="1"/>
              <a:t>可以省略该模板参数</a:t>
            </a:r>
            <a:r>
              <a:rPr lang="zh-CN" altLang="en-US"/>
              <a:t>。自动根据调用者的参数判断。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60390" y="2296160"/>
            <a:ext cx="5824220" cy="3409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0" y="6177280"/>
            <a:ext cx="5905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表达式：修改</a:t>
            </a:r>
            <a:r>
              <a:rPr lang="en-US" altLang="zh-CN">
                <a:sym typeface="+mn-ea"/>
              </a:rPr>
              <a:t>main</a:t>
            </a:r>
            <a:r>
              <a:rPr lang="zh-CN" altLang="en-US">
                <a:sym typeface="+mn-ea"/>
              </a:rPr>
              <a:t>中的变量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[&amp;] </a:t>
            </a:r>
            <a:r>
              <a:rPr lang="zh-CN" altLang="en-US"/>
              <a:t>不仅可以</a:t>
            </a:r>
            <a:r>
              <a:rPr lang="zh-CN" altLang="en-US" b="1"/>
              <a:t>读取</a:t>
            </a:r>
            <a:r>
              <a:rPr lang="en-US" altLang="zh-CN"/>
              <a:t> main </a:t>
            </a:r>
            <a:r>
              <a:rPr lang="zh-CN" altLang="en-US"/>
              <a:t>中的变量，还可以</a:t>
            </a:r>
            <a:r>
              <a:rPr lang="zh-CN" altLang="en-US" b="1"/>
              <a:t>写入</a:t>
            </a:r>
            <a:r>
              <a:rPr lang="en-US" altLang="zh-CN"/>
              <a:t> main </a:t>
            </a:r>
            <a:r>
              <a:rPr lang="zh-CN" altLang="en-US"/>
              <a:t>中的变量，比如可以通过</a:t>
            </a:r>
            <a:r>
              <a:rPr lang="en-US" altLang="zh-CN"/>
              <a:t> counter++ </a:t>
            </a:r>
            <a:r>
              <a:rPr lang="zh-CN" altLang="en-US"/>
              <a:t>记录该函数被调用了多少次：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88990" y="1825625"/>
            <a:ext cx="6303010" cy="43522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00775"/>
            <a:ext cx="1171575" cy="65722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7054215" y="4732020"/>
            <a:ext cx="981710" cy="508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表达式：传常引用避免拷贝开销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878070" cy="4351655"/>
          </a:xfrm>
        </p:spPr>
        <p:txBody>
          <a:bodyPr/>
          <a:p>
            <a:r>
              <a:rPr lang="zh-CN" altLang="en-US"/>
              <a:t>此外，最好把模板参数的</a:t>
            </a:r>
            <a:r>
              <a:rPr lang="en-US" altLang="zh-CN"/>
              <a:t> Func </a:t>
            </a:r>
            <a:r>
              <a:rPr lang="zh-CN" altLang="en-US"/>
              <a:t>声明为</a:t>
            </a:r>
            <a:r>
              <a:rPr lang="en-US" altLang="zh-CN"/>
              <a:t> Func const &amp; </a:t>
            </a:r>
            <a:r>
              <a:rPr lang="zh-CN" altLang="en-US"/>
              <a:t>以避免不必要的拷贝：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请爱思考的同学想想看，为什么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Func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的大小是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16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字节？提示：一个指针大小为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8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字节，</a:t>
            </a:r>
            <a:r>
              <a:rPr lang="zh-CN">
                <a:solidFill>
                  <a:schemeClr val="bg1">
                    <a:lumMod val="65000"/>
                  </a:schemeClr>
                </a:solidFill>
              </a:rPr>
              <a:t>捕获了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2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个变量。</a:t>
            </a:r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24550"/>
            <a:ext cx="1676400" cy="93345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52415" y="1477010"/>
            <a:ext cx="6839585" cy="470027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889240" y="2368550"/>
            <a:ext cx="737235" cy="508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55945" y="1400175"/>
            <a:ext cx="6543040" cy="4692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表达式：作为返回值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既然函数可以作为参数，当然也可以作为返回值！</a:t>
            </a:r>
            <a:endParaRPr lang="zh-CN" altLang="en-US"/>
          </a:p>
          <a:p>
            <a:r>
              <a:rPr lang="zh-CN" altLang="en-US"/>
              <a:t>由于</a:t>
            </a:r>
            <a:r>
              <a:rPr lang="en-US" altLang="zh-CN"/>
              <a:t> lambda </a:t>
            </a:r>
            <a:r>
              <a:rPr lang="zh-CN" altLang="en-US"/>
              <a:t>表达式永远是个匿名类型，我们需要将</a:t>
            </a:r>
            <a:r>
              <a:rPr lang="en-US" altLang="zh-CN"/>
              <a:t> make_twice </a:t>
            </a:r>
            <a:r>
              <a:rPr lang="zh-CN" altLang="en-US"/>
              <a:t>的返回类型声明为</a:t>
            </a:r>
            <a:r>
              <a:rPr lang="en-US" altLang="zh-CN"/>
              <a:t> auto </a:t>
            </a:r>
            <a:r>
              <a:rPr lang="zh-CN" altLang="en-US"/>
              <a:t>让他自动推导。</a:t>
            </a:r>
            <a:endParaRPr lang="zh-CN" alt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6014720" y="3702685"/>
            <a:ext cx="492760" cy="508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03925"/>
            <a:ext cx="1671320" cy="85407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4855" y="1424305"/>
            <a:ext cx="6367145" cy="45332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作为返回值：出问题了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24025"/>
            <a:ext cx="5181600" cy="4351338"/>
          </a:xfrm>
        </p:spPr>
        <p:txBody>
          <a:bodyPr/>
          <a:p>
            <a:r>
              <a:rPr lang="zh-CN" altLang="en-US"/>
              <a:t>然而当我们试图用</a:t>
            </a:r>
            <a:r>
              <a:rPr lang="en-US" altLang="zh-CN"/>
              <a:t> [&amp;] </a:t>
            </a:r>
            <a:r>
              <a:rPr lang="zh-CN" altLang="en-US"/>
              <a:t>捕获参数</a:t>
            </a:r>
            <a:r>
              <a:rPr lang="en-US" altLang="zh-CN"/>
              <a:t> fac </a:t>
            </a:r>
            <a:r>
              <a:rPr lang="zh-CN" altLang="en-US"/>
              <a:t>时，却出了问题：</a:t>
            </a:r>
            <a:endParaRPr lang="zh-CN" altLang="en-US"/>
          </a:p>
          <a:p>
            <a:r>
              <a:rPr lang="en-US" altLang="zh-CN"/>
              <a:t>fac </a:t>
            </a:r>
            <a:r>
              <a:rPr lang="zh-CN" altLang="en-US"/>
              <a:t>似乎变成</a:t>
            </a:r>
            <a:r>
              <a:rPr lang="en-US" altLang="zh-CN"/>
              <a:t> 32764 </a:t>
            </a:r>
            <a:r>
              <a:rPr lang="zh-CN" altLang="en-US"/>
              <a:t>了？</a:t>
            </a:r>
            <a:endParaRPr lang="zh-CN" altLang="en-US"/>
          </a:p>
          <a:p>
            <a:r>
              <a:rPr lang="zh-CN" altLang="en-US"/>
              <a:t>这是因为</a:t>
            </a:r>
            <a:r>
              <a:rPr lang="en-US" altLang="zh-CN"/>
              <a:t> [&amp;] </a:t>
            </a:r>
            <a:r>
              <a:rPr lang="zh-CN" altLang="en-US"/>
              <a:t>捕获的是引用，是</a:t>
            </a:r>
            <a:r>
              <a:rPr lang="en-US" altLang="zh-CN"/>
              <a:t> fac </a:t>
            </a:r>
            <a:r>
              <a:rPr lang="zh-CN" altLang="en-US"/>
              <a:t>的地址，而</a:t>
            </a:r>
            <a:r>
              <a:rPr lang="en-US" altLang="zh-CN"/>
              <a:t> make_twice </a:t>
            </a:r>
            <a:r>
              <a:rPr lang="zh-CN" altLang="en-US"/>
              <a:t>已经返回了，导致</a:t>
            </a:r>
            <a:r>
              <a:rPr lang="en-US" altLang="zh-CN"/>
              <a:t> fac </a:t>
            </a:r>
            <a:r>
              <a:rPr lang="zh-CN" altLang="en-US"/>
              <a:t>的引用变成了内存中一块已经失效的地址。</a:t>
            </a:r>
            <a:endParaRPr lang="en-US" altLang="zh-CN"/>
          </a:p>
          <a:p>
            <a:r>
              <a:rPr lang="zh-CN" altLang="en-US"/>
              <a:t>总之，如果用</a:t>
            </a:r>
            <a:r>
              <a:rPr lang="en-US" altLang="zh-CN"/>
              <a:t> [&amp;]</a:t>
            </a:r>
            <a:r>
              <a:rPr lang="zh-CN" altLang="en-US"/>
              <a:t>，请保证</a:t>
            </a:r>
            <a:r>
              <a:rPr lang="en-US" altLang="zh-CN"/>
              <a:t> </a:t>
            </a:r>
            <a:r>
              <a:rPr lang="en-US" altLang="zh-CN" b="1"/>
              <a:t>lambda </a:t>
            </a:r>
            <a:r>
              <a:rPr lang="zh-CN" altLang="en-US" b="1"/>
              <a:t>对象的生命周期不超过他捕获的所有引用的寿命</a:t>
            </a:r>
            <a:r>
              <a:rPr lang="zh-CN" altLang="en-US"/>
              <a:t>。</a:t>
            </a:r>
            <a:endParaRPr lang="zh-CN" alt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7299325" y="3947795"/>
            <a:ext cx="339725" cy="508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62345"/>
            <a:ext cx="1547495" cy="79565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551805" y="1303655"/>
            <a:ext cx="6640195" cy="47720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作为返回值：解决问题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24025"/>
            <a:ext cx="4904740" cy="4351655"/>
          </a:xfrm>
        </p:spPr>
        <p:txBody>
          <a:bodyPr/>
          <a:p>
            <a:r>
              <a:rPr lang="zh-CN" altLang="en-US"/>
              <a:t>这时，我们可以用</a:t>
            </a:r>
            <a:r>
              <a:rPr lang="en-US" altLang="zh-CN"/>
              <a:t> [=] </a:t>
            </a:r>
            <a:r>
              <a:rPr lang="zh-CN" altLang="en-US"/>
              <a:t>来捕获，他会捕获</a:t>
            </a:r>
            <a:r>
              <a:rPr lang="en-US" altLang="zh-CN"/>
              <a:t> fac </a:t>
            </a:r>
            <a:r>
              <a:rPr lang="zh-CN" altLang="en-US"/>
              <a:t>的值而不是引用。</a:t>
            </a:r>
            <a:endParaRPr lang="zh-CN" altLang="en-US"/>
          </a:p>
          <a:p>
            <a:r>
              <a:rPr lang="en-US" altLang="zh-CN"/>
              <a:t>[=] </a:t>
            </a:r>
            <a:r>
              <a:rPr lang="zh-CN" altLang="en-US"/>
              <a:t>会给每一个引用了的变量做一份拷贝，放在</a:t>
            </a:r>
            <a:r>
              <a:rPr lang="en-US" altLang="zh-CN"/>
              <a:t> Func </a:t>
            </a:r>
            <a:r>
              <a:rPr lang="zh-CN" altLang="en-US"/>
              <a:t>类型中。</a:t>
            </a:r>
            <a:endParaRPr lang="zh-CN" altLang="en-US"/>
          </a:p>
          <a:p>
            <a:r>
              <a:rPr lang="zh-CN" altLang="en-US"/>
              <a:t>不过他会造成对引用变量的拷贝，性能可能会不如</a:t>
            </a:r>
            <a:r>
              <a:rPr lang="en-US" altLang="zh-CN"/>
              <a:t> [&amp;]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爱思考：为什么这里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Func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4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字节？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044690" y="3927475"/>
            <a:ext cx="339725" cy="508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98210"/>
            <a:ext cx="1682115" cy="85979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lambda</a:t>
            </a:r>
            <a:r>
              <a:rPr lang="zh-CN" altLang="en-US">
                <a:sym typeface="+mn-ea"/>
              </a:rPr>
              <a:t>表达式：</a:t>
            </a:r>
            <a:r>
              <a:rPr lang="zh-CN">
                <a:sym typeface="+mn-ea"/>
              </a:rPr>
              <a:t>如何避免用模板参数</a:t>
            </a:r>
            <a:endParaRPr 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4205" y="1449070"/>
            <a:ext cx="5181600" cy="4961890"/>
          </a:xfrm>
        </p:spPr>
        <p:txBody>
          <a:bodyPr/>
          <a:p>
            <a:r>
              <a:rPr lang="zh-CN" altLang="en-US"/>
              <a:t>虽然</a:t>
            </a:r>
            <a:r>
              <a:rPr lang="en-US" altLang="zh-CN"/>
              <a:t> &lt;class Func&gt; </a:t>
            </a:r>
            <a:r>
              <a:rPr lang="zh-CN" altLang="en-US"/>
              <a:t>这样可以让编译器对每个不同的</a:t>
            </a:r>
            <a:r>
              <a:rPr lang="en-US" altLang="zh-CN"/>
              <a:t> lambda </a:t>
            </a:r>
            <a:r>
              <a:rPr lang="zh-CN" altLang="en-US"/>
              <a:t>生成一次，有助于优化。</a:t>
            </a:r>
            <a:endParaRPr lang="zh-CN" altLang="en-US"/>
          </a:p>
          <a:p>
            <a:r>
              <a:rPr lang="zh-CN" altLang="en-US"/>
              <a:t>但是有时候我们希望通过头文件的方式分离声明和实现，或者想加快编译，这时如果再用</a:t>
            </a:r>
            <a:r>
              <a:rPr lang="en-US" altLang="zh-CN"/>
              <a:t> template class </a:t>
            </a:r>
            <a:r>
              <a:rPr lang="zh-CN" altLang="en-US"/>
              <a:t>作为参数就不行了。</a:t>
            </a:r>
            <a:endParaRPr lang="zh-CN" altLang="en-US"/>
          </a:p>
          <a:p>
            <a:r>
              <a:rPr lang="zh-CN" altLang="en-US"/>
              <a:t>为了灵活性，可以用</a:t>
            </a:r>
            <a:r>
              <a:rPr lang="en-US" altLang="zh-CN"/>
              <a:t> std::function </a:t>
            </a:r>
            <a:r>
              <a:rPr lang="zh-CN" altLang="en-US"/>
              <a:t>容器。</a:t>
            </a:r>
            <a:endParaRPr lang="zh-CN" altLang="en-US"/>
          </a:p>
          <a:p>
            <a:r>
              <a:rPr lang="zh-CN" altLang="en-US"/>
              <a:t>只需在后面尖括号里写函数的返回类型和参数列表即可，比如：</a:t>
            </a:r>
            <a:endParaRPr lang="zh-CN" altLang="en-US"/>
          </a:p>
          <a:p>
            <a:r>
              <a:rPr lang="en-US" altLang="zh-CN"/>
              <a:t>std::function&lt;int(float, char *)&gt;;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05805" y="1584960"/>
            <a:ext cx="6386195" cy="466661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6168390" y="3850640"/>
            <a:ext cx="2265045" cy="508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7772400" y="2475865"/>
            <a:ext cx="2239645" cy="952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36005"/>
            <a:ext cx="1526540" cy="72199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如何避免用模板参数</a:t>
            </a:r>
            <a:r>
              <a:rPr lang="en-US" altLang="zh-CN">
                <a:sym typeface="+mn-ea"/>
              </a:rPr>
              <a:t>2</a:t>
            </a:r>
            <a:r>
              <a:rPr lang="zh-CN">
                <a:sym typeface="+mn-ea"/>
              </a:rPr>
              <a:t>：无捕获的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可以传为函数指针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另外，如果你的</a:t>
            </a:r>
            <a:r>
              <a:rPr lang="en-US" altLang="zh-CN"/>
              <a:t> lambda </a:t>
            </a:r>
            <a:r>
              <a:rPr lang="zh-CN" altLang="en-US"/>
              <a:t>没有捕获任何局部变量，也就是</a:t>
            </a:r>
            <a:r>
              <a:rPr lang="en-US" altLang="zh-CN"/>
              <a:t> []</a:t>
            </a:r>
            <a:r>
              <a:rPr lang="zh-CN" altLang="en-US"/>
              <a:t>，那么不需要用</a:t>
            </a:r>
            <a:r>
              <a:rPr lang="en-US" altLang="zh-CN"/>
              <a:t> std::function&lt;int(int)&gt;</a:t>
            </a:r>
            <a:r>
              <a:rPr lang="zh-CN" altLang="en-US"/>
              <a:t>，直接用</a:t>
            </a:r>
            <a:r>
              <a:rPr lang="zh-CN" altLang="en-US" b="1"/>
              <a:t>函数指针</a:t>
            </a:r>
            <a:r>
              <a:rPr lang="zh-CN" altLang="en-US"/>
              <a:t>的类型</a:t>
            </a:r>
            <a:r>
              <a:rPr lang="en-US" altLang="zh-CN"/>
              <a:t> int(int) </a:t>
            </a:r>
            <a:r>
              <a:rPr lang="zh-CN" altLang="en-US"/>
              <a:t>或者</a:t>
            </a:r>
            <a:r>
              <a:rPr lang="en-US" altLang="zh-CN"/>
              <a:t> int(*)(int) </a:t>
            </a:r>
            <a:r>
              <a:rPr lang="zh-CN" altLang="en-US"/>
              <a:t>即可。</a:t>
            </a:r>
            <a:endParaRPr lang="zh-CN" altLang="en-US"/>
          </a:p>
          <a:p>
            <a:r>
              <a:rPr lang="zh-CN" altLang="en-US"/>
              <a:t>函数指针效率更高一些，但是</a:t>
            </a:r>
            <a:r>
              <a:rPr lang="en-US" altLang="zh-CN"/>
              <a:t> [] </a:t>
            </a:r>
            <a:r>
              <a:rPr lang="zh-CN" altLang="en-US"/>
              <a:t>就没办法捕获局部变量了（全局变量还是可以的）。</a:t>
            </a:r>
            <a:endParaRPr lang="zh-CN" altLang="en-US"/>
          </a:p>
          <a:p>
            <a:r>
              <a:rPr lang="zh-CN" altLang="en-US"/>
              <a:t>最大的好处是可以伺候一些只接受函数指针的</a:t>
            </a:r>
            <a:r>
              <a:rPr lang="en-US" altLang="zh-CN"/>
              <a:t> C </a:t>
            </a:r>
            <a:r>
              <a:rPr lang="zh-CN" altLang="en-US"/>
              <a:t>语言的</a:t>
            </a:r>
            <a:r>
              <a:rPr lang="en-US" altLang="zh-CN"/>
              <a:t> API </a:t>
            </a:r>
            <a:r>
              <a:rPr lang="zh-CN" altLang="en-US"/>
              <a:t>比如</a:t>
            </a:r>
            <a:r>
              <a:rPr lang="en-US" altLang="zh-CN"/>
              <a:t> pthread </a:t>
            </a:r>
            <a:r>
              <a:rPr lang="zh-CN" altLang="en-US"/>
              <a:t>和</a:t>
            </a:r>
            <a:r>
              <a:rPr lang="en-US" altLang="zh-CN"/>
              <a:t> atexit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08650" y="2344420"/>
            <a:ext cx="6217920" cy="33147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619365" y="3211830"/>
            <a:ext cx="1301750" cy="698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38215"/>
            <a:ext cx="1544955" cy="81978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lambda + </a:t>
            </a:r>
            <a:r>
              <a:rPr lang="zh-CN" altLang="en-US"/>
              <a:t>模板：双倍快乐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可以将</a:t>
            </a:r>
            <a:r>
              <a:rPr lang="en-US" altLang="zh-CN"/>
              <a:t> lambda </a:t>
            </a:r>
            <a:r>
              <a:rPr lang="zh-CN" altLang="en-US"/>
              <a:t>表达式的参数声明为</a:t>
            </a:r>
            <a:r>
              <a:rPr lang="en-US" altLang="zh-CN"/>
              <a:t> auto</a:t>
            </a:r>
            <a:r>
              <a:rPr lang="zh-CN" altLang="en-US"/>
              <a:t>，声明为</a:t>
            </a:r>
            <a:r>
              <a:rPr lang="en-US" altLang="zh-CN"/>
              <a:t> auto </a:t>
            </a:r>
            <a:r>
              <a:rPr lang="zh-CN" altLang="en-US"/>
              <a:t>的参数会自动根据调用者给的参数推导类型，基本上和</a:t>
            </a:r>
            <a:r>
              <a:rPr lang="en-US" altLang="zh-CN"/>
              <a:t> template &lt;class T&gt; </a:t>
            </a:r>
            <a:r>
              <a:rPr lang="zh-CN" altLang="en-US"/>
              <a:t>等价。</a:t>
            </a:r>
            <a:endParaRPr lang="zh-CN" altLang="en-US"/>
          </a:p>
          <a:p>
            <a:r>
              <a:rPr lang="en-US" altLang="zh-CN"/>
              <a:t>auto const &amp; </a:t>
            </a:r>
            <a:r>
              <a:rPr lang="zh-CN" altLang="en-US"/>
              <a:t>也是同理，等价于模板函数的</a:t>
            </a:r>
            <a:r>
              <a:rPr lang="en-US" altLang="zh-CN"/>
              <a:t> T const &amp;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带</a:t>
            </a:r>
            <a:r>
              <a:rPr lang="en-US" altLang="zh-CN"/>
              <a:t> auto </a:t>
            </a:r>
            <a:r>
              <a:rPr lang="zh-CN" altLang="en-US"/>
              <a:t>参数的</a:t>
            </a:r>
            <a:r>
              <a:rPr lang="en-US" altLang="zh-CN"/>
              <a:t> lambda </a:t>
            </a:r>
            <a:r>
              <a:rPr lang="zh-CN" altLang="en-US"/>
              <a:t>表达式，和模板函数一样，同样会有惰性、多次编译的特性。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44565" y="385445"/>
            <a:ext cx="5607685" cy="633349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9030335" y="3404870"/>
            <a:ext cx="820420" cy="825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76620" y="1161415"/>
            <a:ext cx="5190490" cy="53962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C++20</a:t>
            </a:r>
            <a:r>
              <a:rPr lang="zh-CN" altLang="en-US"/>
              <a:t>前瞻：函数也可以</a:t>
            </a:r>
            <a:r>
              <a:rPr lang="en-US" altLang="zh-CN"/>
              <a:t> auto</a:t>
            </a:r>
            <a:r>
              <a:rPr lang="zh-CN" altLang="en-US"/>
              <a:t>，</a:t>
            </a:r>
            <a:r>
              <a:rPr lang="en-US" altLang="zh-CN"/>
              <a:t>lambda </a:t>
            </a:r>
            <a:r>
              <a:rPr lang="zh-CN" altLang="en-US"/>
              <a:t>也可以</a:t>
            </a:r>
            <a:r>
              <a:rPr lang="en-US" altLang="zh-CN"/>
              <a:t> &lt;class T&gt;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657725"/>
          </a:xfrm>
        </p:spPr>
        <p:txBody>
          <a:bodyPr/>
          <a:p>
            <a:r>
              <a:rPr lang="zh-CN" altLang="en-US"/>
              <a:t>如右图，两者的用法可以互换，更方便了。</a:t>
            </a:r>
            <a:endParaRPr lang="zh-CN" altLang="en-US"/>
          </a:p>
          <a:p>
            <a:r>
              <a:rPr lang="zh-CN" altLang="en-US"/>
              <a:t>老师也欢迎同学们在作业中尝试</a:t>
            </a:r>
            <a:r>
              <a:rPr lang="en-US" altLang="zh-CN"/>
              <a:t> C++20 </a:t>
            </a:r>
            <a:r>
              <a:rPr lang="zh-CN" altLang="en-US"/>
              <a:t>新特性，如果你们有相应的编译环境的话。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auto wrap(auto f) {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 return [=] (auto ...args) {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   return f(f, args...);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 };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}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733790" y="3731895"/>
            <a:ext cx="882015" cy="825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8206740" y="2186940"/>
            <a:ext cx="1296670" cy="635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lambda </a:t>
            </a:r>
            <a:r>
              <a:rPr lang="zh-CN" altLang="en-US"/>
              <a:t>用途举例：</a:t>
            </a:r>
            <a:r>
              <a:rPr lang="en-US" altLang="zh-CN"/>
              <a:t>yield</a:t>
            </a:r>
            <a:r>
              <a:rPr lang="zh-CN" altLang="en-US"/>
              <a:t>模式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29590" y="1614805"/>
            <a:ext cx="5314950" cy="4773295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/>
              <a:t>这里用了</a:t>
            </a:r>
            <a:r>
              <a:rPr lang="en-US" altLang="zh-CN"/>
              <a:t> type_traits </a:t>
            </a:r>
            <a:r>
              <a:rPr lang="zh-CN" altLang="en-US"/>
              <a:t>来获取</a:t>
            </a:r>
            <a:r>
              <a:rPr lang="en-US" altLang="zh-CN"/>
              <a:t> x </a:t>
            </a:r>
            <a:r>
              <a:rPr lang="zh-CN" altLang="en-US"/>
              <a:t>的类型。</a:t>
            </a:r>
            <a:endParaRPr lang="en-US"/>
          </a:p>
          <a:p>
            <a:r>
              <a:rPr lang="en-US"/>
              <a:t>decay_t&lt;int const &amp;&gt; = int</a:t>
            </a:r>
            <a:endParaRPr lang="en-US"/>
          </a:p>
          <a:p>
            <a:r>
              <a:rPr lang="en-US"/>
              <a:t>is_same_v&lt;int, int&gt; = true</a:t>
            </a:r>
            <a:endParaRPr lang="en-US"/>
          </a:p>
          <a:p>
            <a:r>
              <a:rPr lang="en-US"/>
              <a:t>is_same_v&lt;float, int&gt; = false</a:t>
            </a:r>
            <a:endParaRPr lang="en-US"/>
          </a:p>
          <a:p>
            <a:r>
              <a:rPr lang="zh-CN" altLang="en-US"/>
              <a:t>更多这类模板请搜索</a:t>
            </a:r>
            <a:r>
              <a:rPr lang="en-US" altLang="zh-CN"/>
              <a:t> c++ type traits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模板函数：特化的重载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有时候，一个统一的实现（比如</a:t>
            </a:r>
            <a:r>
              <a:rPr lang="en-US" altLang="zh-CN"/>
              <a:t> t * 2</a:t>
            </a:r>
            <a:r>
              <a:rPr lang="zh-CN" altLang="en-US"/>
              <a:t>）满足不了某些特殊情况。比如</a:t>
            </a:r>
            <a:r>
              <a:rPr lang="en-US" altLang="zh-CN"/>
              <a:t> std::string </a:t>
            </a:r>
            <a:r>
              <a:rPr lang="zh-CN" altLang="en-US"/>
              <a:t>就不能用乘法来重复，这时候我们需要用</a:t>
            </a:r>
            <a:r>
              <a:rPr lang="en-US" altLang="zh-CN"/>
              <a:t> t + t </a:t>
            </a:r>
            <a:r>
              <a:rPr lang="zh-CN" altLang="en-US"/>
              <a:t>来替代，怎么办呢？</a:t>
            </a:r>
            <a:endParaRPr lang="zh-CN" altLang="en-US"/>
          </a:p>
          <a:p>
            <a:r>
              <a:rPr lang="zh-CN" altLang="en-US"/>
              <a:t>没关系，只需添加一个</a:t>
            </a:r>
            <a:r>
              <a:rPr lang="en-US" altLang="zh-CN"/>
              <a:t> twice(std::string) </a:t>
            </a:r>
            <a:r>
              <a:rPr lang="zh-CN" altLang="en-US"/>
              <a:t>即可，他会自动和已有的模板</a:t>
            </a:r>
            <a:r>
              <a:rPr lang="en-US" altLang="zh-CN"/>
              <a:t> twice&lt;T&gt;(T) </a:t>
            </a:r>
            <a:r>
              <a:rPr lang="zh-CN" altLang="en-US"/>
              <a:t>之间相互</a:t>
            </a:r>
            <a:r>
              <a:rPr lang="zh-CN" altLang="en-US" b="1"/>
              <a:t>重载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9790" y="1825625"/>
            <a:ext cx="6252210" cy="406654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lambda </a:t>
            </a:r>
            <a:r>
              <a:rPr lang="zh-CN" altLang="en-US"/>
              <a:t>用途举例：</a:t>
            </a:r>
            <a:r>
              <a:rPr lang="zh-CN"/>
              <a:t>立即求值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19450" y="2117090"/>
            <a:ext cx="5372100" cy="374840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8757285" y="2524125"/>
            <a:ext cx="3505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再也不需要烦人的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flag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变量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lambda </a:t>
            </a:r>
            <a:r>
              <a:rPr lang="zh-CN" altLang="en-US"/>
              <a:t>用途举例：</a:t>
            </a:r>
            <a:r>
              <a:rPr lang="zh-CN"/>
              <a:t>局部实现递归</a:t>
            </a:r>
            <a:endParaRPr 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38120" y="1843405"/>
            <a:ext cx="6334125" cy="431482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9441815" y="2371090"/>
            <a:ext cx="2750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搜索关键字：匿名递归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 descr="9372116398482762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恭喜！你已经基本学废了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表达式！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总结：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lambda </a:t>
            </a:r>
            <a:r>
              <a:rPr lang="zh-CN" altLang="en-US"/>
              <a:t>作为参数：用</a:t>
            </a:r>
            <a:r>
              <a:rPr lang="en-US" altLang="zh-CN"/>
              <a:t> template &lt;class Func&gt; </a:t>
            </a:r>
            <a:r>
              <a:rPr lang="zh-CN" altLang="en-US"/>
              <a:t>然后</a:t>
            </a:r>
            <a:r>
              <a:rPr lang="en-US" altLang="zh-CN"/>
              <a:t> Func const &amp; </a:t>
            </a:r>
            <a:r>
              <a:rPr lang="zh-CN" altLang="en-US"/>
              <a:t>做类型。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lambda </a:t>
            </a:r>
            <a:r>
              <a:rPr lang="zh-CN" altLang="en-US"/>
              <a:t>作为返回值：用</a:t>
            </a:r>
            <a:r>
              <a:rPr lang="en-US" altLang="zh-CN"/>
              <a:t> auto </a:t>
            </a:r>
            <a:r>
              <a:rPr lang="zh-CN" altLang="en-US"/>
              <a:t>做类型。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牺牲性能但存储方便：</a:t>
            </a:r>
            <a:r>
              <a:rPr lang="en-US" altLang="zh-CN"/>
              <a:t>std::function </a:t>
            </a:r>
            <a:r>
              <a:rPr lang="zh-CN" altLang="en-US"/>
              <a:t>容器。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lambda </a:t>
            </a:r>
            <a:r>
              <a:rPr lang="zh-CN" altLang="en-US"/>
              <a:t>作为参数：通常用</a:t>
            </a:r>
            <a:r>
              <a:rPr lang="en-US" altLang="zh-CN"/>
              <a:t> [&amp;] </a:t>
            </a:r>
            <a:r>
              <a:rPr lang="zh-CN" altLang="en-US"/>
              <a:t>存储引用。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lambda </a:t>
            </a:r>
            <a:r>
              <a:rPr lang="zh-CN" altLang="en-US"/>
              <a:t>作为返回</a:t>
            </a:r>
            <a:r>
              <a:rPr lang="zh-CN" altLang="en-US">
                <a:sym typeface="+mn-ea"/>
              </a:rPr>
              <a:t>值</a:t>
            </a:r>
            <a:r>
              <a:rPr lang="zh-CN" altLang="en-US"/>
              <a:t>：总是用</a:t>
            </a:r>
            <a:r>
              <a:rPr lang="en-US" altLang="zh-CN"/>
              <a:t> [=] </a:t>
            </a:r>
            <a:r>
              <a:rPr lang="zh-CN" altLang="en-US"/>
              <a:t>存储值。</a:t>
            </a:r>
            <a:endParaRPr lang="en-US" altLang="zh-CN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其实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lambda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还有更多语法，比如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mutable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[p = std::move(p)]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等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常用容器：</a:t>
            </a:r>
            <a:r>
              <a:rPr lang="en-US" altLang="zh-CN"/>
              <a:t>tuple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691380" cy="4351655"/>
          </a:xfrm>
        </p:spPr>
        <p:txBody>
          <a:bodyPr/>
          <a:p>
            <a:r>
              <a:rPr lang="en-US"/>
              <a:t>std::tuple&lt;...&gt; </a:t>
            </a:r>
            <a:r>
              <a:rPr lang="zh-CN" altLang="en-US"/>
              <a:t>可以将多个不同类型的值</a:t>
            </a:r>
            <a:r>
              <a:rPr lang="zh-CN" altLang="en-US" b="1"/>
              <a:t>打包</a:t>
            </a:r>
            <a:r>
              <a:rPr lang="zh-CN" altLang="en-US"/>
              <a:t>成一个。尖括号里填各个元素的类型。</a:t>
            </a:r>
            <a:endParaRPr lang="zh-CN" altLang="en-US"/>
          </a:p>
          <a:p>
            <a:r>
              <a:rPr lang="zh-CN" altLang="en-US"/>
              <a:t>之后可以用</a:t>
            </a:r>
            <a:r>
              <a:rPr lang="en-US" altLang="zh-CN"/>
              <a:t> std::get&lt;0&gt; </a:t>
            </a:r>
            <a:r>
              <a:rPr lang="zh-CN" altLang="en-US"/>
              <a:t>获取第</a:t>
            </a:r>
            <a:r>
              <a:rPr lang="en-US" altLang="zh-CN"/>
              <a:t>0</a:t>
            </a:r>
            <a:r>
              <a:rPr lang="zh-CN" altLang="en-US"/>
              <a:t>个元素，</a:t>
            </a:r>
            <a:r>
              <a:rPr lang="en-US" altLang="zh-CN"/>
              <a:t>std::get&lt;1&gt; </a:t>
            </a:r>
            <a:r>
              <a:rPr lang="zh-CN" altLang="en-US"/>
              <a:t>获取第</a:t>
            </a:r>
            <a:r>
              <a:rPr lang="en-US" altLang="zh-CN"/>
              <a:t>1</a:t>
            </a:r>
            <a:r>
              <a:rPr lang="zh-CN" altLang="en-US"/>
              <a:t>个元素，以此类推（从</a:t>
            </a:r>
            <a:r>
              <a:rPr lang="en-US" altLang="zh-CN"/>
              <a:t>0</a:t>
            </a:r>
            <a:r>
              <a:rPr lang="zh-CN" altLang="en-US"/>
              <a:t>开始数数）。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436870" y="2239645"/>
            <a:ext cx="6271260" cy="35229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50" y="6181725"/>
            <a:ext cx="4381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tuple</a:t>
            </a:r>
            <a:r>
              <a:rPr lang="zh-CN" altLang="en-US"/>
              <a:t>：如何化简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6100" y="1825625"/>
            <a:ext cx="5078730" cy="4351655"/>
          </a:xfrm>
        </p:spPr>
        <p:txBody>
          <a:bodyPr>
            <a:normAutofit/>
          </a:bodyPr>
          <a:p>
            <a:pPr marL="457200" indent="-457200">
              <a:buAutoNum type="arabicPeriod"/>
            </a:pPr>
            <a:r>
              <a:rPr lang="zh-CN" altLang="en-US"/>
              <a:t>当用于构造函数时，</a:t>
            </a:r>
            <a:r>
              <a:rPr lang="en-US"/>
              <a:t>std::tuple&lt;...&gt; </a:t>
            </a:r>
            <a:r>
              <a:rPr lang="zh-CN" altLang="en-US"/>
              <a:t>尖括号里的类型可以省略，这是</a:t>
            </a:r>
            <a:r>
              <a:rPr lang="en-US" altLang="zh-CN"/>
              <a:t> C++17 </a:t>
            </a:r>
            <a:r>
              <a:rPr lang="zh-CN" altLang="en-US"/>
              <a:t>的新特性：</a:t>
            </a:r>
            <a:r>
              <a:rPr lang="en-US" altLang="zh-CN"/>
              <a:t>CTAD</a:t>
            </a:r>
            <a:r>
              <a:rPr lang="zh-CN" altLang="en-US"/>
              <a:t>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通过</a:t>
            </a:r>
            <a:r>
              <a:rPr lang="en-US" altLang="zh-CN"/>
              <a:t> auto </a:t>
            </a:r>
            <a:r>
              <a:rPr lang="zh-CN" altLang="en-US"/>
              <a:t>自动推导</a:t>
            </a:r>
            <a:r>
              <a:rPr lang="en-US" altLang="zh-CN"/>
              <a:t> get </a:t>
            </a:r>
            <a:r>
              <a:rPr lang="zh-CN" altLang="en-US"/>
              <a:t>的返回类型。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53850" y="6177280"/>
            <a:ext cx="438150" cy="67627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46445" y="1912620"/>
            <a:ext cx="5450840" cy="417703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tuple</a:t>
            </a:r>
            <a:r>
              <a:rPr lang="zh-CN" altLang="en-US">
                <a:sym typeface="+mn-ea"/>
              </a:rPr>
              <a:t>：结构化绑定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可是需要一个个去</a:t>
            </a:r>
            <a:r>
              <a:rPr lang="en-US" altLang="zh-CN"/>
              <a:t> get </a:t>
            </a:r>
            <a:r>
              <a:rPr lang="zh-CN" altLang="en-US"/>
              <a:t>还是好麻烦。</a:t>
            </a:r>
            <a:endParaRPr lang="zh-CN" altLang="en-US"/>
          </a:p>
          <a:p>
            <a:r>
              <a:rPr lang="zh-CN" altLang="en-US"/>
              <a:t>没关系，可以用</a:t>
            </a:r>
            <a:r>
              <a:rPr lang="zh-CN" altLang="en-US" b="1"/>
              <a:t>结构化绑定</a:t>
            </a:r>
            <a:r>
              <a:rPr lang="zh-CN" altLang="en-US"/>
              <a:t>的语法：</a:t>
            </a:r>
            <a:endParaRPr lang="zh-CN" altLang="en-US"/>
          </a:p>
          <a:p>
            <a:r>
              <a:rPr lang="en-US" altLang="zh-CN"/>
              <a:t>auto [x, y, ...] = tup;</a:t>
            </a:r>
            <a:endParaRPr lang="en-US" altLang="zh-CN"/>
          </a:p>
          <a:p>
            <a:r>
              <a:rPr lang="zh-CN" altLang="en-US"/>
              <a:t>利用一个方括号，里面是变量名列表，即可</a:t>
            </a:r>
            <a:r>
              <a:rPr lang="zh-CN" altLang="en-US" b="1"/>
              <a:t>解包</a:t>
            </a:r>
            <a:r>
              <a:rPr lang="zh-CN" altLang="en-US"/>
              <a:t>一个</a:t>
            </a:r>
            <a:r>
              <a:rPr lang="en-US" altLang="zh-CN"/>
              <a:t> tuple</a:t>
            </a:r>
            <a:r>
              <a:rPr lang="zh-CN" altLang="en-US"/>
              <a:t>。里面的数据会按顺序赋值给每个变量，非常方便。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09945" y="2267585"/>
            <a:ext cx="5325110" cy="34677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50" y="6177280"/>
            <a:ext cx="4381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tuple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结构化绑定为引用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0025" y="1825625"/>
            <a:ext cx="5702300" cy="4351655"/>
          </a:xfrm>
        </p:spPr>
        <p:txBody>
          <a:bodyPr>
            <a:normAutofit/>
          </a:bodyPr>
          <a:p>
            <a:r>
              <a:rPr lang="zh-CN" altLang="en-US"/>
              <a:t>结构化绑定也支持绑定为</a:t>
            </a:r>
            <a:r>
              <a:rPr lang="zh-CN" altLang="en-US" b="1"/>
              <a:t>引用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/>
              <a:t>auto &amp;[x, y, ...] = tup;</a:t>
            </a:r>
            <a:endParaRPr lang="en-US" altLang="zh-CN"/>
          </a:p>
          <a:p>
            <a:r>
              <a:rPr lang="zh-CN" altLang="en-US"/>
              <a:t>这样相当于解包出来的</a:t>
            </a:r>
            <a:r>
              <a:rPr lang="en-US" altLang="zh-CN"/>
              <a:t> x, y, ... </a:t>
            </a:r>
            <a:r>
              <a:rPr lang="zh-CN" altLang="en-US"/>
              <a:t>都是</a:t>
            </a:r>
            <a:r>
              <a:rPr lang="en-US" altLang="zh-CN"/>
              <a:t> auto &amp; </a:t>
            </a:r>
            <a:r>
              <a:rPr lang="zh-CN" altLang="en-US"/>
              <a:t>推导出来的引用类型。对引用的修改可以影响到原</a:t>
            </a:r>
            <a:r>
              <a:rPr lang="en-US" altLang="zh-CN"/>
              <a:t> tuple </a:t>
            </a:r>
            <a:r>
              <a:rPr lang="zh-CN" altLang="en-US"/>
              <a:t>内的值。</a:t>
            </a:r>
            <a:endParaRPr lang="zh-CN" altLang="en-US"/>
          </a:p>
          <a:p>
            <a:r>
              <a:rPr lang="zh-CN" altLang="en-US"/>
              <a:t>同理，通过</a:t>
            </a:r>
            <a:r>
              <a:rPr lang="en-US" altLang="zh-CN"/>
              <a:t> auto const &amp; </a:t>
            </a:r>
            <a:r>
              <a:rPr lang="zh-CN" altLang="en-US">
                <a:sym typeface="+mn-ea"/>
              </a:rPr>
              <a:t>绑定为</a:t>
            </a:r>
            <a:r>
              <a:rPr lang="zh-CN" altLang="en-US" b="1"/>
              <a:t>常引用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/>
              <a:t>auto const &amp;[x, y, ...] = tup;</a:t>
            </a:r>
            <a:endParaRPr lang="en-US" altLang="zh-CN"/>
          </a:p>
          <a:p>
            <a:r>
              <a:rPr lang="zh-CN" altLang="en-US" sz="1750">
                <a:solidFill>
                  <a:schemeClr val="bg1">
                    <a:lumMod val="65000"/>
                  </a:schemeClr>
                </a:solidFill>
              </a:rPr>
              <a:t>常引用虽然不能修改，但是可以避免一次不必要拷贝。</a:t>
            </a:r>
            <a:endParaRPr lang="zh-CN" altLang="en-US" sz="175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02325" y="2161540"/>
            <a:ext cx="5648325" cy="3680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230" y="6245225"/>
            <a:ext cx="318770" cy="61277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tuple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结构化绑定为万能</a:t>
            </a:r>
            <a:r>
              <a:rPr lang="zh-CN" altLang="en-US">
                <a:sym typeface="+mn-ea"/>
              </a:rPr>
              <a:t>推导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0025" y="1825625"/>
            <a:ext cx="5702300" cy="4351655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不过要注意一下</a:t>
            </a:r>
            <a:r>
              <a:rPr lang="zh-CN" altLang="en-US">
                <a:sym typeface="+mn-ea"/>
              </a:rPr>
              <a:t>万能推导的</a:t>
            </a:r>
            <a:r>
              <a:rPr lang="en-US" altLang="zh-CN">
                <a:sym typeface="+mn-ea"/>
              </a:rPr>
              <a:t> decltype(auto)</a:t>
            </a:r>
            <a:r>
              <a:rPr lang="zh-CN" altLang="en-US">
                <a:sym typeface="+mn-ea"/>
              </a:rPr>
              <a:t>，由于</a:t>
            </a:r>
            <a:r>
              <a:rPr lang="zh-CN" altLang="en-US" b="1">
                <a:sym typeface="+mn-ea"/>
              </a:rPr>
              <a:t>历史原因</a:t>
            </a:r>
            <a:r>
              <a:rPr lang="zh-CN" altLang="en-US">
                <a:sym typeface="+mn-ea"/>
              </a:rPr>
              <a:t>，</a:t>
            </a:r>
            <a:r>
              <a:rPr lang="zh-CN" altLang="en-US">
                <a:sym typeface="+mn-ea"/>
              </a:rPr>
              <a:t>他对应的结构化绑定是</a:t>
            </a:r>
            <a:r>
              <a:rPr lang="en-US" altLang="zh-CN">
                <a:sym typeface="+mn-ea"/>
              </a:rPr>
              <a:t> auto &amp;&amp;</a:t>
            </a:r>
            <a:r>
              <a:rPr lang="zh-CN" altLang="en-US">
                <a:sym typeface="+mn-ea"/>
              </a:rPr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auto &amp;&amp;[x, y, ...] = tup; 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正确！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decltype(auto) [x, y, ...] = tup;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错误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！</a:t>
            </a:r>
            <a:endParaRPr lang="zh-CN" altLang="en-US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zh-CN" altLang="en-US" sz="1750">
                <a:solidFill>
                  <a:schemeClr val="bg1">
                    <a:lumMod val="65000"/>
                  </a:schemeClr>
                </a:solidFill>
                <a:sym typeface="+mn-ea"/>
              </a:rPr>
              <a:t>对的，是两个与号</a:t>
            </a:r>
            <a:r>
              <a:rPr lang="en-US" altLang="zh-CN" sz="1750">
                <a:solidFill>
                  <a:schemeClr val="bg1">
                    <a:lumMod val="65000"/>
                  </a:schemeClr>
                </a:solidFill>
                <a:sym typeface="+mn-ea"/>
              </a:rPr>
              <a:t> &amp;&amp;</a:t>
            </a:r>
            <a:r>
              <a:rPr lang="zh-CN" altLang="en-US" sz="1750">
                <a:solidFill>
                  <a:schemeClr val="bg1">
                    <a:lumMod val="65000"/>
                  </a:schemeClr>
                </a:solidFill>
                <a:sym typeface="+mn-ea"/>
              </a:rPr>
              <a:t>。</a:t>
            </a:r>
            <a:endParaRPr lang="zh-CN" altLang="en-US" sz="1750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3230" y="6245225"/>
            <a:ext cx="318770" cy="612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02325" y="2214880"/>
            <a:ext cx="5738495" cy="357251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结构化绑定：还可以是任意自定义类！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0025" y="1825625"/>
            <a:ext cx="5702300" cy="4351655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其实，</a:t>
            </a:r>
            <a:r>
              <a:rPr lang="zh-CN" b="1">
                <a:sym typeface="+mn-ea"/>
              </a:rPr>
              <a:t>结构化绑定</a:t>
            </a:r>
            <a:r>
              <a:rPr lang="zh-CN">
                <a:sym typeface="+mn-ea"/>
              </a:rPr>
              <a:t>不仅可以解包</a:t>
            </a:r>
            <a:r>
              <a:rPr lang="en-US" altLang="zh-CN">
                <a:sym typeface="+mn-ea"/>
              </a:rPr>
              <a:t> std::tuple</a:t>
            </a:r>
            <a:r>
              <a:rPr lang="zh-CN" altLang="en-US">
                <a:sym typeface="+mn-ea"/>
              </a:rPr>
              <a:t>，还可以解包</a:t>
            </a:r>
            <a:r>
              <a:rPr lang="zh-CN" altLang="en-US" u="sng">
                <a:sym typeface="+mn-ea"/>
              </a:rPr>
              <a:t>任意用户自定义类</a:t>
            </a:r>
            <a:r>
              <a:rPr lang="zh-CN" altLang="en-US">
                <a:sym typeface="+mn-ea"/>
              </a:rPr>
              <a:t>：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配合打包的</a:t>
            </a:r>
            <a:r>
              <a:rPr lang="en-US" altLang="zh-CN">
                <a:sym typeface="+mn-ea"/>
              </a:rPr>
              <a:t> {} </a:t>
            </a:r>
            <a:r>
              <a:rPr lang="zh-CN" altLang="en-US">
                <a:sym typeface="+mn-ea"/>
              </a:rPr>
              <a:t>初始化表达式，真是太便利了！</a:t>
            </a:r>
            <a:endParaRPr lang="zh-CN" altLang="en-US" sz="175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zh-CN" altLang="en-US" sz="1750">
                <a:solidFill>
                  <a:schemeClr val="bg1">
                    <a:lumMod val="65000"/>
                  </a:schemeClr>
                </a:solidFill>
                <a:sym typeface="+mn-ea"/>
              </a:rPr>
              <a:t>惊</a:t>
            </a:r>
            <a:r>
              <a:rPr lang="zh-CN" altLang="en-US" sz="1750">
                <a:solidFill>
                  <a:schemeClr val="bg1">
                    <a:lumMod val="65000"/>
                  </a:schemeClr>
                </a:solidFill>
                <a:sym typeface="+mn-ea"/>
              </a:rPr>
              <a:t>不惊喜？意不意外？</a:t>
            </a:r>
            <a:r>
              <a:rPr lang="en-US" altLang="zh-CN" sz="1750">
                <a:solidFill>
                  <a:schemeClr val="bg1">
                    <a:lumMod val="65000"/>
                  </a:schemeClr>
                </a:solidFill>
                <a:sym typeface="+mn-ea"/>
              </a:rPr>
              <a:t> </a:t>
            </a:r>
            <a:endParaRPr lang="en-US" altLang="zh-CN" sz="175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zh-CN" altLang="en-US" sz="1750">
                <a:solidFill>
                  <a:schemeClr val="bg1">
                    <a:lumMod val="65000"/>
                  </a:schemeClr>
                </a:solidFill>
                <a:sym typeface="+mn-ea"/>
              </a:rPr>
              <a:t>可惜</a:t>
            </a:r>
            <a:r>
              <a:rPr lang="en-US" altLang="zh-CN" sz="1750">
                <a:solidFill>
                  <a:schemeClr val="bg1">
                    <a:lumMod val="65000"/>
                  </a:schemeClr>
                </a:solidFill>
                <a:sym typeface="+mn-ea"/>
              </a:rPr>
              <a:t> std::get </a:t>
            </a:r>
            <a:r>
              <a:rPr lang="zh-CN" altLang="en-US" sz="1750">
                <a:solidFill>
                  <a:schemeClr val="bg1">
                    <a:lumMod val="65000"/>
                  </a:schemeClr>
                </a:solidFill>
                <a:sym typeface="+mn-ea"/>
              </a:rPr>
              <a:t>并不支持自定义类。</a:t>
            </a:r>
            <a:endParaRPr lang="zh-CN" altLang="en-US" sz="1750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46445" y="1959610"/>
            <a:ext cx="5450840" cy="4083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315" y="6541770"/>
            <a:ext cx="1035685" cy="31623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8164830" y="4486275"/>
            <a:ext cx="1205865" cy="2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259320" y="5012055"/>
            <a:ext cx="639445" cy="57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tuple</a:t>
            </a:r>
            <a:r>
              <a:rPr lang="zh-CN" altLang="en-US"/>
              <a:t>：用于函数多个返回值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std::tuple </a:t>
            </a:r>
            <a:r>
              <a:rPr lang="zh-CN" altLang="en-US"/>
              <a:t>可以用于有</a:t>
            </a:r>
            <a:r>
              <a:rPr lang="zh-CN" altLang="en-US" b="1"/>
              <a:t>多个返回值</a:t>
            </a:r>
            <a:r>
              <a:rPr lang="zh-CN" altLang="en-US"/>
              <a:t>的函数。</a:t>
            </a:r>
            <a:endParaRPr lang="zh-CN" altLang="en-US"/>
          </a:p>
          <a:p>
            <a:r>
              <a:rPr lang="zh-CN" altLang="en-US"/>
              <a:t>如上一讲中所说，当函数返回值确定时，</a:t>
            </a:r>
            <a:r>
              <a:rPr lang="en-US" altLang="zh-CN"/>
              <a:t>return </a:t>
            </a:r>
            <a:r>
              <a:rPr lang="zh-CN" altLang="en-US"/>
              <a:t>可以用</a:t>
            </a:r>
            <a:r>
              <a:rPr lang="en-US" altLang="zh-CN"/>
              <a:t> {} </a:t>
            </a:r>
            <a:r>
              <a:rPr lang="zh-CN" altLang="en-US"/>
              <a:t>表达式初始化，不必重复写前面的</a:t>
            </a:r>
            <a:r>
              <a:rPr lang="zh-CN" altLang="en-US">
                <a:sym typeface="+mn-ea"/>
              </a:rPr>
              <a:t>类名</a:t>
            </a:r>
            <a:r>
              <a:rPr lang="en-US" altLang="zh-CN"/>
              <a:t> std::tuple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42965" y="1397000"/>
            <a:ext cx="5258435" cy="52095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模板函数：特化的重载（续）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但是这样也有一个问题，那就是如果我用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twice(“hello”)</a:t>
            </a:r>
            <a:r>
              <a:rPr lang="en-US" altLang="zh-CN"/>
              <a:t> </a:t>
            </a:r>
            <a:r>
              <a:rPr lang="zh-CN" altLang="en-US"/>
              <a:t>这样去调用，他不会自动</a:t>
            </a:r>
            <a:r>
              <a:rPr lang="zh-CN" altLang="en-US" b="1"/>
              <a:t>隐式转换</a:t>
            </a:r>
            <a:r>
              <a:rPr lang="zh-CN" altLang="en-US"/>
              <a:t>到</a:t>
            </a:r>
            <a:r>
              <a:rPr lang="en-US" altLang="zh-CN"/>
              <a:t> std::string </a:t>
            </a:r>
            <a:r>
              <a:rPr lang="zh-CN" altLang="en-US"/>
              <a:t>并调用那个特化函数，而是会去调用模板函数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twice&lt;char *&gt;(“hello”)</a:t>
            </a:r>
            <a:r>
              <a:rPr lang="zh-CN" altLang="en-US">
                <a:sym typeface="+mn-ea"/>
              </a:rPr>
              <a:t>，从而</a:t>
            </a:r>
            <a:r>
              <a:rPr lang="zh-CN">
                <a:sym typeface="+mn-ea"/>
              </a:rPr>
              <a:t>出错。</a:t>
            </a:r>
            <a:endParaRPr lang="zh-CN">
              <a:sym typeface="+mn-ea"/>
            </a:endParaRPr>
          </a:p>
          <a:p>
            <a:r>
              <a:rPr lang="zh-CN">
                <a:solidFill>
                  <a:schemeClr val="bg1">
                    <a:lumMod val="65000"/>
                  </a:schemeClr>
                </a:solidFill>
                <a:sym typeface="+mn-ea"/>
              </a:rPr>
              <a:t>可能的解决方案：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SFINAE</a:t>
            </a:r>
            <a:r>
              <a:rPr lang="zh-CN">
                <a:solidFill>
                  <a:schemeClr val="bg1">
                    <a:lumMod val="65000"/>
                  </a:schemeClr>
                </a:solidFill>
                <a:sym typeface="+mn-ea"/>
              </a:rPr>
              <a:t>。</a:t>
            </a:r>
            <a:endParaRPr 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19115"/>
            <a:ext cx="5829300" cy="123888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39815" y="1750695"/>
            <a:ext cx="5579110" cy="450088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常用容器：</a:t>
            </a:r>
            <a:r>
              <a:rPr lang="en-US"/>
              <a:t>optional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有些函数，本来要返回</a:t>
            </a:r>
            <a:r>
              <a:rPr lang="en-US" altLang="zh-CN"/>
              <a:t> T </a:t>
            </a:r>
            <a:r>
              <a:rPr lang="zh-CN" altLang="en-US"/>
              <a:t>类型，但是有可能会失败！</a:t>
            </a:r>
            <a:endParaRPr lang="zh-CN" altLang="en-US"/>
          </a:p>
          <a:p>
            <a:r>
              <a:rPr lang="zh-CN" altLang="en-US"/>
              <a:t>上个例子中用</a:t>
            </a:r>
            <a:r>
              <a:rPr lang="en-US" altLang="zh-CN"/>
              <a:t> std::tuple&lt;bool, T&gt;</a:t>
            </a:r>
            <a:r>
              <a:rPr lang="zh-CN" altLang="en-US"/>
              <a:t>，其中第一个</a:t>
            </a:r>
            <a:r>
              <a:rPr lang="en-US" altLang="zh-CN"/>
              <a:t> bool </a:t>
            </a:r>
            <a:r>
              <a:rPr lang="zh-CN" altLang="en-US"/>
              <a:t>表示成功与否。但是这样尽管失败了还是需要指定一个值</a:t>
            </a:r>
            <a:r>
              <a:rPr lang="en-US" altLang="zh-CN"/>
              <a:t> 0.0f</a:t>
            </a:r>
            <a:r>
              <a:rPr lang="zh-CN" altLang="en-US"/>
              <a:t>，非常麻烦。</a:t>
            </a:r>
            <a:endParaRPr lang="zh-CN" altLang="en-US"/>
          </a:p>
          <a:p>
            <a:r>
              <a:rPr lang="zh-CN" altLang="en-US"/>
              <a:t>这种情况推荐用</a:t>
            </a:r>
            <a:r>
              <a:rPr lang="en-US" altLang="zh-CN"/>
              <a:t> std::optional&lt;T&gt;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成功时，直接返回</a:t>
            </a:r>
            <a:r>
              <a:rPr lang="en-US" altLang="zh-CN"/>
              <a:t> T</a:t>
            </a:r>
            <a:r>
              <a:rPr lang="zh-CN" altLang="en-US"/>
              <a:t>。失败时，只需返回</a:t>
            </a:r>
            <a:r>
              <a:rPr lang="en-US" altLang="zh-CN"/>
              <a:t> std::nullopt </a:t>
            </a:r>
            <a:r>
              <a:rPr lang="zh-CN" altLang="en-US"/>
              <a:t>即可。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06770" y="1635760"/>
            <a:ext cx="5331460" cy="473202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7384415" y="5038090"/>
            <a:ext cx="1198880" cy="317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9936480" y="5266055"/>
            <a:ext cx="1120140" cy="698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optional</a:t>
            </a:r>
            <a:r>
              <a:rPr lang="zh-CN" altLang="en-US"/>
              <a:t>：</a:t>
            </a:r>
            <a:r>
              <a:rPr lang="en-US" altLang="zh-CN"/>
              <a:t>value_or() </a:t>
            </a:r>
            <a:r>
              <a:rPr lang="zh-CN" altLang="en-US"/>
              <a:t>方便地指定一个缺省值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ret.value_or(3) </a:t>
            </a:r>
            <a:r>
              <a:rPr lang="zh-CN" altLang="en-US"/>
              <a:t>等价于：</a:t>
            </a:r>
            <a:endParaRPr lang="zh-CN" altLang="en-US"/>
          </a:p>
          <a:p>
            <a:r>
              <a:rPr lang="en-US" altLang="zh-CN"/>
              <a:t>ret.has_value() ? ret.value() : 3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299710" y="1912620"/>
            <a:ext cx="6545580" cy="417703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9578340" y="5563235"/>
            <a:ext cx="1120140" cy="698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6000"/>
            <a:ext cx="7943850" cy="7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optional</a:t>
            </a:r>
            <a:r>
              <a:rPr lang="zh-CN" altLang="en-US"/>
              <a:t>：</a:t>
            </a:r>
            <a:r>
              <a:rPr lang="en-US"/>
              <a:t>value() </a:t>
            </a:r>
            <a:r>
              <a:rPr lang="zh-CN" altLang="en-US"/>
              <a:t>会检测是否为空，空则抛出异常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651375" cy="4351655"/>
          </a:xfrm>
        </p:spPr>
        <p:txBody>
          <a:bodyPr/>
          <a:p>
            <a:r>
              <a:rPr lang="zh-CN" altLang="en-US"/>
              <a:t>当</a:t>
            </a:r>
            <a:r>
              <a:rPr lang="en-US" altLang="zh-CN"/>
              <a:t> ret </a:t>
            </a:r>
            <a:r>
              <a:rPr lang="zh-CN" altLang="en-US"/>
              <a:t>没有值时（即</a:t>
            </a:r>
            <a:r>
              <a:rPr lang="en-US" altLang="zh-CN"/>
              <a:t> nullopt</a:t>
            </a:r>
            <a:r>
              <a:rPr lang="zh-CN" altLang="en-US"/>
              <a:t>），</a:t>
            </a:r>
            <a:r>
              <a:rPr lang="en-US" altLang="zh-CN"/>
              <a:t>ret.value() </a:t>
            </a:r>
            <a:r>
              <a:rPr lang="zh-CN" altLang="en-US"/>
              <a:t>会抛出一个异常，类型为</a:t>
            </a:r>
            <a:r>
              <a:rPr lang="en-US" altLang="zh-CN"/>
              <a:t> std::bad_optional_access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25465" y="1568450"/>
            <a:ext cx="5894705" cy="456057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1137285" y="6570980"/>
            <a:ext cx="2060575" cy="254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0043160" y="5573395"/>
            <a:ext cx="1120140" cy="698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optional</a:t>
            </a:r>
            <a:r>
              <a:rPr lang="zh-CN" altLang="en-US"/>
              <a:t>：</a:t>
            </a:r>
            <a:r>
              <a:rPr lang="en-US"/>
              <a:t>operator*() </a:t>
            </a:r>
            <a:r>
              <a:rPr lang="zh-CN" altLang="en-US"/>
              <a:t>不检测是否为空，不会抛出异常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651375" cy="4351655"/>
          </a:xfrm>
        </p:spPr>
        <p:txBody>
          <a:bodyPr>
            <a:normAutofit lnSpcReduction="10000"/>
          </a:bodyPr>
          <a:p>
            <a:r>
              <a:rPr lang="zh-CN"/>
              <a:t>除了</a:t>
            </a:r>
            <a:r>
              <a:rPr lang="en-US" altLang="zh-CN"/>
              <a:t> ret.value() </a:t>
            </a:r>
            <a:r>
              <a:rPr lang="zh-CN" altLang="en-US"/>
              <a:t>之外还可以用</a:t>
            </a:r>
            <a:r>
              <a:rPr lang="en-US" altLang="zh-CN"/>
              <a:t> *ret </a:t>
            </a:r>
            <a:r>
              <a:rPr lang="zh-CN" altLang="en-US"/>
              <a:t>获取</a:t>
            </a:r>
            <a:r>
              <a:rPr lang="en-US" altLang="zh-CN"/>
              <a:t> optional </a:t>
            </a:r>
            <a:r>
              <a:rPr lang="zh-CN" altLang="en-US"/>
              <a:t>容器中的值，不过他不会去检测是否</a:t>
            </a:r>
            <a:r>
              <a:rPr lang="en-US" altLang="zh-CN"/>
              <a:t> has_value()</a:t>
            </a:r>
            <a:r>
              <a:rPr lang="zh-CN" altLang="en-US"/>
              <a:t>，也不会抛出异常，更加高效，但是要注意安全。</a:t>
            </a:r>
            <a:endParaRPr lang="zh-CN" altLang="en-US"/>
          </a:p>
          <a:p>
            <a:r>
              <a:rPr lang="zh-CN" altLang="en-US"/>
              <a:t>请确保在</a:t>
            </a:r>
            <a:r>
              <a:rPr lang="en-US" altLang="zh-CN"/>
              <a:t> has_value() </a:t>
            </a:r>
            <a:r>
              <a:rPr lang="zh-CN" altLang="en-US"/>
              <a:t>的分支内使用</a:t>
            </a:r>
            <a:r>
              <a:rPr lang="en-US" altLang="zh-CN"/>
              <a:t> *ret</a:t>
            </a:r>
            <a:r>
              <a:rPr lang="zh-CN" altLang="en-US"/>
              <a:t>，否则就是不安全的。</a:t>
            </a:r>
            <a:endParaRPr lang="zh-CN" altLang="en-US"/>
          </a:p>
          <a:p>
            <a:r>
              <a:rPr lang="zh-CN" altLang="en-US"/>
              <a:t>如果</a:t>
            </a:r>
            <a:r>
              <a:rPr lang="en-US" altLang="zh-CN"/>
              <a:t> optional </a:t>
            </a:r>
            <a:r>
              <a:rPr lang="zh-CN" altLang="en-US"/>
              <a:t>里的类型是结构体，则也可以用</a:t>
            </a:r>
            <a:r>
              <a:rPr lang="en-US" altLang="zh-CN"/>
              <a:t> ret-&gt;xxx </a:t>
            </a:r>
            <a:r>
              <a:rPr lang="zh-CN" altLang="en-US"/>
              <a:t>来访问该结构体的属性。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31890" y="1605915"/>
            <a:ext cx="4679950" cy="479107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7396480" y="5027930"/>
            <a:ext cx="1483360" cy="381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278745" y="5266690"/>
            <a:ext cx="563245" cy="635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89015" y="1484630"/>
            <a:ext cx="4966970" cy="50342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optional</a:t>
            </a:r>
            <a:r>
              <a:rPr lang="zh-CN" altLang="en-US"/>
              <a:t>：</a:t>
            </a:r>
            <a:r>
              <a:rPr lang="en-US"/>
              <a:t>operator bool() </a:t>
            </a:r>
            <a:r>
              <a:rPr lang="zh-CN" altLang="en-US"/>
              <a:t>和</a:t>
            </a:r>
            <a:r>
              <a:rPr lang="en-US" altLang="zh-CN"/>
              <a:t> has_value() </a:t>
            </a:r>
            <a:r>
              <a:rPr lang="zh-CN" altLang="en-US"/>
              <a:t>等价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651375" cy="4692650"/>
          </a:xfrm>
        </p:spPr>
        <p:txBody>
          <a:bodyPr>
            <a:normAutofit lnSpcReduction="10000"/>
          </a:bodyPr>
          <a:p>
            <a:r>
              <a:rPr lang="zh-CN" altLang="en-US"/>
              <a:t>在</a:t>
            </a:r>
            <a:r>
              <a:rPr lang="en-US" altLang="zh-CN"/>
              <a:t> if </a:t>
            </a:r>
            <a:r>
              <a:rPr lang="zh-CN" altLang="en-US"/>
              <a:t>的条件表达式中，其实可以直接写</a:t>
            </a:r>
            <a:r>
              <a:rPr lang="en-US" altLang="zh-CN"/>
              <a:t> if (ret)</a:t>
            </a:r>
            <a:r>
              <a:rPr lang="zh-CN" altLang="en-US"/>
              <a:t>，他和</a:t>
            </a:r>
            <a:r>
              <a:rPr lang="en-US" altLang="zh-CN"/>
              <a:t> if (ret.has_value()) </a:t>
            </a:r>
            <a:r>
              <a:rPr lang="zh-CN" altLang="en-US"/>
              <a:t>等价。</a:t>
            </a:r>
            <a:endParaRPr lang="zh-CN" altLang="en-US"/>
          </a:p>
          <a:p>
            <a:r>
              <a:rPr lang="zh-CN" altLang="en-US"/>
              <a:t>没错，这样看来</a:t>
            </a:r>
            <a:r>
              <a:rPr lang="en-US" altLang="zh-CN"/>
              <a:t> optional </a:t>
            </a:r>
            <a:r>
              <a:rPr lang="zh-CN" altLang="en-US"/>
              <a:t>是在模仿指针，</a:t>
            </a:r>
            <a:r>
              <a:rPr lang="en-US" altLang="zh-CN"/>
              <a:t>nullopt </a:t>
            </a:r>
            <a:r>
              <a:rPr lang="zh-CN" altLang="en-US"/>
              <a:t>则模仿</a:t>
            </a:r>
            <a:r>
              <a:rPr lang="en-US" altLang="zh-CN"/>
              <a:t> nullptr</a:t>
            </a:r>
            <a:r>
              <a:rPr lang="zh-CN" altLang="en-US"/>
              <a:t>。但是他更安全，且符合</a:t>
            </a:r>
            <a:r>
              <a:rPr lang="en-US" altLang="zh-CN"/>
              <a:t> RAII </a:t>
            </a:r>
            <a:r>
              <a:rPr lang="zh-CN" altLang="en-US"/>
              <a:t>思想，当设为</a:t>
            </a:r>
            <a:r>
              <a:rPr lang="en-US" altLang="zh-CN"/>
              <a:t> nullopt </a:t>
            </a:r>
            <a:r>
              <a:rPr lang="zh-CN" altLang="en-US"/>
              <a:t>时会自动释放内部的对象。</a:t>
            </a:r>
            <a:endParaRPr lang="zh-CN" altLang="en-US"/>
          </a:p>
          <a:p>
            <a:r>
              <a:rPr lang="zh-CN" altLang="en-US"/>
              <a:t>利用这一点可以实现</a:t>
            </a:r>
            <a:r>
              <a:rPr lang="en-US" altLang="zh-CN"/>
              <a:t> RAII </a:t>
            </a:r>
            <a:r>
              <a:rPr lang="zh-CN" altLang="en-US"/>
              <a:t>容器的提前释放。和</a:t>
            </a:r>
            <a:r>
              <a:rPr lang="en-US" altLang="zh-CN"/>
              <a:t> unique_ptr </a:t>
            </a:r>
            <a:r>
              <a:rPr lang="zh-CN" altLang="en-US"/>
              <a:t>的区别在于他的对象存储在栈上，效率更高。</a:t>
            </a:r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7263765" y="5083175"/>
            <a:ext cx="461645" cy="635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variant</a:t>
            </a:r>
            <a:r>
              <a:rPr lang="zh-CN" altLang="en-US"/>
              <a:t>：安全的</a:t>
            </a:r>
            <a:r>
              <a:rPr lang="en-US" altLang="zh-CN"/>
              <a:t> union</a:t>
            </a:r>
            <a:r>
              <a:rPr lang="zh-CN" altLang="en-US"/>
              <a:t>，</a:t>
            </a:r>
            <a:r>
              <a:rPr lang="zh-CN" altLang="en-US"/>
              <a:t>存储多个不同类型的值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830" y="1825625"/>
            <a:ext cx="5774690" cy="4582160"/>
          </a:xfrm>
        </p:spPr>
        <p:txBody>
          <a:bodyPr/>
          <a:p>
            <a:r>
              <a:rPr lang="zh-CN" altLang="en-US"/>
              <a:t>有时候需要一个类型“要么存储</a:t>
            </a:r>
            <a:r>
              <a:rPr lang="en-US" altLang="zh-CN"/>
              <a:t> int</a:t>
            </a:r>
            <a:r>
              <a:rPr lang="zh-CN" altLang="en-US"/>
              <a:t>，要么存储</a:t>
            </a:r>
            <a:r>
              <a:rPr lang="en-US" altLang="zh-CN"/>
              <a:t> float</a:t>
            </a:r>
            <a:r>
              <a:rPr lang="zh-CN" altLang="en-US"/>
              <a:t>”，这时候就可以用</a:t>
            </a:r>
            <a:r>
              <a:rPr lang="en-US" altLang="zh-CN"/>
              <a:t> std::variant&lt;int, float&gt;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和</a:t>
            </a:r>
            <a:r>
              <a:rPr lang="en-US" altLang="zh-CN"/>
              <a:t> union </a:t>
            </a:r>
            <a:r>
              <a:rPr lang="zh-CN" altLang="en-US"/>
              <a:t>相比，</a:t>
            </a:r>
            <a:r>
              <a:rPr lang="en-US"/>
              <a:t>variant </a:t>
            </a:r>
            <a:r>
              <a:rPr lang="zh-CN" altLang="en-US"/>
              <a:t>符合</a:t>
            </a:r>
            <a:r>
              <a:rPr lang="en-US" altLang="zh-CN"/>
              <a:t> RAII </a:t>
            </a:r>
            <a:r>
              <a:rPr lang="zh-CN" altLang="en-US"/>
              <a:t>思想，更加安全易用。</a:t>
            </a:r>
            <a:endParaRPr lang="zh-CN" altLang="en-US"/>
          </a:p>
          <a:p>
            <a:r>
              <a:rPr lang="zh-CN" altLang="en-US"/>
              <a:t>给</a:t>
            </a:r>
            <a:r>
              <a:rPr lang="en-US" altLang="zh-CN"/>
              <a:t> variant </a:t>
            </a:r>
            <a:r>
              <a:rPr lang="zh-CN" altLang="en-US"/>
              <a:t>赋值只需用普通的</a:t>
            </a:r>
            <a:r>
              <a:rPr lang="en-US" altLang="zh-CN"/>
              <a:t> = </a:t>
            </a:r>
            <a:r>
              <a:rPr lang="zh-CN" altLang="en-US"/>
              <a:t>即可。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variant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的特点是只存储其中一种类型。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tuple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的特点是每个类型都有存储。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请区分，根据实际情况选用适当的容器。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8564880" y="6489700"/>
            <a:ext cx="3627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std::variant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相当于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Rust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Either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。</a:t>
            </a:r>
            <a:endParaRPr 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10935" y="2804160"/>
            <a:ext cx="5111750" cy="246507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151370" y="4255135"/>
            <a:ext cx="3138805" cy="1587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variant</a:t>
            </a:r>
            <a:r>
              <a:rPr lang="zh-CN" altLang="en-US"/>
              <a:t>：获取容器中的数据用</a:t>
            </a:r>
            <a:r>
              <a:rPr lang="en-US" altLang="zh-CN"/>
              <a:t> </a:t>
            </a:r>
            <a:r>
              <a:rPr lang="en-US"/>
              <a:t>std::get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830" y="1825625"/>
            <a:ext cx="5049520" cy="3591560"/>
          </a:xfrm>
        </p:spPr>
        <p:txBody>
          <a:bodyPr/>
          <a:p>
            <a:r>
              <a:rPr lang="zh-CN" altLang="en-US">
                <a:sym typeface="+mn-ea"/>
              </a:rPr>
              <a:t>要获取某个类型的值，比如要获取</a:t>
            </a:r>
            <a:r>
              <a:rPr lang="en-US" altLang="zh-CN">
                <a:sym typeface="+mn-ea"/>
              </a:rPr>
              <a:t> int </a:t>
            </a:r>
            <a:r>
              <a:rPr lang="zh-CN" altLang="en-US">
                <a:sym typeface="+mn-ea"/>
              </a:rPr>
              <a:t>用</a:t>
            </a:r>
            <a:r>
              <a:rPr lang="en-US" altLang="zh-CN">
                <a:sym typeface="+mn-ea"/>
              </a:rPr>
              <a:t> std::get&lt;int&gt;</a:t>
            </a:r>
            <a:r>
              <a:rPr lang="zh-CN" altLang="en-US">
                <a:sym typeface="+mn-ea"/>
              </a:rPr>
              <a:t>。如果当前</a:t>
            </a:r>
            <a:r>
              <a:rPr lang="en-US" altLang="zh-CN">
                <a:sym typeface="+mn-ea"/>
              </a:rPr>
              <a:t> variant </a:t>
            </a:r>
            <a:r>
              <a:rPr lang="zh-CN" altLang="en-US">
                <a:sym typeface="+mn-ea"/>
              </a:rPr>
              <a:t>里不是这个类型，就会抛出异常：std::bad_variant_access。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此外，还可以通过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std::get&lt;0&gt;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获取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variant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列表中第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0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个类型，这个例子中和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std::get&lt;int&gt;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是等价的。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466080" y="2134870"/>
            <a:ext cx="6725920" cy="373253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variant</a:t>
            </a:r>
            <a:r>
              <a:rPr lang="zh-CN" altLang="en-US"/>
              <a:t>：判断当前是哪个类型用</a:t>
            </a:r>
            <a:r>
              <a:rPr lang="en-US" altLang="zh-CN"/>
              <a:t> std::holds_alternative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可以用</a:t>
            </a:r>
            <a:r>
              <a:rPr lang="en-US" altLang="zh-CN"/>
              <a:t> std::holds_alternative&lt;int&gt; </a:t>
            </a:r>
            <a:r>
              <a:rPr lang="zh-CN" altLang="en-US"/>
              <a:t>判断当前里面存储的是不是</a:t>
            </a:r>
            <a:r>
              <a:rPr lang="en-US" altLang="zh-CN"/>
              <a:t> int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1886585"/>
            <a:ext cx="5860415" cy="423037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7693025" y="3519170"/>
            <a:ext cx="2985770" cy="1651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7002145" y="3035300"/>
            <a:ext cx="2787650" cy="762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variant</a:t>
            </a:r>
            <a:r>
              <a:rPr lang="zh-CN" altLang="en-US"/>
              <a:t>：判断当前是哪个类型用</a:t>
            </a:r>
            <a:r>
              <a:rPr lang="en-US" altLang="zh-CN"/>
              <a:t> v.index()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除了这个之外，还可以用成员方法</a:t>
            </a:r>
            <a:r>
              <a:rPr lang="en-US" altLang="zh-CN"/>
              <a:t> index() </a:t>
            </a:r>
            <a:r>
              <a:rPr lang="zh-CN" altLang="en-US"/>
              <a:t>获取当前是参数列表中的第几个类型。这样也可以实现判断。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59145" y="1878330"/>
            <a:ext cx="5426710" cy="424497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7703185" y="3505200"/>
            <a:ext cx="982345" cy="381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6991985" y="3018790"/>
            <a:ext cx="982345" cy="381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variant</a:t>
            </a:r>
            <a:r>
              <a:rPr lang="zh-CN" altLang="en-US">
                <a:sym typeface="+mn-ea"/>
              </a:rPr>
              <a:t>：批量匹配</a:t>
            </a:r>
            <a:r>
              <a:rPr lang="en-US" altLang="zh-CN">
                <a:sym typeface="+mn-ea"/>
              </a:rPr>
              <a:t> std::visit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1150" y="1825625"/>
            <a:ext cx="5518150" cy="4535805"/>
          </a:xfrm>
        </p:spPr>
        <p:txBody>
          <a:bodyPr>
            <a:normAutofit lnSpcReduction="20000"/>
          </a:bodyPr>
          <a:p>
            <a:r>
              <a:rPr lang="zh-CN" altLang="en-US"/>
              <a:t>如果你的</a:t>
            </a:r>
            <a:r>
              <a:rPr lang="en-US" altLang="zh-CN"/>
              <a:t> if-else </a:t>
            </a:r>
            <a:r>
              <a:rPr lang="zh-CN" altLang="en-US"/>
              <a:t>每个分支长得都差不多（除了</a:t>
            </a:r>
            <a:r>
              <a:rPr lang="en-US" altLang="zh-CN"/>
              <a:t> std::get&lt;&gt; </a:t>
            </a:r>
            <a:r>
              <a:rPr lang="zh-CN" altLang="en-US"/>
              <a:t>的类型不一样以外），可以考虑用</a:t>
            </a:r>
            <a:r>
              <a:rPr lang="en-US" altLang="zh-CN"/>
              <a:t> std::visit</a:t>
            </a:r>
            <a:r>
              <a:rPr lang="zh-CN" altLang="en-US"/>
              <a:t>，他会自动用相应的类型，调用你的</a:t>
            </a:r>
            <a:r>
              <a:rPr lang="en-US" altLang="zh-CN"/>
              <a:t> lambda</a:t>
            </a:r>
            <a:r>
              <a:rPr lang="zh-CN" altLang="en-US"/>
              <a:t>，</a:t>
            </a:r>
            <a:r>
              <a:rPr lang="en-US" altLang="zh-CN"/>
              <a:t>lambda </a:t>
            </a:r>
            <a:r>
              <a:rPr lang="zh-CN" altLang="en-US"/>
              <a:t>中往往是个重载函数。</a:t>
            </a:r>
            <a:endParaRPr lang="zh-CN" altLang="en-US"/>
          </a:p>
          <a:p>
            <a:r>
              <a:rPr lang="zh-CN" altLang="en-US"/>
              <a:t>这里用到了带</a:t>
            </a:r>
            <a:r>
              <a:rPr lang="en-US" altLang="zh-CN"/>
              <a:t> auto </a:t>
            </a:r>
            <a:r>
              <a:rPr lang="zh-CN" altLang="en-US"/>
              <a:t>的</a:t>
            </a:r>
            <a:r>
              <a:rPr lang="en-US" altLang="zh-CN"/>
              <a:t> lambda</a:t>
            </a:r>
            <a:r>
              <a:rPr lang="zh-CN" altLang="en-US"/>
              <a:t>，利用了他具有多次编译的特性，实现编译多个分支的效果。</a:t>
            </a:r>
            <a:endParaRPr lang="zh-CN" altLang="en-US"/>
          </a:p>
          <a:p>
            <a:r>
              <a:rPr lang="en-US" altLang="zh-CN"/>
              <a:t>std::visit</a:t>
            </a:r>
            <a:r>
              <a:rPr lang="zh-CN" altLang="en-US"/>
              <a:t>、</a:t>
            </a:r>
            <a:r>
              <a:rPr lang="en-US" altLang="zh-CN"/>
              <a:t>std::variant </a:t>
            </a:r>
            <a:r>
              <a:rPr lang="zh-CN" altLang="en-US"/>
              <a:t>的这种模式称为</a:t>
            </a:r>
            <a:r>
              <a:rPr lang="zh-CN" altLang="en-US" b="1"/>
              <a:t>静态多态</a:t>
            </a:r>
            <a:r>
              <a:rPr lang="zh-CN" altLang="en-US"/>
              <a:t>，和虚函数、抽象类的</a:t>
            </a:r>
            <a:r>
              <a:rPr lang="zh-CN" altLang="en-US" b="1"/>
              <a:t>动态多态</a:t>
            </a:r>
            <a:r>
              <a:rPr lang="zh-CN" altLang="en-US"/>
              <a:t>相对。</a:t>
            </a:r>
            <a:endParaRPr lang="zh-CN" altLang="en-US"/>
          </a:p>
          <a:p>
            <a:r>
              <a:rPr lang="zh-CN" altLang="en-US"/>
              <a:t>静态多态的优点是：性能开销小，存储大小固定。缺点是：类型固定，不能运行时扩充。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9790" y="2108200"/>
            <a:ext cx="5266055" cy="378587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7122160" y="245110"/>
            <a:ext cx="38220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variant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不用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visit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，就像看四大名著不看红楼梦，后面我忘了，总之就是只能度过一个相对失败的人生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:)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8357235" y="3284220"/>
            <a:ext cx="1401445" cy="635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997700" y="3743960"/>
            <a:ext cx="308610" cy="635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0810" y="6358255"/>
            <a:ext cx="631190" cy="4997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模板函数：默认参数类型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但是如果模板</a:t>
            </a:r>
            <a:r>
              <a:rPr lang="zh-CN" altLang="en-US">
                <a:sym typeface="+mn-ea"/>
              </a:rPr>
              <a:t>类型</a:t>
            </a:r>
            <a:r>
              <a:rPr lang="zh-CN" altLang="en-US"/>
              <a:t>参数</a:t>
            </a:r>
            <a:r>
              <a:rPr lang="en-US" altLang="zh-CN"/>
              <a:t> T </a:t>
            </a:r>
            <a:r>
              <a:rPr lang="zh-CN" altLang="en-US"/>
              <a:t>没有出现在函数的参数中，那么编译器就无法推断，就不得不手动指定了。</a:t>
            </a:r>
            <a:endParaRPr lang="zh-CN" altLang="en-US"/>
          </a:p>
          <a:p>
            <a:r>
              <a:rPr lang="zh-CN" altLang="en-US"/>
              <a:t>但是，可以通过</a:t>
            </a:r>
            <a:endParaRPr lang="zh-CN" altLang="en-US"/>
          </a:p>
          <a:p>
            <a:r>
              <a:rPr lang="en-US" altLang="zh-CN"/>
              <a:t>template &lt;class T = int&gt;</a:t>
            </a:r>
            <a:endParaRPr lang="en-US" altLang="zh-CN"/>
          </a:p>
          <a:p>
            <a:r>
              <a:rPr lang="zh-CN" altLang="en-US"/>
              <a:t>表示调用者没有指定时，</a:t>
            </a:r>
            <a:r>
              <a:rPr lang="en-US" altLang="zh-CN"/>
              <a:t>T </a:t>
            </a:r>
            <a:r>
              <a:rPr lang="zh-CN" altLang="en-US"/>
              <a:t>默认为</a:t>
            </a:r>
            <a:r>
              <a:rPr lang="en-US" altLang="zh-CN"/>
              <a:t> int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2473960"/>
            <a:ext cx="6167120" cy="30556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0075" y="5924550"/>
            <a:ext cx="1619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</a:t>
            </a:r>
            <a:r>
              <a:rPr lang="en-US" altLang="zh-CN"/>
              <a:t>visit</a:t>
            </a:r>
            <a:r>
              <a:rPr lang="zh-CN" altLang="en-US"/>
              <a:t>：还支持多个参数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其实还可以有多个</a:t>
            </a:r>
            <a:r>
              <a:rPr lang="en-US" altLang="zh-CN"/>
              <a:t> variant </a:t>
            </a:r>
            <a:r>
              <a:rPr lang="zh-CN" altLang="en-US"/>
              <a:t>作为参数。</a:t>
            </a:r>
            <a:endParaRPr lang="zh-CN" altLang="en-US"/>
          </a:p>
          <a:p>
            <a:r>
              <a:rPr lang="zh-CN" altLang="en-US"/>
              <a:t>相应地</a:t>
            </a:r>
            <a:r>
              <a:rPr lang="en-US" altLang="zh-CN"/>
              <a:t> lambda </a:t>
            </a:r>
            <a:r>
              <a:rPr lang="zh-CN" altLang="en-US"/>
              <a:t>的参数数量要与之匹配。</a:t>
            </a:r>
            <a:endParaRPr lang="zh-CN" altLang="en-US"/>
          </a:p>
          <a:p>
            <a:r>
              <a:rPr lang="en-US" altLang="zh-CN"/>
              <a:t>std::visit </a:t>
            </a:r>
            <a:r>
              <a:rPr lang="zh-CN" altLang="en-US"/>
              <a:t>会自动罗列出所有的排列组合！</a:t>
            </a:r>
            <a:endParaRPr lang="zh-CN" altLang="en-US"/>
          </a:p>
          <a:p>
            <a:r>
              <a:rPr lang="zh-CN" altLang="en-US"/>
              <a:t>所以如果</a:t>
            </a:r>
            <a:r>
              <a:rPr lang="en-US" altLang="zh-CN"/>
              <a:t> variant </a:t>
            </a:r>
            <a:r>
              <a:rPr lang="zh-CN" altLang="en-US"/>
              <a:t>有</a:t>
            </a:r>
            <a:r>
              <a:rPr lang="en-US" altLang="zh-CN"/>
              <a:t> n </a:t>
            </a:r>
            <a:r>
              <a:rPr lang="zh-CN" altLang="en-US"/>
              <a:t>个类型，那</a:t>
            </a:r>
            <a:r>
              <a:rPr lang="en-US" altLang="zh-CN"/>
              <a:t> lambda </a:t>
            </a:r>
            <a:r>
              <a:rPr lang="zh-CN" altLang="en-US"/>
              <a:t>就要被</a:t>
            </a:r>
            <a:r>
              <a:rPr lang="zh-CN" altLang="en-US" b="1"/>
              <a:t>编译</a:t>
            </a:r>
            <a:r>
              <a:rPr lang="en-US" altLang="zh-CN" b="1"/>
              <a:t> n² </a:t>
            </a:r>
            <a:r>
              <a:rPr lang="zh-CN" altLang="en-US" b="1"/>
              <a:t>次</a:t>
            </a:r>
            <a:r>
              <a:rPr lang="zh-CN" altLang="en-US"/>
              <a:t>，编译可能会变慢。</a:t>
            </a:r>
            <a:endParaRPr lang="zh-CN" altLang="en-US"/>
          </a:p>
          <a:p>
            <a:r>
              <a:rPr lang="zh-CN" altLang="en-US"/>
              <a:t>但是标准库能保证运行时是</a:t>
            </a:r>
            <a:r>
              <a:rPr lang="en-US" altLang="zh-CN"/>
              <a:t> O(1) </a:t>
            </a:r>
            <a:r>
              <a:rPr lang="zh-CN" altLang="en-US"/>
              <a:t>的（他们用函数指针实现分支，不是暴力</a:t>
            </a:r>
            <a:r>
              <a:rPr lang="en-US" altLang="zh-CN"/>
              <a:t> if-else</a:t>
            </a:r>
            <a:r>
              <a:rPr lang="zh-CN" altLang="en-US"/>
              <a:t>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4875" y="2272665"/>
            <a:ext cx="5993765" cy="345821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6599555" y="3781425"/>
            <a:ext cx="982345" cy="381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265160" y="3263900"/>
            <a:ext cx="3373755" cy="635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785" y="6505575"/>
            <a:ext cx="704215" cy="352425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std::visit</a:t>
            </a:r>
            <a:r>
              <a:rPr lang="zh-CN" altLang="en-US"/>
              <a:t>：可以有返回值</a:t>
            </a:r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>
                <a:sym typeface="+mn-ea"/>
              </a:rPr>
              <a:t>std::visit</a:t>
            </a:r>
            <a:r>
              <a:rPr lang="zh-CN" altLang="en-US">
                <a:sym typeface="+mn-ea"/>
              </a:rPr>
              <a:t>里面的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可以有返回值，不过都得同样类型。</a:t>
            </a:r>
            <a:endParaRPr lang="zh-CN" altLang="en-US"/>
          </a:p>
          <a:p>
            <a:r>
              <a:rPr lang="zh-CN" altLang="en-US"/>
              <a:t>利用这一点进一步优化：</a:t>
            </a:r>
            <a:endParaRPr lang="zh-CN" alt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4530" y="3350895"/>
            <a:ext cx="7901305" cy="205867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4023995" y="4526915"/>
            <a:ext cx="3670300" cy="381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077845" y="4852035"/>
            <a:ext cx="845820" cy="190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520315" y="4222115"/>
            <a:ext cx="845820" cy="1905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9695" y="6526530"/>
            <a:ext cx="662305" cy="33147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 descr="QQ20200616092315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感谢观看！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github</a:t>
            </a:r>
            <a:r>
              <a:rPr lang="en-US"/>
              <a:t>@archibate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6909435" y="428625"/>
            <a:ext cx="48304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录播：https://space.bilibili.com/263032155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课件：https://github.com/parallel101/course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</a:rPr>
              <a:t>作业：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https://github.com/parallel101/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hw03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作业还在准备中，等做完了会在动态中放出！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模板参数：整数也可以作为参数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 lnSpcReduction="10000"/>
          </a:bodyPr>
          <a:p>
            <a:r>
              <a:rPr lang="en-US" altLang="zh-CN"/>
              <a:t>template &lt;class T&gt;</a:t>
            </a:r>
            <a:endParaRPr lang="en-US" altLang="zh-CN"/>
          </a:p>
          <a:p>
            <a:r>
              <a:rPr lang="zh-CN" altLang="en-US"/>
              <a:t>可以声明类型</a:t>
            </a:r>
            <a:r>
              <a:rPr lang="en-US" altLang="zh-CN"/>
              <a:t> T </a:t>
            </a:r>
            <a:r>
              <a:rPr lang="zh-CN" altLang="en-US"/>
              <a:t>作为模板尖括号里的参数。除了类型，任意整数也可以作为模板参数：</a:t>
            </a:r>
            <a:endParaRPr lang="zh-CN" altLang="en-US"/>
          </a:p>
          <a:p>
            <a:r>
              <a:rPr lang="en-US" altLang="zh-CN"/>
              <a:t>template &lt;int N&gt;</a:t>
            </a:r>
            <a:endParaRPr lang="en-US" altLang="zh-CN"/>
          </a:p>
          <a:p>
            <a:r>
              <a:rPr lang="zh-CN" altLang="en-US"/>
              <a:t>来声明一个整数</a:t>
            </a:r>
            <a:r>
              <a:rPr lang="en-US" altLang="zh-CN"/>
              <a:t> N </a:t>
            </a:r>
            <a:r>
              <a:rPr lang="zh-CN" altLang="en-US"/>
              <a:t>作为模板参数。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不过模板参数只支持整数类型（包括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enum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）。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浮点类型、指针类型，不能声明为模板参数。自定义类型也不可以，比如：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template &lt;float F, glm::vec3 V&gt;  //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错误！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7250" y="1918335"/>
            <a:ext cx="5270500" cy="4165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5" y="4991100"/>
            <a:ext cx="619125" cy="1866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11812</Words>
  <Application>WPS Presentation</Application>
  <PresentationFormat>宽屏</PresentationFormat>
  <Paragraphs>626</Paragraphs>
  <Slides>82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97" baseType="lpstr">
      <vt:lpstr>Arial</vt:lpstr>
      <vt:lpstr>SimSun</vt:lpstr>
      <vt:lpstr>Wingdings</vt:lpstr>
      <vt:lpstr>Liberation Sans</vt:lpstr>
      <vt:lpstr>Adobe Helvetica</vt:lpstr>
      <vt:lpstr>C059</vt:lpstr>
      <vt:lpstr>SimSun</vt:lpstr>
      <vt:lpstr>文泉驿微米黑</vt:lpstr>
      <vt:lpstr>Arial Black</vt:lpstr>
      <vt:lpstr>Microsoft YaHei</vt:lpstr>
      <vt:lpstr>Arial Unicode MS</vt:lpstr>
      <vt:lpstr>SimSun</vt:lpstr>
      <vt:lpstr>MathJax_Vector</vt:lpstr>
      <vt:lpstr>Adobe New Century Schoolbook</vt:lpstr>
      <vt:lpstr>Office Theme</vt:lpstr>
      <vt:lpstr>现代C++进阶：模板元编程</vt:lpstr>
      <vt:lpstr>高性能并行编程与优化 - 课程大纲</vt:lpstr>
      <vt:lpstr>为什么需要模板函数（template）</vt:lpstr>
      <vt:lpstr>模板函数：定义</vt:lpstr>
      <vt:lpstr>模板函数：自动推导参数类型</vt:lpstr>
      <vt:lpstr>模板函数：特化的重载</vt:lpstr>
      <vt:lpstr>模板函数：特化的重载（续）</vt:lpstr>
      <vt:lpstr>模板函数：默认参数类型</vt:lpstr>
      <vt:lpstr>模板参数：整数也可以作为参数</vt:lpstr>
      <vt:lpstr>模板参数：多个模板参数</vt:lpstr>
      <vt:lpstr>模板参数：参数部分特化</vt:lpstr>
      <vt:lpstr>为什么要支持整数作为模板参数：因为是编译期常量</vt:lpstr>
      <vt:lpstr>模板的应用：编译期优化案例</vt:lpstr>
      <vt:lpstr>模板的应用：编译期优化案例（续）</vt:lpstr>
      <vt:lpstr>模板的应用：编译期分支</vt:lpstr>
      <vt:lpstr>模板的难题：编译期常量的限制</vt:lpstr>
      <vt:lpstr>模板的难题：编译期常量的限制（续）</vt:lpstr>
      <vt:lpstr>模板的难题：编译期常函数</vt:lpstr>
      <vt:lpstr>模板的难题：移到另一个文件中定义</vt:lpstr>
      <vt:lpstr>模板的难题：移到另一个文件中定义（续）</vt:lpstr>
      <vt:lpstr>模板的惰性：延迟编译</vt:lpstr>
      <vt:lpstr>模板函数：一个例子</vt:lpstr>
      <vt:lpstr>模板函数：一个例子</vt:lpstr>
      <vt:lpstr>模板函数：大家学废了吗！</vt:lpstr>
      <vt:lpstr>为什么需要自动类型推导（auto）</vt:lpstr>
      <vt:lpstr>自动类型推导：定义变量</vt:lpstr>
      <vt:lpstr>自动类型推导：一些局限性</vt:lpstr>
      <vt:lpstr>自动类型推导：函数返回值</vt:lpstr>
      <vt:lpstr>C++特性：引用（int &amp;）</vt:lpstr>
      <vt:lpstr>C++特性：常引用（int const &amp;）</vt:lpstr>
      <vt:lpstr>自动类型推导：定义引用（auto &amp;）</vt:lpstr>
      <vt:lpstr>自动类型推导：定义常引用（auto const &amp;）</vt:lpstr>
      <vt:lpstr>自动类型推导：函数返回引用</vt:lpstr>
      <vt:lpstr>理解右值：即将消失的，不长时间存在于内存中的值</vt:lpstr>
      <vt:lpstr>理解 const：常值修饰符</vt:lpstr>
      <vt:lpstr>小彭老师发明：一个方便查看类型名的小工具</vt:lpstr>
      <vt:lpstr>获取变量的类型：decltype</vt:lpstr>
      <vt:lpstr>获取表达式的类型：decltype</vt:lpstr>
      <vt:lpstr>自动类型推导：万能推导（decltype(auto)）</vt:lpstr>
      <vt:lpstr>using：创建类型别名</vt:lpstr>
      <vt:lpstr>一个例子</vt:lpstr>
      <vt:lpstr>恭喜！你已经基本学废了自动类型推导！</vt:lpstr>
      <vt:lpstr>函数也是对象：函数式编程</vt:lpstr>
      <vt:lpstr>函数也是对象：函数式编程（续）</vt:lpstr>
      <vt:lpstr>函数式编程：函数作为模板类型</vt:lpstr>
      <vt:lpstr>函数式编程：lambda表达式</vt:lpstr>
      <vt:lpstr>lambda表达式：返回类型</vt:lpstr>
      <vt:lpstr>lambda表达式：自动推导返回类型</vt:lpstr>
      <vt:lpstr>lambda表达式：捕获main中的变量</vt:lpstr>
      <vt:lpstr>lambda表达式：修改main中的变量</vt:lpstr>
      <vt:lpstr>lambda表达式：传常引用避免拷贝开销</vt:lpstr>
      <vt:lpstr>lambda表达式：作为返回值</vt:lpstr>
      <vt:lpstr>作为返回值：出问题了</vt:lpstr>
      <vt:lpstr>作为返回值：解决问题</vt:lpstr>
      <vt:lpstr>lambda表达式：如何避免用模板参数</vt:lpstr>
      <vt:lpstr>如何避免用模板参数2：无捕获的 lambda 可以传为函数指针</vt:lpstr>
      <vt:lpstr>lambda + 模板：双倍快乐</vt:lpstr>
      <vt:lpstr>C++20前瞻：函数也可以 auto，lambda 也可以 &lt;class T&gt;</vt:lpstr>
      <vt:lpstr>lambda 用途举例：往被调用函数中“插入”一段代码</vt:lpstr>
      <vt:lpstr>lambda 用途举例：yield模式</vt:lpstr>
      <vt:lpstr>lambda 用途举例：立即求值</vt:lpstr>
      <vt:lpstr>恭喜！你已经基本学废了 lambda 表达式！</vt:lpstr>
      <vt:lpstr>常用容器：tuple</vt:lpstr>
      <vt:lpstr>tuple：如何化简</vt:lpstr>
      <vt:lpstr>tuple：结构化绑定</vt:lpstr>
      <vt:lpstr>tuple：结构化绑定为引用</vt:lpstr>
      <vt:lpstr>tuple：结构化绑定为万能推导</vt:lpstr>
      <vt:lpstr>结构化绑定：还可以是任意自定义类！</vt:lpstr>
      <vt:lpstr>tuple：用于函数多个返回值</vt:lpstr>
      <vt:lpstr>常用容器：optional</vt:lpstr>
      <vt:lpstr>常用容器：optional</vt:lpstr>
      <vt:lpstr>optional：方便的成员函数 value_or</vt:lpstr>
      <vt:lpstr>optional：成员函数 value 会抛出异常</vt:lpstr>
      <vt:lpstr>optional：成员函数 operator* 不检测是否为空，不会抛出异常</vt:lpstr>
      <vt:lpstr>PowerPoint 演示文稿</vt:lpstr>
      <vt:lpstr>variant：安全的 union，存储多个不同类型的值</vt:lpstr>
      <vt:lpstr>PowerPoint 演示文稿</vt:lpstr>
      <vt:lpstr>variant：判断当前是哪个类型</vt:lpstr>
      <vt:lpstr>PowerPoint 演示文稿</vt:lpstr>
      <vt:lpstr>PowerPoint 演示文稿</vt:lpstr>
      <vt:lpstr>PowerPoint 演示文稿</vt:lpstr>
      <vt:lpstr>感谢观看！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452</cp:revision>
  <dcterms:created xsi:type="dcterms:W3CDTF">2021-12-25T07:52:53Z</dcterms:created>
  <dcterms:modified xsi:type="dcterms:W3CDTF">2021-12-25T07:52:53Z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