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60"/>
  </p:handoutMasterIdLst>
  <p:sldIdLst>
    <p:sldId id="256" r:id="rId3"/>
    <p:sldId id="334" r:id="rId4"/>
    <p:sldId id="325" r:id="rId5"/>
    <p:sldId id="326" r:id="rId6"/>
    <p:sldId id="327" r:id="rId7"/>
    <p:sldId id="328" r:id="rId8"/>
    <p:sldId id="329" r:id="rId9"/>
    <p:sldId id="330" r:id="rId10"/>
    <p:sldId id="332" r:id="rId11"/>
    <p:sldId id="378" r:id="rId12"/>
    <p:sldId id="383" r:id="rId13"/>
    <p:sldId id="379" r:id="rId14"/>
    <p:sldId id="380" r:id="rId15"/>
    <p:sldId id="382" r:id="rId16"/>
    <p:sldId id="422" r:id="rId17"/>
    <p:sldId id="423" r:id="rId18"/>
    <p:sldId id="495" r:id="rId19"/>
    <p:sldId id="459" r:id="rId21"/>
    <p:sldId id="497" r:id="rId22"/>
    <p:sldId id="535" r:id="rId23"/>
    <p:sldId id="499" r:id="rId24"/>
    <p:sldId id="498" r:id="rId25"/>
    <p:sldId id="333" r:id="rId26"/>
    <p:sldId id="259" r:id="rId27"/>
    <p:sldId id="260" r:id="rId28"/>
    <p:sldId id="264" r:id="rId29"/>
    <p:sldId id="272" r:id="rId30"/>
    <p:sldId id="257" r:id="rId31"/>
    <p:sldId id="258" r:id="rId32"/>
    <p:sldId id="261" r:id="rId33"/>
    <p:sldId id="262" r:id="rId34"/>
    <p:sldId id="263" r:id="rId35"/>
    <p:sldId id="273" r:id="rId36"/>
    <p:sldId id="274" r:id="rId37"/>
    <p:sldId id="275" r:id="rId38"/>
    <p:sldId id="276" r:id="rId39"/>
    <p:sldId id="300" r:id="rId40"/>
    <p:sldId id="299" r:id="rId41"/>
    <p:sldId id="301" r:id="rId42"/>
    <p:sldId id="284" r:id="rId43"/>
    <p:sldId id="285" r:id="rId44"/>
    <p:sldId id="287" r:id="rId45"/>
    <p:sldId id="288" r:id="rId46"/>
    <p:sldId id="289" r:id="rId47"/>
    <p:sldId id="290" r:id="rId48"/>
    <p:sldId id="293" r:id="rId49"/>
    <p:sldId id="291" r:id="rId50"/>
    <p:sldId id="286" r:id="rId51"/>
    <p:sldId id="296" r:id="rId52"/>
    <p:sldId id="315" r:id="rId53"/>
    <p:sldId id="294" r:id="rId54"/>
    <p:sldId id="295" r:id="rId55"/>
    <p:sldId id="320" r:id="rId56"/>
    <p:sldId id="321" r:id="rId57"/>
    <p:sldId id="322" r:id="rId58"/>
    <p:sldId id="318" r:id="rId59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" y="9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3" Type="http://schemas.openxmlformats.org/officeDocument/2006/relationships/tableStyles" Target="tableStyles.xml"/><Relationship Id="rId62" Type="http://schemas.openxmlformats.org/officeDocument/2006/relationships/viewProps" Target="viewProps.xml"/><Relationship Id="rId61" Type="http://schemas.openxmlformats.org/officeDocument/2006/relationships/presProps" Target="presProps.xml"/><Relationship Id="rId60" Type="http://schemas.openxmlformats.org/officeDocument/2006/relationships/handoutMaster" Target="handoutMasters/handoutMaster1.xml"/><Relationship Id="rId6" Type="http://schemas.openxmlformats.org/officeDocument/2006/relationships/slide" Target="slides/slide4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>
                <a:sym typeface="+mn-ea"/>
              </a:rPr>
              <a:t>Click to edit Master title style</a:t>
            </a:r>
            <a:endParaRPr lang="zh-CN" altLang="en-US"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Click to edit Master subtitle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0945"/>
            <a:ext cx="9848088" cy="811530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Click to edit Master title style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>
                <a:sym typeface="+mn-ea"/>
              </a:rPr>
              <a:t>Click to edit Master title style</a:t>
            </a:r>
            <a:endParaRPr lang="zh-CN" altLang="en-US" dirty="0">
              <a:sym typeface="+mn-ea"/>
            </a:endParaRP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Click to edit Master text styles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Click to edit Master title style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8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.png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 descr="Screenshot_2022-11-15_00-37-35"/>
          <p:cNvPicPr>
            <a:picLocks noChangeAspect="1"/>
          </p:cNvPicPr>
          <p:nvPr/>
        </p:nvPicPr>
        <p:blipFill>
          <a:blip r:embed="rId1">
            <a:lum bright="24000" contrast="-24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921132"/>
            <a:ext cx="9144000" cy="2187001"/>
          </a:xfrm>
        </p:spPr>
        <p:txBody>
          <a:bodyPr>
            <a:normAutofit/>
          </a:bodyPr>
          <a:p>
            <a:r>
              <a:rPr lang="zh-CN" altLang="x-none" sz="4000"/>
              <a:t>现代</a:t>
            </a:r>
            <a:r>
              <a:rPr lang="en-US" altLang="zh-CN" sz="4000"/>
              <a:t> </a:t>
            </a:r>
            <a:r>
              <a:rPr lang="x-none" altLang="en-US" sz="4000"/>
              <a:t>CMake</a:t>
            </a:r>
            <a:r>
              <a:rPr lang="en-US" altLang="x-none" sz="4000"/>
              <a:t> </a:t>
            </a:r>
            <a:r>
              <a:rPr lang="zh-CN" altLang="en-US" sz="4000"/>
              <a:t>模块化项目管理指南</a:t>
            </a:r>
            <a:endParaRPr lang="zh-CN" altLang="en-US" sz="400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200208"/>
            <a:ext cx="9144000" cy="1655762"/>
          </a:xfrm>
        </p:spPr>
        <p:txBody>
          <a:bodyPr/>
          <a:p>
            <a:r>
              <a:rPr lang="zh-CN" altLang="en-US"/>
              <a:t>彭于斌（</a:t>
            </a:r>
            <a:r>
              <a:rPr lang="en-US" altLang="zh-CN"/>
              <a:t>@archibate</a:t>
            </a:r>
            <a:r>
              <a:rPr lang="zh-CN" altLang="en-US"/>
              <a:t>）</a:t>
            </a:r>
            <a:endParaRPr lang="zh-CN" altLang="en-US"/>
          </a:p>
          <a:p>
            <a:r>
              <a:rPr lang="zh-CN" altLang="en-US"/>
              <a:t>课件</a:t>
            </a:r>
            <a:r>
              <a:rPr lang="en-US" altLang="zh-CN"/>
              <a:t>&amp;</a:t>
            </a:r>
            <a:r>
              <a:rPr lang="zh-CN" altLang="en-US"/>
              <a:t>源码：https://github.com/parallel101/course</a:t>
            </a:r>
            <a:endParaRPr lang="zh-CN" altLang="en-US"/>
          </a:p>
          <a:p>
            <a:r>
              <a:rPr lang="zh-CN" altLang="en-US"/>
              <a:t>往期录播：https://space.bilibili.com/263032155</a:t>
            </a:r>
            <a:endParaRPr lang="zh-CN" altLang="en-US"/>
          </a:p>
        </p:txBody>
      </p:sp>
      <p:pic>
        <p:nvPicPr>
          <p:cNvPr id="5" name="Picture 4" descr="cmake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822325"/>
            <a:ext cx="2378710" cy="2058035"/>
          </a:xfrm>
          <a:prstGeom prst="rect">
            <a:avLst/>
          </a:prstGeom>
        </p:spPr>
      </p:pic>
      <p:pic>
        <p:nvPicPr>
          <p:cNvPr id="6" name="Picture 5" descr="cpp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3475" y="1098550"/>
            <a:ext cx="1337945" cy="1504950"/>
          </a:xfrm>
          <a:prstGeom prst="rect">
            <a:avLst/>
          </a:prstGeom>
        </p:spPr>
      </p:pic>
      <p:sp>
        <p:nvSpPr>
          <p:cNvPr id="8" name="Cloud Callout 7"/>
          <p:cNvSpPr/>
          <p:nvPr/>
        </p:nvSpPr>
        <p:spPr>
          <a:xfrm>
            <a:off x="4890135" y="766445"/>
            <a:ext cx="3018790" cy="1409065"/>
          </a:xfrm>
          <a:prstGeom prst="cloudCallout">
            <a:avLst>
              <a:gd name="adj1" fmla="val 34749"/>
              <a:gd name="adj2" fmla="val 71721"/>
            </a:avLst>
          </a:prstGeom>
          <a:ln w="28575"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x-none" sz="24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WenQuanYi Micro Hei" panose="020B0606030804020204" charset="-122"/>
                <a:ea typeface="WenQuanYi Micro Hei" panose="020B0606030804020204" charset="-122"/>
              </a:rPr>
              <a:t>找不到头文件怎么办呀</a:t>
            </a:r>
            <a:endParaRPr lang="zh-CN" altLang="x-none" sz="240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WenQuanYi Micro Hei" panose="020B0606030804020204" charset="-122"/>
              <a:ea typeface="WenQuanYi Micro Hei" panose="020B0606030804020204" charset="-122"/>
            </a:endParaRPr>
          </a:p>
        </p:txBody>
      </p:sp>
      <p:sp>
        <p:nvSpPr>
          <p:cNvPr id="9" name="Text Box 8"/>
          <p:cNvSpPr txBox="1"/>
          <p:nvPr/>
        </p:nvSpPr>
        <p:spPr>
          <a:xfrm rot="780000">
            <a:off x="10899140" y="474345"/>
            <a:ext cx="1428115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TopUp"/>
              <a:lightRig rig="threePt" dir="t"/>
            </a:scene3d>
          </a:bodyPr>
          <a:p>
            <a:r>
              <a:rPr lang="x-none" altLang="en-US" sz="1600" b="1">
                <a:ln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CMake Cookbook</a:t>
            </a:r>
            <a:endParaRPr lang="x-none" altLang="en-US" sz="1600" b="1">
              <a:ln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sp>
        <p:nvSpPr>
          <p:cNvPr id="10" name="Text Box 9"/>
          <p:cNvSpPr txBox="1"/>
          <p:nvPr/>
        </p:nvSpPr>
        <p:spPr>
          <a:xfrm rot="3540000">
            <a:off x="7543800" y="5993130"/>
            <a:ext cx="9823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x-none" sz="800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小彭老师建议</a:t>
            </a:r>
            <a:r>
              <a:rPr lang="x-none" altLang="zh-CN" sz="800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:</a:t>
            </a:r>
            <a:endParaRPr lang="zh-CN" altLang="x-none" sz="800"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  <a:p>
            <a:r>
              <a:rPr lang="x-none" altLang="en-US" sz="800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~~-</a:t>
            </a:r>
            <a:r>
              <a:rPr lang="en-US" altLang="x-none" sz="800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·</a:t>
            </a:r>
            <a:r>
              <a:rPr lang="x-none" altLang="en-US" sz="800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~</a:t>
            </a:r>
            <a:r>
              <a:rPr lang="en-US" altLang="x-none" sz="800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·</a:t>
            </a:r>
            <a:r>
              <a:rPr lang="x-none" altLang="en-US" sz="800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~-</a:t>
            </a:r>
            <a:r>
              <a:rPr lang="en-US" altLang="x-none" sz="800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·</a:t>
            </a:r>
            <a:r>
              <a:rPr lang="x-none" altLang="en-US" sz="800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~</a:t>
            </a:r>
            <a:endParaRPr lang="x-none" altLang="en-US" sz="800"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  <a:p>
            <a:r>
              <a:rPr lang="x-none" altLang="en-US" sz="800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-~</a:t>
            </a:r>
            <a:r>
              <a:rPr lang="en-US" altLang="x-none" sz="800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·</a:t>
            </a:r>
            <a:r>
              <a:rPr lang="x-none" altLang="en-US" sz="800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-</a:t>
            </a:r>
            <a:r>
              <a:rPr lang="en-US" altLang="x-none" sz="800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·~·</a:t>
            </a:r>
            <a:r>
              <a:rPr lang="x-none" altLang="en-US" sz="800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-</a:t>
            </a:r>
            <a:endParaRPr lang="x-none" altLang="en-US" sz="800"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>
                <a:sym typeface="+mn-ea"/>
              </a:rPr>
              <a:t>五、</a:t>
            </a:r>
            <a:r>
              <a:rPr lang="zh-CN">
                <a:sym typeface="+mn-ea"/>
              </a:rPr>
              <a:t>子项目的源文件</a:t>
            </a:r>
            <a:endParaRPr lang="zh-CN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805680" y="1656080"/>
            <a:ext cx="7176135" cy="4351655"/>
          </a:xfrm>
        </p:spPr>
        <p:txBody>
          <a:bodyPr/>
          <a:p>
            <a:r>
              <a:rPr lang="zh-CN" altLang="x-none"/>
              <a:t>这里我们给</a:t>
            </a:r>
            <a:r>
              <a:rPr lang="en-US" altLang="zh-CN"/>
              <a:t> </a:t>
            </a:r>
            <a:r>
              <a:rPr lang="x-none" altLang="en-US"/>
              <a:t>biology </a:t>
            </a:r>
            <a:r>
              <a:rPr lang="zh-CN" altLang="x-none"/>
              <a:t>批量添加了</a:t>
            </a:r>
            <a:r>
              <a:rPr lang="en-US" altLang="zh-CN"/>
              <a:t> </a:t>
            </a:r>
            <a:r>
              <a:rPr lang="x-none" altLang="en-US">
                <a:solidFill>
                  <a:schemeClr val="accent1"/>
                </a:solidFill>
              </a:rPr>
              <a:t>src/*.cpp</a:t>
            </a:r>
            <a:r>
              <a:rPr lang="en-US" altLang="x-none">
                <a:solidFill>
                  <a:schemeClr val="accent1"/>
                </a:solidFill>
              </a:rPr>
              <a:t> </a:t>
            </a:r>
            <a:r>
              <a:rPr lang="zh-CN" altLang="x-none">
                <a:sym typeface="+mn-ea"/>
              </a:rPr>
              <a:t>下的全部源码文件</a:t>
            </a:r>
            <a:r>
              <a:rPr lang="zh-CN" altLang="x-none"/>
              <a:t>。</a:t>
            </a:r>
            <a:endParaRPr lang="zh-CN" altLang="x-none"/>
          </a:p>
          <a:p>
            <a:r>
              <a:rPr lang="zh-CN" altLang="x-none">
                <a:sym typeface="+mn-ea"/>
              </a:rPr>
              <a:t>明明只有</a:t>
            </a:r>
            <a:r>
              <a:rPr lang="en-US" altLang="zh-CN">
                <a:sym typeface="+mn-ea"/>
              </a:rPr>
              <a:t> </a:t>
            </a:r>
            <a:r>
              <a:rPr lang="en-US" altLang="zh-CN">
                <a:solidFill>
                  <a:schemeClr val="accent1"/>
                </a:solidFill>
                <a:sym typeface="+mn-ea"/>
              </a:rPr>
              <a:t>*</a:t>
            </a:r>
            <a:r>
              <a:rPr lang="x-none" altLang="en-US">
                <a:solidFill>
                  <a:schemeClr val="accent1"/>
                </a:solidFill>
                <a:sym typeface="+mn-ea"/>
              </a:rPr>
              <a:t>.cpp</a:t>
            </a:r>
            <a:r>
              <a:rPr lang="x-none" altLang="en-US">
                <a:sym typeface="+mn-ea"/>
              </a:rPr>
              <a:t> </a:t>
            </a:r>
            <a:r>
              <a:rPr lang="zh-CN" altLang="x-none">
                <a:sym typeface="+mn-ea"/>
              </a:rPr>
              <a:t>需要编译，为什么</a:t>
            </a:r>
            <a:r>
              <a:rPr lang="zh-CN" altLang="x-none">
                <a:sym typeface="+mn-ea"/>
              </a:rPr>
              <a:t>还添加了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olidFill>
                  <a:schemeClr val="accent6"/>
                </a:solidFill>
                <a:sym typeface="+mn-ea"/>
              </a:rPr>
              <a:t>include/*.h</a:t>
            </a:r>
            <a:r>
              <a:rPr lang="zh-CN" altLang="x-none">
                <a:sym typeface="+mn-ea"/>
              </a:rPr>
              <a:t>？为了头文件也能被纳入</a:t>
            </a:r>
            <a:r>
              <a:rPr lang="en-US" altLang="zh-CN">
                <a:sym typeface="+mn-ea"/>
              </a:rPr>
              <a:t> VS </a:t>
            </a:r>
            <a:r>
              <a:rPr lang="zh-CN" altLang="en-US">
                <a:sym typeface="+mn-ea"/>
              </a:rPr>
              <a:t>的项目资源浏览器，方便编辑。</a:t>
            </a:r>
            <a:endParaRPr lang="zh-CN" altLang="x-none"/>
          </a:p>
          <a:p>
            <a:r>
              <a:rPr lang="zh-CN" altLang="x-none"/>
              <a:t>因为子项目的</a:t>
            </a:r>
            <a:r>
              <a:rPr lang="en-US" altLang="zh-CN"/>
              <a:t> CMake</a:t>
            </a:r>
            <a:r>
              <a:rPr lang="x-none" altLang="en-US"/>
              <a:t>Lists.txt </a:t>
            </a:r>
            <a:r>
              <a:rPr lang="zh-CN" altLang="x-none"/>
              <a:t>里指定的路径都是相对路径，所以这里指定</a:t>
            </a:r>
            <a:r>
              <a:rPr lang="en-US" altLang="zh-CN"/>
              <a:t> </a:t>
            </a:r>
            <a:r>
              <a:rPr lang="x-none"/>
              <a:t>src </a:t>
            </a:r>
            <a:r>
              <a:rPr lang="zh-CN" altLang="en-US"/>
              <a:t>实际上是：</a:t>
            </a:r>
            <a:r>
              <a:rPr lang="zh-CN" altLang="en-US">
                <a:solidFill>
                  <a:schemeClr val="accent1"/>
                </a:solidFill>
              </a:rPr>
              <a:t>根</a:t>
            </a:r>
            <a:r>
              <a:rPr lang="x-none" altLang="zh-CN">
                <a:solidFill>
                  <a:schemeClr val="accent1"/>
                </a:solidFill>
              </a:rPr>
              <a:t>/</a:t>
            </a:r>
            <a:r>
              <a:rPr lang="x-none" altLang="en-US">
                <a:solidFill>
                  <a:schemeClr val="accent1"/>
                </a:solidFill>
              </a:rPr>
              <a:t>biology/</a:t>
            </a:r>
            <a:r>
              <a:rPr lang="en-US" altLang="x-none">
                <a:solidFill>
                  <a:schemeClr val="accent1"/>
                </a:solidFill>
              </a:rPr>
              <a:t>src</a:t>
            </a:r>
            <a:r>
              <a:rPr lang="zh-CN" altLang="x-none"/>
              <a:t>。</a:t>
            </a:r>
            <a:endParaRPr lang="zh-CN" altLang="x-none"/>
          </a:p>
        </p:txBody>
      </p:sp>
      <p:pic>
        <p:nvPicPr>
          <p:cNvPr id="9" name="Content Placeholder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530" y="1584325"/>
            <a:ext cx="2018030" cy="2698750"/>
          </a:xfrm>
          <a:prstGeom prst="rect">
            <a:avLst/>
          </a:prstGeom>
        </p:spPr>
      </p:pic>
      <p:sp>
        <p:nvSpPr>
          <p:cNvPr id="10" name="Rectangles 9"/>
          <p:cNvSpPr/>
          <p:nvPr/>
        </p:nvSpPr>
        <p:spPr>
          <a:xfrm>
            <a:off x="796290" y="1875155"/>
            <a:ext cx="1114425" cy="184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910715" y="5718175"/>
            <a:ext cx="8229600" cy="887730"/>
          </a:xfrm>
          <a:prstGeom prst="rect">
            <a:avLst/>
          </a:prstGeom>
          <a:ln w="12700">
            <a:solidFill>
              <a:schemeClr val="accent2"/>
            </a:solidFill>
          </a:ln>
        </p:spPr>
      </p:pic>
      <p:cxnSp>
        <p:nvCxnSpPr>
          <p:cNvPr id="5" name="Straight Connector 4"/>
          <p:cNvCxnSpPr/>
          <p:nvPr/>
        </p:nvCxnSpPr>
        <p:spPr>
          <a:xfrm>
            <a:off x="796290" y="2729865"/>
            <a:ext cx="26162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>
            <a:off x="5454015" y="6313805"/>
            <a:ext cx="90297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7245985" y="6007735"/>
            <a:ext cx="1205865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8600440" y="6007735"/>
            <a:ext cx="1410970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796925" y="2207895"/>
            <a:ext cx="571500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7400925" y="6553835"/>
            <a:ext cx="902970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复习：</a:t>
            </a:r>
            <a:r>
              <a:rPr lang="x-none" altLang="zh-CN"/>
              <a:t>GLOB </a:t>
            </a:r>
            <a:r>
              <a:rPr lang="zh-CN" altLang="x-none"/>
              <a:t>和</a:t>
            </a:r>
            <a:r>
              <a:rPr lang="en-US" altLang="zh-CN"/>
              <a:t> </a:t>
            </a:r>
            <a:r>
              <a:rPr lang="x-none" altLang="en-US"/>
              <a:t>GLOB_RECRUSE </a:t>
            </a:r>
            <a:r>
              <a:rPr lang="zh-CN" altLang="x-none"/>
              <a:t>的区别</a:t>
            </a:r>
            <a:endParaRPr lang="zh-CN" altLang="x-none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47700" y="1403985"/>
            <a:ext cx="10515600" cy="5166995"/>
          </a:xfrm>
        </p:spPr>
        <p:txBody>
          <a:bodyPr/>
          <a:p>
            <a:r>
              <a:rPr lang="en-US" altLang="zh-CN">
                <a:sym typeface="+mn-ea"/>
              </a:rPr>
              <a:t>file</a:t>
            </a:r>
            <a:r>
              <a:rPr lang="x-none" altLang="en-US">
                <a:sym typeface="+mn-ea"/>
              </a:rPr>
              <a:t> (</a:t>
            </a:r>
            <a:r>
              <a:rPr lang="x-none" altLang="en-US" b="1">
                <a:sym typeface="+mn-ea"/>
              </a:rPr>
              <a:t>GLOB </a:t>
            </a:r>
            <a:r>
              <a:rPr lang="x-none" altLang="en-US">
                <a:sym typeface="+mn-ea"/>
              </a:rPr>
              <a:t>myvar </a:t>
            </a:r>
            <a:r>
              <a:rPr lang="x-none" altLang="en-US" b="1">
                <a:sym typeface="+mn-ea"/>
              </a:rPr>
              <a:t>CONFIGURE_DEPENDS</a:t>
            </a:r>
            <a:r>
              <a:rPr lang="x-none" altLang="en-US">
                <a:sym typeface="+mn-ea"/>
              </a:rPr>
              <a:t> src/*.cpp)</a:t>
            </a:r>
            <a:endParaRPr lang="en-US" altLang="zh-CN"/>
          </a:p>
          <a:p>
            <a:r>
              <a:rPr lang="en-US" altLang="zh-CN"/>
              <a:t>file</a:t>
            </a:r>
            <a:r>
              <a:rPr lang="x-none" altLang="en-US"/>
              <a:t> (</a:t>
            </a:r>
            <a:r>
              <a:rPr lang="x-none" altLang="en-US" b="1"/>
              <a:t>GLOB_RECURSE </a:t>
            </a:r>
            <a:r>
              <a:rPr lang="x-none" altLang="en-US"/>
              <a:t>myvar </a:t>
            </a:r>
            <a:r>
              <a:rPr lang="x-none" altLang="en-US" b="1"/>
              <a:t>CONFIGURE_DEPENDS</a:t>
            </a:r>
            <a:r>
              <a:rPr lang="x-none" altLang="en-US"/>
              <a:t> src/*.cpp)</a:t>
            </a:r>
            <a:endParaRPr lang="x-none" altLang="en-US"/>
          </a:p>
          <a:p>
            <a:endParaRPr lang="zh-CN" altLang="x-none"/>
          </a:p>
          <a:p>
            <a:r>
              <a:rPr lang="zh-CN" altLang="x-none">
                <a:sym typeface="+mn-ea"/>
              </a:rPr>
              <a:t>疑问</a:t>
            </a:r>
            <a:r>
              <a:rPr lang="x-none" altLang="zh-CN"/>
              <a:t>1</a:t>
            </a:r>
            <a:r>
              <a:rPr lang="zh-CN" altLang="x-none"/>
              <a:t>：都是按照通配符批量</a:t>
            </a:r>
            <a:r>
              <a:rPr lang="zh-CN" altLang="x-none">
                <a:sym typeface="+mn-ea"/>
              </a:rPr>
              <a:t>匹配</a:t>
            </a:r>
            <a:r>
              <a:rPr lang="zh-CN" altLang="x-none"/>
              <a:t>文件，有什么区别？</a:t>
            </a:r>
            <a:endParaRPr lang="x-none" altLang="en-US"/>
          </a:p>
          <a:p>
            <a:r>
              <a:rPr lang="x-none" altLang="en-US"/>
              <a:t>GLOB</a:t>
            </a:r>
            <a:r>
              <a:rPr lang="zh-CN" altLang="x-none"/>
              <a:t>：</a:t>
            </a:r>
            <a:r>
              <a:rPr lang="x-none" altLang="zh-CN"/>
              <a:t>		src/main.cpp</a:t>
            </a:r>
            <a:r>
              <a:rPr lang="zh-CN" altLang="x-none"/>
              <a:t>（</a:t>
            </a:r>
            <a:r>
              <a:rPr lang="en-US" altLang="zh-CN">
                <a:solidFill>
                  <a:schemeClr val="accent6"/>
                </a:solidFill>
              </a:rPr>
              <a:t>√</a:t>
            </a:r>
            <a:r>
              <a:rPr lang="zh-CN" altLang="x-none"/>
              <a:t>）</a:t>
            </a:r>
            <a:r>
              <a:rPr lang="x-none" altLang="zh-CN"/>
              <a:t>	</a:t>
            </a:r>
            <a:r>
              <a:rPr lang="x-none" altLang="zh-CN">
                <a:sym typeface="+mn-ea"/>
              </a:rPr>
              <a:t>src/</a:t>
            </a:r>
            <a:r>
              <a:rPr lang="x-none" altLang="zh-CN" b="1">
                <a:sym typeface="+mn-ea"/>
              </a:rPr>
              <a:t>test</a:t>
            </a:r>
            <a:r>
              <a:rPr lang="x-none" altLang="zh-CN">
                <a:sym typeface="+mn-ea"/>
              </a:rPr>
              <a:t>/main.cpp</a:t>
            </a:r>
            <a:r>
              <a:rPr lang="zh-CN" altLang="x-none">
                <a:sym typeface="+mn-ea"/>
              </a:rPr>
              <a:t>（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×</a:t>
            </a:r>
            <a:r>
              <a:rPr lang="zh-CN" altLang="x-none">
                <a:sym typeface="+mn-ea"/>
              </a:rPr>
              <a:t>）</a:t>
            </a:r>
            <a:endParaRPr lang="zh-CN" altLang="x-none"/>
          </a:p>
          <a:p>
            <a:r>
              <a:rPr lang="x-none" altLang="en-US">
                <a:sym typeface="+mn-ea"/>
              </a:rPr>
              <a:t>GLOB_RECURSE</a:t>
            </a:r>
            <a:r>
              <a:rPr lang="zh-CN" altLang="x-none">
                <a:sym typeface="+mn-ea"/>
              </a:rPr>
              <a:t>：</a:t>
            </a:r>
            <a:r>
              <a:rPr lang="x-none" altLang="zh-CN">
                <a:sym typeface="+mn-ea"/>
              </a:rPr>
              <a:t>	src/main.cpp</a:t>
            </a:r>
            <a:r>
              <a:rPr lang="zh-CN" altLang="x-none">
                <a:sym typeface="+mn-ea"/>
              </a:rPr>
              <a:t>（</a:t>
            </a:r>
            <a:r>
              <a:rPr lang="en-US" altLang="zh-CN">
                <a:solidFill>
                  <a:schemeClr val="accent6"/>
                </a:solidFill>
                <a:sym typeface="+mn-ea"/>
              </a:rPr>
              <a:t>√</a:t>
            </a:r>
            <a:r>
              <a:rPr lang="zh-CN" altLang="x-none">
                <a:sym typeface="+mn-ea"/>
              </a:rPr>
              <a:t>）</a:t>
            </a:r>
            <a:r>
              <a:rPr lang="x-none" altLang="zh-CN">
                <a:sym typeface="+mn-ea"/>
              </a:rPr>
              <a:t>	src/</a:t>
            </a:r>
            <a:r>
              <a:rPr lang="x-none" altLang="zh-CN" b="1">
                <a:sym typeface="+mn-ea"/>
              </a:rPr>
              <a:t>test</a:t>
            </a:r>
            <a:r>
              <a:rPr lang="x-none" altLang="zh-CN">
                <a:sym typeface="+mn-ea"/>
              </a:rPr>
              <a:t>/main.cpp</a:t>
            </a:r>
            <a:r>
              <a:rPr lang="zh-CN" altLang="x-none">
                <a:sym typeface="+mn-ea"/>
              </a:rPr>
              <a:t>（</a:t>
            </a:r>
            <a:r>
              <a:rPr lang="en-US" altLang="zh-CN">
                <a:solidFill>
                  <a:schemeClr val="accent6"/>
                </a:solidFill>
                <a:sym typeface="+mn-ea"/>
              </a:rPr>
              <a:t>√</a:t>
            </a:r>
            <a:r>
              <a:rPr lang="zh-CN" altLang="x-none">
                <a:sym typeface="+mn-ea"/>
              </a:rPr>
              <a:t>）</a:t>
            </a:r>
            <a:endParaRPr lang="zh-CN" altLang="x-none">
              <a:sym typeface="+mn-ea"/>
            </a:endParaRPr>
          </a:p>
          <a:p>
            <a:r>
              <a:rPr lang="zh-CN" altLang="en-US">
                <a:sym typeface="+mn-ea"/>
              </a:rPr>
              <a:t>区别在于</a:t>
            </a:r>
            <a:r>
              <a:rPr lang="x-none" altLang="zh-CN">
                <a:sym typeface="+mn-ea"/>
              </a:rPr>
              <a:t> </a:t>
            </a:r>
            <a:r>
              <a:rPr lang="en-US" altLang="zh-CN">
                <a:sym typeface="+mn-ea"/>
              </a:rPr>
              <a:t>GLOB</a:t>
            </a:r>
            <a:r>
              <a:rPr lang="x-none" altLang="en-US">
                <a:sym typeface="+mn-ea"/>
              </a:rPr>
              <a:t>_RECURSE </a:t>
            </a:r>
            <a:r>
              <a:rPr lang="zh-CN" altLang="x-none">
                <a:sym typeface="+mn-ea"/>
              </a:rPr>
              <a:t>允许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* </a:t>
            </a:r>
            <a:r>
              <a:rPr lang="zh-CN" altLang="x-none">
                <a:sym typeface="+mn-ea"/>
              </a:rPr>
              <a:t>匹配嵌套的目录。</a:t>
            </a:r>
            <a:endParaRPr lang="zh-CN" altLang="x-none">
              <a:sym typeface="+mn-ea"/>
            </a:endParaRPr>
          </a:p>
          <a:p>
            <a:endParaRPr lang="zh-CN" altLang="x-none">
              <a:sym typeface="+mn-ea"/>
            </a:endParaRPr>
          </a:p>
          <a:p>
            <a:r>
              <a:rPr lang="zh-CN" altLang="x-none">
                <a:sym typeface="+mn-ea"/>
              </a:rPr>
              <a:t>疑问</a:t>
            </a:r>
            <a:r>
              <a:rPr lang="x-none" altLang="zh-CN">
                <a:sym typeface="+mn-ea"/>
              </a:rPr>
              <a:t>2</a:t>
            </a:r>
            <a:r>
              <a:rPr lang="zh-CN" altLang="x-none">
                <a:sym typeface="+mn-ea"/>
              </a:rPr>
              <a:t>：</a:t>
            </a:r>
            <a:r>
              <a:rPr lang="zh-CN" altLang="x-none">
                <a:sym typeface="+mn-ea"/>
              </a:rPr>
              <a:t>加了</a:t>
            </a:r>
            <a:r>
              <a:rPr lang="en-US" altLang="zh-CN">
                <a:sym typeface="+mn-ea"/>
              </a:rPr>
              <a:t> </a:t>
            </a:r>
            <a:r>
              <a:rPr lang="x-none" altLang="zh-CN">
                <a:sym typeface="+mn-ea"/>
              </a:rPr>
              <a:t>CONFIGURE_DEPENDS </a:t>
            </a:r>
            <a:r>
              <a:rPr lang="zh-CN" altLang="x-none">
                <a:sym typeface="+mn-ea"/>
              </a:rPr>
              <a:t>这个选项有什么区别？</a:t>
            </a:r>
            <a:endParaRPr lang="zh-CN" altLang="x-none">
              <a:sym typeface="+mn-ea"/>
            </a:endParaRPr>
          </a:p>
          <a:p>
            <a:r>
              <a:rPr lang="zh-CN" altLang="x-none">
                <a:sym typeface="+mn-ea"/>
              </a:rPr>
              <a:t>如果不加，在你创建新文件时，</a:t>
            </a:r>
            <a:r>
              <a:rPr lang="en-US" altLang="zh-CN">
                <a:sym typeface="+mn-ea"/>
              </a:rPr>
              <a:t>m</a:t>
            </a:r>
            <a:r>
              <a:rPr lang="x-none" altLang="zh-CN">
                <a:sym typeface="+mn-ea"/>
              </a:rPr>
              <a:t>yvar </a:t>
            </a:r>
            <a:r>
              <a:rPr lang="zh-CN" altLang="x-none">
                <a:sym typeface="+mn-ea"/>
              </a:rPr>
              <a:t>不会自动更新，还是旧的那几个文件，可能出现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undefined symbol</a:t>
            </a:r>
            <a:r>
              <a:rPr lang="zh-CN" altLang="x-none">
                <a:sym typeface="+mn-ea"/>
              </a:rPr>
              <a:t>，需要重新运行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cmake -B build </a:t>
            </a:r>
            <a:r>
              <a:rPr lang="zh-CN" altLang="x-none">
                <a:sym typeface="+mn-ea"/>
              </a:rPr>
              <a:t>才能更新。</a:t>
            </a:r>
            <a:endParaRPr lang="zh-CN" altLang="x-none">
              <a:sym typeface="+mn-ea"/>
            </a:endParaRPr>
          </a:p>
          <a:p>
            <a:r>
              <a:rPr lang="zh-CN" altLang="x-none">
                <a:sym typeface="+mn-ea"/>
              </a:rPr>
              <a:t>加了，则每次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cmake --build </a:t>
            </a:r>
            <a:r>
              <a:rPr lang="zh-CN" altLang="x-none">
                <a:sym typeface="+mn-ea"/>
              </a:rPr>
              <a:t>时自动检测目录是否更新，如果目录有新文件了，</a:t>
            </a:r>
            <a:r>
              <a:rPr lang="en-US" altLang="zh-CN">
                <a:sym typeface="+mn-ea"/>
              </a:rPr>
              <a:t>CMake </a:t>
            </a:r>
            <a:r>
              <a:rPr lang="zh-CN" altLang="en-US">
                <a:sym typeface="+mn-ea"/>
              </a:rPr>
              <a:t>会</a:t>
            </a:r>
            <a:r>
              <a:rPr lang="zh-CN" altLang="x-none">
                <a:sym typeface="+mn-ea"/>
              </a:rPr>
              <a:t>自动帮你重新运行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cmake -B build </a:t>
            </a:r>
            <a:r>
              <a:rPr lang="zh-CN" altLang="x-none">
                <a:sym typeface="+mn-ea"/>
              </a:rPr>
              <a:t>更新</a:t>
            </a:r>
            <a:r>
              <a:rPr lang="en-US" altLang="zh-CN">
                <a:sym typeface="+mn-ea"/>
              </a:rPr>
              <a:t> myvar </a:t>
            </a:r>
            <a:r>
              <a:rPr lang="zh-CN" altLang="en-US">
                <a:sym typeface="+mn-ea"/>
              </a:rPr>
              <a:t>变量。</a:t>
            </a:r>
            <a:endParaRPr lang="zh-CN" altLang="x-none"/>
          </a:p>
          <a:p>
            <a:endParaRPr lang="zh-CN" altLang="x-none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>
                <a:sym typeface="+mn-ea"/>
              </a:rPr>
              <a:t>六、头文件和</a:t>
            </a:r>
            <a:r>
              <a:rPr lang="zh-CN">
                <a:sym typeface="+mn-ea"/>
              </a:rPr>
              <a:t>源文件的一一对应关系</a:t>
            </a:r>
            <a:endParaRPr lang="zh-CN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107815" y="1297305"/>
            <a:ext cx="7874000" cy="4710430"/>
          </a:xfrm>
        </p:spPr>
        <p:txBody>
          <a:bodyPr/>
          <a:p>
            <a:r>
              <a:rPr lang="zh-CN"/>
              <a:t>通常每个</a:t>
            </a:r>
            <a:r>
              <a:rPr lang="zh-CN">
                <a:solidFill>
                  <a:schemeClr val="accent6"/>
                </a:solidFill>
              </a:rPr>
              <a:t>头文件</a:t>
            </a:r>
            <a:r>
              <a:rPr lang="zh-CN"/>
              <a:t>都有一个对应的</a:t>
            </a:r>
            <a:r>
              <a:rPr lang="zh-CN">
                <a:solidFill>
                  <a:schemeClr val="accent1"/>
                </a:solidFill>
              </a:rPr>
              <a:t>源文件</a:t>
            </a:r>
            <a:r>
              <a:rPr lang="zh-CN"/>
              <a:t>，两个文件名字应当相同（方便我们理解，也方便</a:t>
            </a:r>
            <a:r>
              <a:rPr lang="en-US" altLang="zh-CN"/>
              <a:t> IDE </a:t>
            </a:r>
            <a:r>
              <a:rPr lang="zh-CN" altLang="en-US"/>
              <a:t>跳转</a:t>
            </a:r>
            <a:r>
              <a:rPr lang="zh-CN">
                <a:sym typeface="+mn-ea"/>
              </a:rPr>
              <a:t>）</a:t>
            </a:r>
            <a:r>
              <a:rPr lang="zh-CN"/>
              <a:t>，只有后缀名不一样。</a:t>
            </a:r>
            <a:endParaRPr lang="zh-CN"/>
          </a:p>
          <a:p>
            <a:r>
              <a:rPr lang="zh-CN"/>
              <a:t>如果是一个类，则文件名应和类名相同，方便查找（</a:t>
            </a:r>
            <a:r>
              <a:rPr lang="en-US" altLang="zh-CN"/>
              <a:t>Animal</a:t>
            </a:r>
            <a:r>
              <a:rPr lang="x-none" altLang="en-US"/>
              <a:t>.cpp</a:t>
            </a:r>
            <a:r>
              <a:rPr lang="zh-CN">
                <a:sym typeface="+mn-ea"/>
              </a:rPr>
              <a:t>）。</a:t>
            </a:r>
            <a:endParaRPr lang="zh-CN"/>
          </a:p>
          <a:p>
            <a:r>
              <a:rPr lang="zh-CN">
                <a:solidFill>
                  <a:schemeClr val="accent6"/>
                </a:solidFill>
              </a:rPr>
              <a:t>头文件</a:t>
            </a:r>
            <a:r>
              <a:rPr lang="zh-CN"/>
              <a:t>中包含函数和类的声明，</a:t>
            </a:r>
            <a:r>
              <a:rPr lang="zh-CN">
                <a:solidFill>
                  <a:schemeClr val="accent1"/>
                </a:solidFill>
              </a:rPr>
              <a:t>源文件</a:t>
            </a:r>
            <a:r>
              <a:rPr lang="zh-CN"/>
              <a:t>则包含他们的实现。</a:t>
            </a:r>
            <a:endParaRPr lang="zh-CN" altLang="x-none"/>
          </a:p>
        </p:txBody>
      </p:sp>
      <p:pic>
        <p:nvPicPr>
          <p:cNvPr id="9" name="Content Placeholder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530" y="1584325"/>
            <a:ext cx="2018030" cy="2698750"/>
          </a:xfrm>
          <a:prstGeom prst="rect">
            <a:avLst/>
          </a:prstGeom>
        </p:spPr>
      </p:pic>
      <p:pic>
        <p:nvPicPr>
          <p:cNvPr id="11" name="Content Placeholder 10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272030" y="4070350"/>
            <a:ext cx="4079875" cy="2792095"/>
          </a:xfrm>
          <a:prstGeom prst="rect">
            <a:avLst/>
          </a:prstGeom>
          <a:ln w="12700">
            <a:solidFill>
              <a:schemeClr val="accent1"/>
            </a:solidFill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7055" y="3503295"/>
            <a:ext cx="4323080" cy="3359150"/>
          </a:xfrm>
          <a:prstGeom prst="rect">
            <a:avLst/>
          </a:prstGeom>
          <a:ln w="12700">
            <a:solidFill>
              <a:schemeClr val="accent6"/>
            </a:solidFill>
          </a:ln>
        </p:spPr>
      </p:pic>
      <p:sp>
        <p:nvSpPr>
          <p:cNvPr id="14" name="Rectangles 13"/>
          <p:cNvSpPr/>
          <p:nvPr/>
        </p:nvSpPr>
        <p:spPr>
          <a:xfrm>
            <a:off x="1382395" y="2376170"/>
            <a:ext cx="706120" cy="184150"/>
          </a:xfrm>
          <a:prstGeom prst="rect">
            <a:avLst/>
          </a:prstGeom>
          <a:noFill/>
          <a:ln>
            <a:solidFill>
              <a:schemeClr val="accent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5" name="Rectangles 14"/>
          <p:cNvSpPr/>
          <p:nvPr/>
        </p:nvSpPr>
        <p:spPr>
          <a:xfrm>
            <a:off x="1085850" y="2729230"/>
            <a:ext cx="840740" cy="184150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>
                <a:sym typeface="+mn-ea"/>
              </a:rPr>
              <a:t>七、只有头文件，没有源文件的情况</a:t>
            </a:r>
            <a:endParaRPr lang="zh-CN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361180" y="1656080"/>
            <a:ext cx="7620635" cy="4351655"/>
          </a:xfrm>
        </p:spPr>
        <p:txBody>
          <a:bodyPr/>
          <a:p>
            <a:r>
              <a:rPr lang="zh-CN" altLang="x-none"/>
              <a:t>有时我们会直接把实现直接写在</a:t>
            </a:r>
            <a:r>
              <a:rPr lang="zh-CN" altLang="x-none">
                <a:solidFill>
                  <a:schemeClr val="accent6"/>
                </a:solidFill>
              </a:rPr>
              <a:t>头文件</a:t>
            </a:r>
            <a:r>
              <a:rPr lang="zh-CN" altLang="x-none"/>
              <a:t>里，这时可以没有与之对应的</a:t>
            </a:r>
            <a:r>
              <a:rPr lang="zh-CN" altLang="x-none">
                <a:solidFill>
                  <a:schemeClr val="accent1"/>
                </a:solidFill>
              </a:rPr>
              <a:t>源文件</a:t>
            </a:r>
            <a:r>
              <a:rPr lang="zh-CN" altLang="x-none"/>
              <a:t>，只有一个</a:t>
            </a:r>
            <a:r>
              <a:rPr lang="zh-CN" altLang="x-none">
                <a:solidFill>
                  <a:schemeClr val="accent6"/>
                </a:solidFill>
              </a:rPr>
              <a:t>头文件</a:t>
            </a:r>
            <a:r>
              <a:rPr lang="zh-CN" altLang="x-none"/>
              <a:t>。</a:t>
            </a:r>
            <a:endParaRPr lang="zh-CN" altLang="x-none"/>
          </a:p>
          <a:p>
            <a:r>
              <a:rPr lang="zh-CN" altLang="x-none"/>
              <a:t>注意：在头文件里直接实现函数时，要加</a:t>
            </a:r>
            <a:r>
              <a:rPr lang="en-US" altLang="zh-CN"/>
              <a:t> </a:t>
            </a:r>
            <a:r>
              <a:rPr lang="en-US" altLang="zh-CN">
                <a:solidFill>
                  <a:schemeClr val="accent2"/>
                </a:solidFill>
              </a:rPr>
              <a:t>static </a:t>
            </a:r>
            <a:r>
              <a:rPr lang="zh-CN" altLang="en-US">
                <a:sym typeface="+mn-ea"/>
              </a:rPr>
              <a:t>或</a:t>
            </a:r>
            <a:r>
              <a:rPr lang="en-US" altLang="zh-CN">
                <a:solidFill>
                  <a:schemeClr val="accent2"/>
                </a:solidFill>
              </a:rPr>
              <a:t> inline</a:t>
            </a:r>
            <a:r>
              <a:rPr lang="en-US" altLang="zh-CN"/>
              <a:t> </a:t>
            </a:r>
            <a:r>
              <a:rPr lang="zh-CN" altLang="en-US"/>
              <a:t>关键字。</a:t>
            </a:r>
            <a:endParaRPr lang="zh-CN" altLang="en-US"/>
          </a:p>
        </p:txBody>
      </p:sp>
      <p:pic>
        <p:nvPicPr>
          <p:cNvPr id="9" name="Content Placeholder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530" y="1584325"/>
            <a:ext cx="2018030" cy="2698750"/>
          </a:xfrm>
          <a:prstGeom prst="rect">
            <a:avLst/>
          </a:prstGeom>
        </p:spPr>
      </p:pic>
      <p:sp>
        <p:nvSpPr>
          <p:cNvPr id="14" name="Rectangles 13"/>
          <p:cNvSpPr/>
          <p:nvPr/>
        </p:nvSpPr>
        <p:spPr>
          <a:xfrm>
            <a:off x="1382395" y="3766820"/>
            <a:ext cx="798830" cy="184150"/>
          </a:xfrm>
          <a:prstGeom prst="rect">
            <a:avLst/>
          </a:prstGeom>
          <a:noFill/>
          <a:ln>
            <a:solidFill>
              <a:schemeClr val="accent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7440" y="3635375"/>
            <a:ext cx="4524375" cy="3222625"/>
          </a:xfrm>
          <a:prstGeom prst="rect">
            <a:avLst/>
          </a:prstGeom>
          <a:ln w="12700">
            <a:solidFill>
              <a:schemeClr val="accent6"/>
            </a:solidFill>
          </a:ln>
        </p:spPr>
      </p:pic>
      <p:sp>
        <p:nvSpPr>
          <p:cNvPr id="7" name="Rectangles 6"/>
          <p:cNvSpPr/>
          <p:nvPr/>
        </p:nvSpPr>
        <p:spPr>
          <a:xfrm>
            <a:off x="4924425" y="5036820"/>
            <a:ext cx="629920" cy="177165"/>
          </a:xfrm>
          <a:prstGeom prst="rect">
            <a:avLst/>
          </a:prstGeom>
          <a:noFill/>
          <a:ln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Content Placeholder 7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78435" y="1253490"/>
            <a:ext cx="2090420" cy="32791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>
                <a:sym typeface="+mn-ea"/>
              </a:rPr>
              <a:t>八、每新增一个功能模块，需要创建两个文件</a:t>
            </a:r>
            <a:endParaRPr lang="zh-CN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361180" y="1656080"/>
            <a:ext cx="7620635" cy="4351655"/>
          </a:xfrm>
        </p:spPr>
        <p:txBody>
          <a:bodyPr/>
          <a:p>
            <a:r>
              <a:rPr lang="zh-CN" altLang="x-none"/>
              <a:t>添加一个新功能模块</a:t>
            </a:r>
            <a:r>
              <a:rPr lang="en-US" altLang="zh-CN"/>
              <a:t> Carer </a:t>
            </a:r>
            <a:r>
              <a:rPr lang="zh-CN" altLang="x-none"/>
              <a:t>时，同时添加同名的</a:t>
            </a:r>
            <a:r>
              <a:rPr lang="zh-CN" altLang="x-none">
                <a:solidFill>
                  <a:schemeClr val="accent1"/>
                </a:solidFill>
              </a:rPr>
              <a:t>源文件</a:t>
            </a:r>
            <a:r>
              <a:rPr lang="zh-CN" altLang="x-none"/>
              <a:t>和</a:t>
            </a:r>
            <a:r>
              <a:rPr lang="zh-CN" altLang="x-none">
                <a:solidFill>
                  <a:schemeClr val="accent6"/>
                </a:solidFill>
              </a:rPr>
              <a:t>头文件</a:t>
            </a:r>
            <a:r>
              <a:rPr lang="zh-CN" altLang="x-none"/>
              <a:t>。</a:t>
            </a:r>
            <a:endParaRPr lang="zh-CN" altLang="x-none"/>
          </a:p>
          <a:p>
            <a:r>
              <a:rPr lang="zh-CN">
                <a:solidFill>
                  <a:schemeClr val="accent6"/>
                </a:solidFill>
                <a:sym typeface="+mn-ea"/>
              </a:rPr>
              <a:t>头文件</a:t>
            </a:r>
            <a:r>
              <a:rPr lang="zh-CN">
                <a:sym typeface="+mn-ea"/>
              </a:rPr>
              <a:t>中的声明和</a:t>
            </a:r>
            <a:r>
              <a:rPr lang="zh-CN">
                <a:solidFill>
                  <a:schemeClr val="accent1"/>
                </a:solidFill>
                <a:sym typeface="+mn-ea"/>
              </a:rPr>
              <a:t>源文件</a:t>
            </a:r>
            <a:r>
              <a:rPr lang="zh-CN">
                <a:sym typeface="+mn-ea"/>
              </a:rPr>
              <a:t>中的实现一一对应。</a:t>
            </a:r>
            <a:endParaRPr lang="zh-CN" altLang="x-none"/>
          </a:p>
          <a:p>
            <a:endParaRPr lang="zh-CN" altLang="en-US"/>
          </a:p>
        </p:txBody>
      </p:sp>
      <p:sp>
        <p:nvSpPr>
          <p:cNvPr id="14" name="Rectangles 13"/>
          <p:cNvSpPr/>
          <p:nvPr/>
        </p:nvSpPr>
        <p:spPr>
          <a:xfrm>
            <a:off x="1456055" y="2341880"/>
            <a:ext cx="643890" cy="184150"/>
          </a:xfrm>
          <a:prstGeom prst="rect">
            <a:avLst/>
          </a:prstGeom>
          <a:noFill/>
          <a:ln>
            <a:solidFill>
              <a:schemeClr val="accent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5" name="Rectangles 14"/>
          <p:cNvSpPr/>
          <p:nvPr/>
        </p:nvSpPr>
        <p:spPr>
          <a:xfrm>
            <a:off x="1100455" y="2898140"/>
            <a:ext cx="840740" cy="184150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2790" y="3758565"/>
            <a:ext cx="4672965" cy="3099435"/>
          </a:xfrm>
          <a:prstGeom prst="rect">
            <a:avLst/>
          </a:prstGeom>
          <a:ln w="12700">
            <a:solidFill>
              <a:schemeClr val="accent1"/>
            </a:solidFill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7805" y="4132580"/>
            <a:ext cx="4038600" cy="2725420"/>
          </a:xfrm>
          <a:prstGeom prst="rect">
            <a:avLst/>
          </a:prstGeom>
          <a:ln w="12700">
            <a:solidFill>
              <a:schemeClr val="accent6"/>
            </a:solidFill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Content Placeholder 7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78435" y="1253490"/>
            <a:ext cx="2090420" cy="32791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>
                <a:sym typeface="+mn-ea"/>
              </a:rPr>
              <a:t>九、一个模块依赖其他模块，则应导入他的头文件</a:t>
            </a:r>
            <a:endParaRPr lang="zh-CN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2886710" y="1458595"/>
            <a:ext cx="8932545" cy="4351655"/>
          </a:xfrm>
        </p:spPr>
        <p:txBody>
          <a:bodyPr/>
          <a:p>
            <a:r>
              <a:rPr lang="zh-CN"/>
              <a:t>如果新模块（</a:t>
            </a:r>
            <a:r>
              <a:rPr lang="en-US" altLang="zh-CN"/>
              <a:t>Carer</a:t>
            </a:r>
            <a:r>
              <a:rPr lang="zh-CN"/>
              <a:t>）中用到了其他模块（</a:t>
            </a:r>
            <a:r>
              <a:rPr lang="en-US" altLang="zh-CN"/>
              <a:t>Animal</a:t>
            </a:r>
            <a:r>
              <a:rPr lang="zh-CN"/>
              <a:t>）的类或函数，则需要在新模块（</a:t>
            </a:r>
            <a:r>
              <a:rPr lang="en-US" altLang="zh-CN"/>
              <a:t>Carer</a:t>
            </a:r>
            <a:r>
              <a:rPr lang="zh-CN"/>
              <a:t>）的头文件和源文件中都导入其他模块（</a:t>
            </a:r>
            <a:r>
              <a:rPr lang="en-US" altLang="zh-CN"/>
              <a:t>Animal</a:t>
            </a:r>
            <a:r>
              <a:rPr lang="zh-CN"/>
              <a:t>）的头文件。</a:t>
            </a:r>
            <a:endParaRPr lang="zh-CN"/>
          </a:p>
          <a:p>
            <a:r>
              <a:rPr lang="zh-CN"/>
              <a:t>注意不论是项目自己的头文件还是外部的系统的头文件，请全部统一采用</a:t>
            </a:r>
            <a:r>
              <a:rPr lang="en-US" altLang="zh-CN"/>
              <a:t> </a:t>
            </a:r>
            <a:r>
              <a:rPr lang="x-none" altLang="zh-CN" b="1"/>
              <a:t>&lt;</a:t>
            </a:r>
            <a:r>
              <a:rPr lang="zh-CN" altLang="x-none" b="1"/>
              <a:t>项目名</a:t>
            </a:r>
            <a:r>
              <a:rPr lang="x-none" altLang="zh-CN" b="1"/>
              <a:t>/</a:t>
            </a:r>
            <a:r>
              <a:rPr lang="zh-CN" altLang="x-none" b="1"/>
              <a:t>模块名</a:t>
            </a:r>
            <a:r>
              <a:rPr lang="x-none" altLang="zh-CN" b="1"/>
              <a:t>.h&gt;</a:t>
            </a:r>
            <a:r>
              <a:rPr lang="x-none" altLang="zh-CN"/>
              <a:t> </a:t>
            </a:r>
            <a:r>
              <a:rPr lang="zh-CN" altLang="x-none"/>
              <a:t>的格式。不要用</a:t>
            </a:r>
            <a:r>
              <a:rPr lang="en-US" altLang="zh-CN"/>
              <a:t> </a:t>
            </a:r>
            <a:r>
              <a:rPr lang="x-none" altLang="en-US" b="1"/>
              <a:t>“</a:t>
            </a:r>
            <a:r>
              <a:rPr lang="zh-CN" altLang="x-none" b="1">
                <a:sym typeface="+mn-ea"/>
              </a:rPr>
              <a:t>模块名</a:t>
            </a:r>
            <a:r>
              <a:rPr lang="x-none" altLang="zh-CN" b="1">
                <a:sym typeface="+mn-ea"/>
              </a:rPr>
              <a:t>.h</a:t>
            </a:r>
            <a:r>
              <a:rPr lang="x-none" altLang="en-US" b="1"/>
              <a:t>”</a:t>
            </a:r>
            <a:r>
              <a:rPr lang="en-US" altLang="x-none"/>
              <a:t> </a:t>
            </a:r>
            <a:r>
              <a:rPr lang="zh-CN" altLang="en-US"/>
              <a:t>这种相对路径的格式，避免模块名和系统已有头文件名冲突。</a:t>
            </a:r>
            <a:endParaRPr lang="zh-CN" altLang="en-US"/>
          </a:p>
        </p:txBody>
      </p:sp>
      <p:sp>
        <p:nvSpPr>
          <p:cNvPr id="14" name="Rectangles 13"/>
          <p:cNvSpPr/>
          <p:nvPr/>
        </p:nvSpPr>
        <p:spPr>
          <a:xfrm>
            <a:off x="1456055" y="2341880"/>
            <a:ext cx="643890" cy="184150"/>
          </a:xfrm>
          <a:prstGeom prst="rect">
            <a:avLst/>
          </a:prstGeom>
          <a:noFill/>
          <a:ln>
            <a:solidFill>
              <a:schemeClr val="accent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5" name="Rectangles 14"/>
          <p:cNvSpPr/>
          <p:nvPr/>
        </p:nvSpPr>
        <p:spPr>
          <a:xfrm>
            <a:off x="1100455" y="2898140"/>
            <a:ext cx="840740" cy="184150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2790" y="3758565"/>
            <a:ext cx="4672965" cy="3099435"/>
          </a:xfrm>
          <a:prstGeom prst="rect">
            <a:avLst/>
          </a:prstGeom>
          <a:ln w="12700">
            <a:solidFill>
              <a:schemeClr val="accent1"/>
            </a:solidFill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7805" y="4132580"/>
            <a:ext cx="4038600" cy="2725420"/>
          </a:xfrm>
          <a:prstGeom prst="rect">
            <a:avLst/>
          </a:prstGeom>
          <a:ln w="12700">
            <a:solidFill>
              <a:schemeClr val="accent6"/>
            </a:solidFill>
          </a:ln>
        </p:spPr>
      </p:pic>
      <p:sp>
        <p:nvSpPr>
          <p:cNvPr id="3" name="Rectangles 2"/>
          <p:cNvSpPr/>
          <p:nvPr/>
        </p:nvSpPr>
        <p:spPr>
          <a:xfrm>
            <a:off x="3717290" y="4564380"/>
            <a:ext cx="1920875" cy="205105"/>
          </a:xfrm>
          <a:prstGeom prst="rect">
            <a:avLst/>
          </a:prstGeom>
          <a:noFill/>
          <a:ln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4" name="Rectangles 3"/>
          <p:cNvSpPr/>
          <p:nvPr/>
        </p:nvSpPr>
        <p:spPr>
          <a:xfrm>
            <a:off x="8112760" y="3992880"/>
            <a:ext cx="1969770" cy="205105"/>
          </a:xfrm>
          <a:prstGeom prst="rect">
            <a:avLst/>
          </a:prstGeom>
          <a:noFill/>
          <a:ln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9230" y="4023360"/>
            <a:ext cx="3893185" cy="2834640"/>
          </a:xfrm>
          <a:prstGeom prst="rect">
            <a:avLst/>
          </a:prstGeom>
          <a:ln w="12700">
            <a:solidFill>
              <a:schemeClr val="accent6"/>
            </a:solidFill>
          </a:ln>
        </p:spPr>
      </p:pic>
      <p:pic>
        <p:nvPicPr>
          <p:cNvPr id="8" name="Content Placeholder 7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78435" y="1253490"/>
            <a:ext cx="2090420" cy="32791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4685" y="258445"/>
            <a:ext cx="10515600" cy="1325563"/>
          </a:xfrm>
        </p:spPr>
        <p:txBody>
          <a:bodyPr/>
          <a:p>
            <a:r>
              <a:rPr lang="zh-CN">
                <a:sym typeface="+mn-ea"/>
              </a:rPr>
              <a:t>十、依赖其他模块但不解引用，则可以只前向声明不导入头文件</a:t>
            </a:r>
            <a:endParaRPr lang="zh-CN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2540635" y="1345565"/>
            <a:ext cx="9299575" cy="4351655"/>
          </a:xfrm>
        </p:spPr>
        <p:txBody>
          <a:bodyPr/>
          <a:p>
            <a:r>
              <a:rPr lang="zh-CN"/>
              <a:t>如果模块</a:t>
            </a:r>
            <a:r>
              <a:rPr lang="en-US" altLang="zh-CN"/>
              <a:t> Carer </a:t>
            </a:r>
            <a:r>
              <a:rPr lang="zh-CN" altLang="en-US"/>
              <a:t>的</a:t>
            </a:r>
            <a:r>
              <a:rPr lang="zh-CN"/>
              <a:t>头文件</a:t>
            </a:r>
            <a:r>
              <a:rPr lang="en-US" altLang="zh-CN"/>
              <a:t> Carer</a:t>
            </a:r>
            <a:r>
              <a:rPr lang="x-none" altLang="en-US"/>
              <a:t>.h </a:t>
            </a:r>
            <a:r>
              <a:rPr lang="zh-CN"/>
              <a:t>虽然引用了其他模块中的</a:t>
            </a:r>
            <a:r>
              <a:rPr lang="en-US" altLang="zh-CN"/>
              <a:t> Animal </a:t>
            </a:r>
            <a:r>
              <a:rPr lang="zh-CN" altLang="en-US"/>
              <a:t>类</a:t>
            </a:r>
            <a:r>
              <a:rPr lang="zh-CN"/>
              <a:t>，但是他里面并</a:t>
            </a:r>
            <a:r>
              <a:rPr lang="zh-CN">
                <a:sym typeface="+mn-ea"/>
              </a:rPr>
              <a:t>没有解引用</a:t>
            </a:r>
            <a:r>
              <a:rPr lang="en-US" altLang="zh-CN">
                <a:sym typeface="+mn-ea"/>
              </a:rPr>
              <a:t> Animal</a:t>
            </a:r>
            <a:r>
              <a:rPr lang="zh-CN" altLang="en-US">
                <a:sym typeface="+mn-ea"/>
              </a:rPr>
              <a:t>，只有源文件</a:t>
            </a:r>
            <a:r>
              <a:rPr lang="en-US" altLang="zh-CN">
                <a:sym typeface="+mn-ea"/>
              </a:rPr>
              <a:t> Carer</a:t>
            </a:r>
            <a:r>
              <a:rPr lang="x-none" altLang="en-US">
                <a:sym typeface="+mn-ea"/>
              </a:rPr>
              <a:t>.cpp</a:t>
            </a:r>
            <a:r>
              <a:rPr lang="en-US" altLang="x-none">
                <a:sym typeface="+mn-ea"/>
              </a:rPr>
              <a:t> </a:t>
            </a:r>
            <a:r>
              <a:rPr lang="zh-CN">
                <a:sym typeface="+mn-ea"/>
              </a:rPr>
              <a:t>解引用了</a:t>
            </a:r>
            <a:r>
              <a:rPr lang="en-US" altLang="zh-CN">
                <a:sym typeface="+mn-ea"/>
              </a:rPr>
              <a:t> Animal</a:t>
            </a:r>
            <a:r>
              <a:rPr lang="zh-CN"/>
              <a:t>。</a:t>
            </a:r>
            <a:endParaRPr lang="zh-CN"/>
          </a:p>
          <a:p>
            <a:r>
              <a:rPr lang="zh-CN"/>
              <a:t>那么这个头文件是不需要导入</a:t>
            </a:r>
            <a:r>
              <a:rPr lang="en-US" altLang="zh-CN"/>
              <a:t> </a:t>
            </a:r>
            <a:r>
              <a:rPr lang="x-none" altLang="en-US"/>
              <a:t>Animal.h</a:t>
            </a:r>
            <a:r>
              <a:rPr lang="en-US" altLang="x-none"/>
              <a:t> </a:t>
            </a:r>
            <a:r>
              <a:rPr lang="zh-CN" altLang="en-US"/>
              <a:t>的，只需要一个前置声明</a:t>
            </a:r>
            <a:r>
              <a:rPr lang="en-US" altLang="zh-CN"/>
              <a:t> </a:t>
            </a:r>
            <a:r>
              <a:rPr lang="x-none" altLang="en-US" b="1"/>
              <a:t>struct Animal</a:t>
            </a:r>
            <a:r>
              <a:rPr lang="zh-CN" altLang="x-none"/>
              <a:t>，只有实际调用了</a:t>
            </a:r>
            <a:r>
              <a:rPr lang="en-US" altLang="zh-CN"/>
              <a:t> </a:t>
            </a:r>
            <a:r>
              <a:rPr lang="x-none" altLang="en-US"/>
              <a:t>Animal </a:t>
            </a:r>
            <a:r>
              <a:rPr lang="zh-CN" altLang="x-none"/>
              <a:t>成员函数的源文件需要导入</a:t>
            </a:r>
            <a:r>
              <a:rPr lang="en-US" altLang="zh-CN"/>
              <a:t> Animal</a:t>
            </a:r>
            <a:r>
              <a:rPr lang="x-none" altLang="en-US"/>
              <a:t>.h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>
                <a:sym typeface="+mn-ea"/>
              </a:rPr>
              <a:t>好处：加快编译速度，防止循环引用。</a:t>
            </a:r>
            <a:endParaRPr lang="zh-CN" altLang="en-US"/>
          </a:p>
        </p:txBody>
      </p:sp>
      <p:sp>
        <p:nvSpPr>
          <p:cNvPr id="14" name="Rectangles 13"/>
          <p:cNvSpPr/>
          <p:nvPr/>
        </p:nvSpPr>
        <p:spPr>
          <a:xfrm>
            <a:off x="1456055" y="2341880"/>
            <a:ext cx="643890" cy="184150"/>
          </a:xfrm>
          <a:prstGeom prst="rect">
            <a:avLst/>
          </a:prstGeom>
          <a:noFill/>
          <a:ln>
            <a:solidFill>
              <a:schemeClr val="accent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5" name="Rectangles 14"/>
          <p:cNvSpPr/>
          <p:nvPr/>
        </p:nvSpPr>
        <p:spPr>
          <a:xfrm>
            <a:off x="1100455" y="2898140"/>
            <a:ext cx="840740" cy="184150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2790" y="3758565"/>
            <a:ext cx="4672965" cy="3099435"/>
          </a:xfrm>
          <a:prstGeom prst="rect">
            <a:avLst/>
          </a:prstGeom>
          <a:ln w="12700">
            <a:solidFill>
              <a:schemeClr val="accent1"/>
            </a:solidFill>
          </a:ln>
        </p:spPr>
      </p:pic>
      <p:sp>
        <p:nvSpPr>
          <p:cNvPr id="3" name="Rectangles 2"/>
          <p:cNvSpPr/>
          <p:nvPr/>
        </p:nvSpPr>
        <p:spPr>
          <a:xfrm>
            <a:off x="2729230" y="5331460"/>
            <a:ext cx="1498600" cy="205105"/>
          </a:xfrm>
          <a:prstGeom prst="rect">
            <a:avLst/>
          </a:prstGeom>
          <a:noFill/>
          <a:ln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4" name="Rectangles 3"/>
          <p:cNvSpPr/>
          <p:nvPr/>
        </p:nvSpPr>
        <p:spPr>
          <a:xfrm>
            <a:off x="8112760" y="3992880"/>
            <a:ext cx="1969770" cy="205105"/>
          </a:xfrm>
          <a:prstGeom prst="rect">
            <a:avLst/>
          </a:prstGeom>
          <a:noFill/>
          <a:ln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9230" y="4023360"/>
            <a:ext cx="3893185" cy="2834640"/>
          </a:xfrm>
          <a:prstGeom prst="rect">
            <a:avLst/>
          </a:prstGeom>
          <a:ln w="12700">
            <a:solidFill>
              <a:schemeClr val="accent6"/>
            </a:solidFill>
          </a:ln>
        </p:spPr>
      </p:pic>
      <p:pic>
        <p:nvPicPr>
          <p:cNvPr id="8" name="Content Placeholder 7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78435" y="1253490"/>
            <a:ext cx="2090420" cy="32791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4685" y="258445"/>
            <a:ext cx="10515600" cy="1325563"/>
          </a:xfrm>
        </p:spPr>
        <p:txBody>
          <a:bodyPr/>
          <a:p>
            <a:r>
              <a:rPr lang="zh-CN">
                <a:sym typeface="+mn-ea"/>
              </a:rPr>
              <a:t>十一、以项目名为名字空间（</a:t>
            </a:r>
            <a:r>
              <a:rPr lang="x-none" altLang="zh-CN">
                <a:sym typeface="+mn-ea"/>
              </a:rPr>
              <a:t>namsepace</a:t>
            </a:r>
            <a:r>
              <a:rPr lang="zh-CN">
                <a:sym typeface="+mn-ea"/>
              </a:rPr>
              <a:t>），避免符号冲突</a:t>
            </a:r>
            <a:endParaRPr lang="zh-CN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2540635" y="1345565"/>
            <a:ext cx="9299575" cy="4351655"/>
          </a:xfrm>
        </p:spPr>
        <p:txBody>
          <a:bodyPr/>
          <a:p>
            <a:r>
              <a:rPr lang="zh-CN" altLang="en-US"/>
              <a:t>在声明和定义外面都套一层名字空间，例如此处我的子项目名是</a:t>
            </a:r>
            <a:r>
              <a:rPr lang="en-US" altLang="zh-CN"/>
              <a:t> </a:t>
            </a:r>
            <a:r>
              <a:rPr lang="x-none" altLang="en-US"/>
              <a:t>biology</a:t>
            </a:r>
            <a:r>
              <a:rPr lang="zh-CN" altLang="x-none"/>
              <a:t>，那我就</a:t>
            </a:r>
            <a:r>
              <a:rPr lang="en-US" altLang="zh-CN"/>
              <a:t> </a:t>
            </a:r>
            <a:r>
              <a:rPr lang="x-none" altLang="en-US"/>
              <a:t>biology::Animal</a:t>
            </a:r>
            <a:r>
              <a:rPr lang="zh-CN" altLang="en-US"/>
              <a:t>。避免暴露全局的</a:t>
            </a:r>
            <a:r>
              <a:rPr lang="en-US" altLang="zh-CN"/>
              <a:t> </a:t>
            </a:r>
            <a:r>
              <a:rPr lang="x-none" altLang="en-US"/>
              <a:t>Animal</a:t>
            </a:r>
            <a:r>
              <a:rPr lang="zh-CN" altLang="x-none"/>
              <a:t>。这是因为万一有个</a:t>
            </a:r>
            <a:r>
              <a:rPr lang="zh-CN" altLang="x-none">
                <a:sym typeface="+mn-ea"/>
              </a:rPr>
              <a:t>“</a:t>
            </a:r>
            <a:r>
              <a:rPr lang="zh-CN" altLang="x-none"/>
              <a:t>不拘一格”的第三方库也暴露个全局的</a:t>
            </a:r>
            <a:r>
              <a:rPr lang="en-US" altLang="zh-CN"/>
              <a:t> </a:t>
            </a:r>
            <a:r>
              <a:rPr lang="x-none" altLang="en-US"/>
              <a:t>Animal</a:t>
            </a:r>
            <a:r>
              <a:rPr lang="zh-CN" altLang="x-none"/>
              <a:t>，两个符号就会发生冲突，由于类符号都具有</a:t>
            </a:r>
            <a:r>
              <a:rPr lang="en-US" altLang="zh-CN"/>
              <a:t> weak </a:t>
            </a:r>
            <a:r>
              <a:rPr lang="zh-CN" altLang="en-US"/>
              <a:t>属性，链接</a:t>
            </a:r>
            <a:r>
              <a:rPr lang="zh-CN" altLang="x-none"/>
              <a:t>器会随机选择一个覆盖掉，非常危险！</a:t>
            </a:r>
            <a:endParaRPr lang="zh-CN" altLang="x-none"/>
          </a:p>
          <a:p>
            <a:r>
              <a:rPr lang="zh-CN" altLang="x-none" sz="1400">
                <a:solidFill>
                  <a:schemeClr val="bg1">
                    <a:lumMod val="50000"/>
                  </a:schemeClr>
                </a:solidFill>
              </a:rPr>
              <a:t>（关于符号的</a:t>
            </a:r>
            <a:r>
              <a:rPr lang="en-US" altLang="zh-CN" sz="1400">
                <a:solidFill>
                  <a:schemeClr val="bg1">
                    <a:lumMod val="50000"/>
                  </a:schemeClr>
                </a:solidFill>
              </a:rPr>
              <a:t> weak 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</a:rPr>
              <a:t>属性，以后单独开一门</a:t>
            </a:r>
            <a:r>
              <a:rPr lang="en-US" altLang="zh-CN" sz="1400">
                <a:solidFill>
                  <a:schemeClr val="bg1">
                    <a:lumMod val="50000"/>
                  </a:schemeClr>
                </a:solidFill>
              </a:rPr>
              <a:t> C++ 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</a:rPr>
              <a:t>课讲讲，这一课还是重点关注</a:t>
            </a:r>
            <a:r>
              <a:rPr lang="en-US" altLang="zh-CN" sz="1400">
                <a:solidFill>
                  <a:schemeClr val="bg1">
                    <a:lumMod val="50000"/>
                  </a:schemeClr>
                </a:solidFill>
              </a:rPr>
              <a:t> CMake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</a:rPr>
              <a:t>）</a:t>
            </a:r>
            <a:endParaRPr lang="zh-CN" altLang="en-US" sz="14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Rectangles 13"/>
          <p:cNvSpPr/>
          <p:nvPr/>
        </p:nvSpPr>
        <p:spPr>
          <a:xfrm>
            <a:off x="1456055" y="2341880"/>
            <a:ext cx="643890" cy="184150"/>
          </a:xfrm>
          <a:prstGeom prst="rect">
            <a:avLst/>
          </a:prstGeom>
          <a:noFill/>
          <a:ln>
            <a:solidFill>
              <a:schemeClr val="accent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5" name="Rectangles 14"/>
          <p:cNvSpPr/>
          <p:nvPr/>
        </p:nvSpPr>
        <p:spPr>
          <a:xfrm>
            <a:off x="1100455" y="2898140"/>
            <a:ext cx="840740" cy="184150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2790" y="3758565"/>
            <a:ext cx="4672965" cy="3099435"/>
          </a:xfrm>
          <a:prstGeom prst="rect">
            <a:avLst/>
          </a:prstGeom>
          <a:ln w="12700">
            <a:solidFill>
              <a:schemeClr val="accent1"/>
            </a:solidFill>
          </a:ln>
        </p:spPr>
      </p:pic>
      <p:sp>
        <p:nvSpPr>
          <p:cNvPr id="3" name="Rectangles 2"/>
          <p:cNvSpPr/>
          <p:nvPr/>
        </p:nvSpPr>
        <p:spPr>
          <a:xfrm>
            <a:off x="2729230" y="4886960"/>
            <a:ext cx="1985645" cy="205105"/>
          </a:xfrm>
          <a:prstGeom prst="rect">
            <a:avLst/>
          </a:prstGeom>
          <a:noFill/>
          <a:ln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7" name="Rectangles 6"/>
          <p:cNvSpPr/>
          <p:nvPr/>
        </p:nvSpPr>
        <p:spPr>
          <a:xfrm>
            <a:off x="2729230" y="6652895"/>
            <a:ext cx="165735" cy="205105"/>
          </a:xfrm>
          <a:prstGeom prst="rect">
            <a:avLst/>
          </a:prstGeom>
          <a:noFill/>
          <a:ln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9" name="Rectangles 8"/>
          <p:cNvSpPr/>
          <p:nvPr/>
        </p:nvSpPr>
        <p:spPr>
          <a:xfrm>
            <a:off x="7082790" y="6631940"/>
            <a:ext cx="165735" cy="205105"/>
          </a:xfrm>
          <a:prstGeom prst="rect">
            <a:avLst/>
          </a:prstGeom>
          <a:noFill/>
          <a:ln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1" name="Rectangles 10"/>
          <p:cNvSpPr/>
          <p:nvPr/>
        </p:nvSpPr>
        <p:spPr>
          <a:xfrm>
            <a:off x="7089775" y="4711065"/>
            <a:ext cx="2147570" cy="205105"/>
          </a:xfrm>
          <a:prstGeom prst="rect">
            <a:avLst/>
          </a:prstGeom>
          <a:noFill/>
          <a:ln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Content Placeholder 7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78435" y="1253490"/>
            <a:ext cx="2090420" cy="32791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4685" y="258445"/>
            <a:ext cx="10515600" cy="1325563"/>
          </a:xfrm>
        </p:spPr>
        <p:txBody>
          <a:bodyPr/>
          <a:p>
            <a:r>
              <a:rPr lang="zh-CN">
                <a:sym typeface="+mn-ea"/>
              </a:rPr>
              <a:t>十二、依赖另一个子项目，则需要链接他</a:t>
            </a:r>
            <a:endParaRPr lang="en-US" altLang="x-none">
              <a:sym typeface="+mn-ea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2547620" y="1252855"/>
            <a:ext cx="9299575" cy="4351655"/>
          </a:xfrm>
        </p:spPr>
        <p:txBody>
          <a:bodyPr/>
          <a:p>
            <a:r>
              <a:rPr lang="zh-CN" altLang="x-none">
                <a:sym typeface="+mn-ea"/>
              </a:rPr>
              <a:t>让</a:t>
            </a:r>
            <a:r>
              <a:rPr lang="x-none" altLang="zh-CN">
                <a:sym typeface="+mn-ea"/>
              </a:rPr>
              <a:t> pybmain </a:t>
            </a:r>
            <a:r>
              <a:rPr lang="zh-CN" altLang="x-none">
                <a:sym typeface="+mn-ea"/>
              </a:rPr>
              <a:t>链接上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biology</a:t>
            </a:r>
            <a:r>
              <a:rPr lang="zh-CN" altLang="x-none">
                <a:sym typeface="+mn-ea"/>
              </a:rPr>
              <a:t>：</a:t>
            </a:r>
            <a:r>
              <a:rPr lang="x-none" altLang="en-US">
                <a:sym typeface="+mn-ea"/>
              </a:rPr>
              <a:t>target_link_libraries(pybmain PUBLIC biology)</a:t>
            </a:r>
            <a:endParaRPr lang="x-none" altLang="en-US">
              <a:sym typeface="+mn-ea"/>
            </a:endParaRPr>
          </a:p>
          <a:p>
            <a:r>
              <a:rPr lang="zh-CN" altLang="en-US"/>
              <a:t>由于</a:t>
            </a:r>
            <a:r>
              <a:rPr lang="en-US" altLang="zh-CN"/>
              <a:t> PUBLIC </a:t>
            </a:r>
            <a:r>
              <a:rPr lang="zh-CN" altLang="en-US"/>
              <a:t>属性具有传染性，根</a:t>
            </a:r>
            <a:r>
              <a:rPr lang="x-none" altLang="zh-CN"/>
              <a:t>/</a:t>
            </a:r>
            <a:r>
              <a:rPr lang="en-US" altLang="zh-CN"/>
              <a:t>biology</a:t>
            </a:r>
            <a:r>
              <a:rPr lang="x-none" altLang="en-US"/>
              <a:t>/include </a:t>
            </a:r>
            <a:r>
              <a:rPr lang="zh-CN" altLang="x-none"/>
              <a:t>现在也加入</a:t>
            </a:r>
            <a:r>
              <a:rPr lang="en-US" altLang="zh-CN"/>
              <a:t> </a:t>
            </a:r>
            <a:r>
              <a:rPr lang="x-none" altLang="en-US"/>
              <a:t>pybmain </a:t>
            </a:r>
            <a:r>
              <a:rPr lang="zh-CN" altLang="x-none"/>
              <a:t>的头文件搜索路径了，因此</a:t>
            </a:r>
            <a:r>
              <a:rPr lang="en-US" altLang="zh-CN"/>
              <a:t> pybmain </a:t>
            </a:r>
            <a:r>
              <a:rPr lang="zh-CN" altLang="en-US"/>
              <a:t>里可以</a:t>
            </a:r>
            <a:r>
              <a:rPr lang="en-US" altLang="zh-CN"/>
              <a:t> </a:t>
            </a:r>
            <a:r>
              <a:rPr lang="x-none" altLang="en-US"/>
              <a:t>#include </a:t>
            </a:r>
            <a:r>
              <a:rPr lang="zh-CN" altLang="x-none"/>
              <a:t>到</a:t>
            </a:r>
            <a:r>
              <a:rPr lang="en-US" altLang="zh-CN"/>
              <a:t> biology </a:t>
            </a:r>
            <a:r>
              <a:rPr lang="zh-CN" altLang="en-US"/>
              <a:t>的头文件。</a:t>
            </a:r>
            <a:endParaRPr lang="zh-CN" altLang="en-US"/>
          </a:p>
          <a:p>
            <a:r>
              <a:rPr lang="zh-CN" altLang="en-US"/>
              <a:t>同理如果又有一个</a:t>
            </a:r>
            <a:r>
              <a:rPr lang="en-US" altLang="zh-CN"/>
              <a:t> </a:t>
            </a:r>
            <a:r>
              <a:rPr lang="x-none" altLang="en-US">
                <a:sym typeface="+mn-ea"/>
              </a:rPr>
              <a:t>target_link_libraries(</a:t>
            </a:r>
            <a:r>
              <a:rPr lang="en-US" altLang="x-none">
                <a:sym typeface="+mn-ea"/>
              </a:rPr>
              <a:t>zxx</a:t>
            </a:r>
            <a:r>
              <a:rPr lang="x-none" altLang="en-US">
                <a:sym typeface="+mn-ea"/>
              </a:rPr>
              <a:t>pig PUBLIC pybmain) </a:t>
            </a:r>
            <a:r>
              <a:rPr lang="zh-CN" altLang="x-none">
                <a:sym typeface="+mn-ea"/>
              </a:rPr>
              <a:t>那么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zxxpig </a:t>
            </a:r>
            <a:r>
              <a:rPr lang="zh-CN" altLang="x-none">
                <a:sym typeface="+mn-ea"/>
              </a:rPr>
              <a:t>也有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pybmain </a:t>
            </a:r>
            <a:r>
              <a:rPr lang="zh-CN" altLang="x-none">
                <a:sym typeface="+mn-ea"/>
              </a:rPr>
              <a:t>和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biology </a:t>
            </a:r>
            <a:r>
              <a:rPr lang="zh-CN" altLang="x-none">
                <a:sym typeface="+mn-ea"/>
              </a:rPr>
              <a:t>的所有头文件搜索路径了。</a:t>
            </a:r>
            <a:r>
              <a:rPr lang="zh-CN" altLang="x-none" sz="1200">
                <a:solidFill>
                  <a:schemeClr val="bg1">
                    <a:lumMod val="50000"/>
                  </a:schemeClr>
                </a:solidFill>
                <a:sym typeface="+mn-ea"/>
              </a:rPr>
              <a:t>（</a:t>
            </a:r>
            <a:r>
              <a:rPr lang="en-US" altLang="zh-CN" sz="1200">
                <a:solidFill>
                  <a:schemeClr val="bg1">
                    <a:lumMod val="50000"/>
                  </a:schemeClr>
                </a:solidFill>
                <a:sym typeface="+mn-ea"/>
              </a:rPr>
              <a:t>PUBLIC </a:t>
            </a: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sym typeface="+mn-ea"/>
              </a:rPr>
              <a:t>的原理详见第一期课程</a:t>
            </a:r>
            <a:r>
              <a:rPr lang="zh-CN" altLang="x-none" sz="1200">
                <a:solidFill>
                  <a:schemeClr val="bg1">
                    <a:lumMod val="50000"/>
                  </a:schemeClr>
                </a:solidFill>
                <a:sym typeface="+mn-ea"/>
              </a:rPr>
              <a:t>）</a:t>
            </a:r>
            <a:endParaRPr lang="zh-CN" altLang="x-none" sz="1200">
              <a:solidFill>
                <a:schemeClr val="bg1">
                  <a:lumMod val="50000"/>
                </a:schemeClr>
              </a:solidFill>
              <a:sym typeface="+mn-ea"/>
            </a:endParaRPr>
          </a:p>
        </p:txBody>
      </p:sp>
      <p:sp>
        <p:nvSpPr>
          <p:cNvPr id="15" name="Rectangles 14"/>
          <p:cNvSpPr/>
          <p:nvPr/>
        </p:nvSpPr>
        <p:spPr>
          <a:xfrm>
            <a:off x="807085" y="3436620"/>
            <a:ext cx="1193800" cy="184150"/>
          </a:xfrm>
          <a:prstGeom prst="rect">
            <a:avLst/>
          </a:prstGeom>
          <a:noFill/>
          <a:ln>
            <a:solidFill>
              <a:schemeClr val="accent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/>
          </a:p>
        </p:txBody>
      </p:sp>
      <p:pic>
        <p:nvPicPr>
          <p:cNvPr id="9" name="Content Placeholder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8685" y="5837555"/>
            <a:ext cx="8229600" cy="887730"/>
          </a:xfrm>
          <a:prstGeom prst="rect">
            <a:avLst/>
          </a:prstGeom>
          <a:ln w="12700">
            <a:solidFill>
              <a:schemeClr val="accent2"/>
            </a:solidFill>
          </a:ln>
        </p:spPr>
      </p:pic>
      <p:sp>
        <p:nvSpPr>
          <p:cNvPr id="3" name="Rectangles 2"/>
          <p:cNvSpPr/>
          <p:nvPr/>
        </p:nvSpPr>
        <p:spPr>
          <a:xfrm>
            <a:off x="800100" y="1616710"/>
            <a:ext cx="1193800" cy="184150"/>
          </a:xfrm>
          <a:prstGeom prst="rect">
            <a:avLst/>
          </a:prstGeom>
          <a:noFill/>
          <a:ln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7620" y="3965575"/>
            <a:ext cx="7610475" cy="1306830"/>
          </a:xfrm>
          <a:prstGeom prst="rect">
            <a:avLst/>
          </a:prstGeom>
          <a:ln w="12700">
            <a:solidFill>
              <a:schemeClr val="accent6"/>
            </a:solidFill>
          </a:ln>
        </p:spPr>
      </p:pic>
      <p:cxnSp>
        <p:nvCxnSpPr>
          <p:cNvPr id="5" name="Curved Connector 4"/>
          <p:cNvCxnSpPr/>
          <p:nvPr/>
        </p:nvCxnSpPr>
        <p:spPr>
          <a:xfrm rot="10800000">
            <a:off x="6081395" y="5142230"/>
            <a:ext cx="1685290" cy="1318895"/>
          </a:xfrm>
          <a:prstGeom prst="curvedConnector3">
            <a:avLst>
              <a:gd name="adj1" fmla="val 49962"/>
            </a:avLst>
          </a:prstGeom>
          <a:ln w="38100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Box 6"/>
          <p:cNvSpPr txBox="1"/>
          <p:nvPr/>
        </p:nvSpPr>
        <p:spPr>
          <a:xfrm>
            <a:off x="6478905" y="5469255"/>
            <a:ext cx="868680" cy="36830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r>
              <a:rPr lang="zh-CN" altLang="en-US">
                <a:solidFill>
                  <a:schemeClr val="accent4"/>
                </a:solidFill>
                <a:effectLst/>
              </a:rPr>
              <a:t>传染给</a:t>
            </a:r>
            <a:endParaRPr lang="zh-CN" altLang="en-US">
              <a:solidFill>
                <a:schemeClr val="accent4"/>
              </a:solidFill>
              <a:effectLst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十三、</a:t>
            </a:r>
            <a:r>
              <a:rPr lang="zh-CN" altLang="en-US">
                <a:sym typeface="+mn-ea"/>
              </a:rPr>
              <a:t>你知道吗？</a:t>
            </a:r>
            <a:r>
              <a:rPr lang="en-US" altLang="zh-CN"/>
              <a:t>CMake </a:t>
            </a:r>
            <a:r>
              <a:rPr lang="zh-CN" altLang="en-US"/>
              <a:t>也有</a:t>
            </a:r>
            <a:r>
              <a:rPr lang="en-US" altLang="zh-CN"/>
              <a:t> include </a:t>
            </a:r>
            <a:r>
              <a:rPr lang="zh-CN" altLang="en-US"/>
              <a:t>功能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6440" y="1825625"/>
            <a:ext cx="8143875" cy="4351655"/>
          </a:xfrm>
        </p:spPr>
        <p:txBody>
          <a:bodyPr/>
          <a:p>
            <a:r>
              <a:rPr lang="zh-CN" altLang="en-US"/>
              <a:t>和</a:t>
            </a:r>
            <a:r>
              <a:rPr lang="en-US" altLang="zh-CN"/>
              <a:t> C</a:t>
            </a:r>
            <a:r>
              <a:rPr lang="x-none" altLang="en-US"/>
              <a:t>/C++ </a:t>
            </a:r>
            <a:r>
              <a:rPr lang="zh-CN" altLang="x-none"/>
              <a:t>的</a:t>
            </a:r>
            <a:r>
              <a:rPr lang="en-US" altLang="zh-CN"/>
              <a:t> </a:t>
            </a:r>
            <a:r>
              <a:rPr lang="x-none" altLang="en-US"/>
              <a:t>#include </a:t>
            </a:r>
            <a:r>
              <a:rPr lang="zh-CN" altLang="x-none"/>
              <a:t>一样，</a:t>
            </a:r>
            <a:r>
              <a:rPr lang="en-US" altLang="zh-CN"/>
              <a:t>CMake </a:t>
            </a:r>
            <a:r>
              <a:rPr lang="zh-CN" altLang="en-US"/>
              <a:t>也有一个</a:t>
            </a:r>
            <a:r>
              <a:rPr lang="en-US" altLang="zh-CN"/>
              <a:t> </a:t>
            </a:r>
            <a:r>
              <a:rPr lang="x-none" altLang="en-US"/>
              <a:t>include </a:t>
            </a:r>
            <a:r>
              <a:rPr lang="zh-CN" altLang="x-none"/>
              <a:t>命令。</a:t>
            </a:r>
            <a:endParaRPr lang="zh-CN" altLang="x-none"/>
          </a:p>
          <a:p>
            <a:r>
              <a:rPr lang="zh-CN" altLang="en-US"/>
              <a:t>你写</a:t>
            </a:r>
            <a:r>
              <a:rPr lang="en-US" altLang="zh-CN"/>
              <a:t> include</a:t>
            </a:r>
            <a:r>
              <a:rPr lang="x-none" altLang="en-US"/>
              <a:t>(XXX)</a:t>
            </a:r>
            <a:r>
              <a:rPr lang="zh-CN" altLang="x-none"/>
              <a:t>，则他会在</a:t>
            </a:r>
            <a:r>
              <a:rPr lang="en-US" altLang="zh-CN"/>
              <a:t> </a:t>
            </a:r>
            <a:r>
              <a:rPr lang="x-none" altLang="en-US"/>
              <a:t>CMAKE_MODULE_PATH </a:t>
            </a:r>
            <a:r>
              <a:rPr lang="zh-CN" altLang="x-none"/>
              <a:t>这个列表中的所有路径下查找</a:t>
            </a:r>
            <a:r>
              <a:rPr lang="en-US" altLang="zh-CN"/>
              <a:t> </a:t>
            </a:r>
            <a:r>
              <a:rPr lang="x-none" altLang="en-US"/>
              <a:t>XXX.cmake</a:t>
            </a:r>
            <a:r>
              <a:rPr lang="en-US" altLang="x-none"/>
              <a:t> </a:t>
            </a:r>
            <a:r>
              <a:rPr lang="zh-CN" altLang="en-US"/>
              <a:t>这个文件。</a:t>
            </a:r>
            <a:endParaRPr lang="zh-CN" altLang="en-US"/>
          </a:p>
          <a:p>
            <a:r>
              <a:rPr lang="zh-CN" altLang="en-US"/>
              <a:t>这样你可以在</a:t>
            </a:r>
            <a:r>
              <a:rPr lang="en-US" altLang="zh-CN"/>
              <a:t> XXX</a:t>
            </a:r>
            <a:r>
              <a:rPr lang="x-none" altLang="en-US"/>
              <a:t>.cmake </a:t>
            </a:r>
            <a:r>
              <a:rPr lang="zh-CN" altLang="x-none"/>
              <a:t>里写一些你常用的函数，宏，变量等。</a:t>
            </a:r>
            <a:endParaRPr lang="zh-CN" altLang="x-none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545465" y="4879340"/>
            <a:ext cx="9670415" cy="1344930"/>
          </a:xfrm>
          <a:prstGeom prst="rect">
            <a:avLst/>
          </a:prstGeom>
          <a:ln w="12700">
            <a:solidFill>
              <a:schemeClr val="accent1"/>
            </a:solidFill>
          </a:ln>
        </p:spPr>
      </p:pic>
      <p:sp>
        <p:nvSpPr>
          <p:cNvPr id="15" name="Rectangles 14"/>
          <p:cNvSpPr/>
          <p:nvPr/>
        </p:nvSpPr>
        <p:spPr>
          <a:xfrm>
            <a:off x="545465" y="5969635"/>
            <a:ext cx="2859405" cy="254635"/>
          </a:xfrm>
          <a:prstGeom prst="rect">
            <a:avLst/>
          </a:prstGeom>
          <a:noFill/>
          <a:ln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3690" y="97155"/>
            <a:ext cx="2632710" cy="4243070"/>
          </a:xfrm>
          <a:prstGeom prst="rect">
            <a:avLst/>
          </a:prstGeom>
        </p:spPr>
      </p:pic>
      <p:sp>
        <p:nvSpPr>
          <p:cNvPr id="7" name="Rectangles 6"/>
          <p:cNvSpPr/>
          <p:nvPr/>
        </p:nvSpPr>
        <p:spPr>
          <a:xfrm>
            <a:off x="9912350" y="2420620"/>
            <a:ext cx="1924050" cy="219710"/>
          </a:xfrm>
          <a:prstGeom prst="rect">
            <a:avLst/>
          </a:prstGeom>
          <a:noFill/>
          <a:ln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8" name="Rectangles 7"/>
          <p:cNvSpPr/>
          <p:nvPr/>
        </p:nvSpPr>
        <p:spPr>
          <a:xfrm>
            <a:off x="9530080" y="2207260"/>
            <a:ext cx="548005" cy="206375"/>
          </a:xfrm>
          <a:prstGeom prst="rect">
            <a:avLst/>
          </a:prstGeom>
          <a:noFill/>
          <a:ln>
            <a:solidFill>
              <a:schemeClr val="accent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9" name="Rectangles 8"/>
          <p:cNvSpPr/>
          <p:nvPr/>
        </p:nvSpPr>
        <p:spPr>
          <a:xfrm>
            <a:off x="3469640" y="4879340"/>
            <a:ext cx="3891915" cy="269875"/>
          </a:xfrm>
          <a:prstGeom prst="rect">
            <a:avLst/>
          </a:prstGeom>
          <a:noFill/>
          <a:ln>
            <a:solidFill>
              <a:schemeClr val="accent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3" name="Rectangles 2"/>
          <p:cNvSpPr/>
          <p:nvPr/>
        </p:nvSpPr>
        <p:spPr>
          <a:xfrm>
            <a:off x="9530080" y="2647315"/>
            <a:ext cx="1466215" cy="206375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第一章：文件</a:t>
            </a:r>
            <a:r>
              <a:rPr lang="x-none" altLang="zh-CN"/>
              <a:t>/</a:t>
            </a:r>
            <a:r>
              <a:rPr lang="zh-CN" altLang="en-US"/>
              <a:t>目录组织规范</a:t>
            </a:r>
            <a:endParaRPr lang="en-US" altLang="zh-CN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x-none">
                <a:solidFill>
                  <a:schemeClr val="bg1">
                    <a:lumMod val="50000"/>
                  </a:schemeClr>
                </a:solidFill>
                <a:sym typeface="+mn-ea"/>
              </a:rPr>
              <a:t>基于</a:t>
            </a:r>
            <a:r>
              <a:rPr lang="x-none" altLang="zh-CN">
                <a:solidFill>
                  <a:schemeClr val="bg1">
                    <a:lumMod val="50000"/>
                  </a:schemeClr>
                </a:solidFill>
                <a:sym typeface="+mn-ea"/>
              </a:rPr>
              <a:t> CMake </a:t>
            </a:r>
            <a:r>
              <a:rPr lang="zh-CN" altLang="x-none">
                <a:solidFill>
                  <a:schemeClr val="bg1">
                    <a:lumMod val="50000"/>
                  </a:schemeClr>
                </a:solidFill>
                <a:sym typeface="+mn-ea"/>
              </a:rPr>
              <a:t>的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  <a:sym typeface="+mn-ea"/>
              </a:rPr>
              <a:t> </a:t>
            </a:r>
            <a:r>
              <a:rPr lang="x-none" altLang="en-US">
                <a:solidFill>
                  <a:schemeClr val="bg1">
                    <a:lumMod val="50000"/>
                  </a:schemeClr>
                </a:solidFill>
                <a:sym typeface="+mn-ea"/>
              </a:rPr>
              <a:t>C/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  <a:sym typeface="+mn-ea"/>
              </a:rPr>
              <a:t>C++ 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  <a:sym typeface="+mn-ea"/>
              </a:rPr>
              <a:t>项目，如何优雅地、模块化地组织大量源文件？</a:t>
            </a:r>
            <a:endParaRPr lang="zh-CN" altLang="en-US">
              <a:solidFill>
                <a:schemeClr val="bg1">
                  <a:lumMod val="50000"/>
                </a:schemeClr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十三、</a:t>
            </a:r>
            <a:r>
              <a:rPr lang="zh-CN" altLang="en-US">
                <a:sym typeface="+mn-ea"/>
              </a:rPr>
              <a:t>你知道吗？</a:t>
            </a:r>
            <a:r>
              <a:rPr lang="en-US" altLang="zh-CN"/>
              <a:t>CMake </a:t>
            </a:r>
            <a:r>
              <a:rPr lang="zh-CN" altLang="en-US"/>
              <a:t>也有</a:t>
            </a:r>
            <a:r>
              <a:rPr lang="en-US" altLang="zh-CN"/>
              <a:t> include </a:t>
            </a:r>
            <a:r>
              <a:rPr lang="zh-CN" altLang="en-US"/>
              <a:t>功能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6440" y="1825625"/>
            <a:ext cx="8143875" cy="4351655"/>
          </a:xfrm>
        </p:spPr>
        <p:txBody>
          <a:bodyPr/>
          <a:p>
            <a:r>
              <a:rPr lang="zh-CN" altLang="en-US"/>
              <a:t>和</a:t>
            </a:r>
            <a:r>
              <a:rPr lang="en-US" altLang="zh-CN"/>
              <a:t> C</a:t>
            </a:r>
            <a:r>
              <a:rPr lang="x-none" altLang="en-US"/>
              <a:t>/C++ </a:t>
            </a:r>
            <a:r>
              <a:rPr lang="zh-CN" altLang="x-none"/>
              <a:t>的</a:t>
            </a:r>
            <a:r>
              <a:rPr lang="en-US" altLang="zh-CN"/>
              <a:t> </a:t>
            </a:r>
            <a:r>
              <a:rPr lang="x-none" altLang="en-US"/>
              <a:t>#include </a:t>
            </a:r>
            <a:r>
              <a:rPr lang="zh-CN" altLang="x-none"/>
              <a:t>一样，</a:t>
            </a:r>
            <a:r>
              <a:rPr lang="en-US" altLang="zh-CN"/>
              <a:t>CMake </a:t>
            </a:r>
            <a:r>
              <a:rPr lang="zh-CN" altLang="en-US"/>
              <a:t>也有一个</a:t>
            </a:r>
            <a:r>
              <a:rPr lang="en-US" altLang="zh-CN"/>
              <a:t> </a:t>
            </a:r>
            <a:r>
              <a:rPr lang="x-none" altLang="en-US"/>
              <a:t>include </a:t>
            </a:r>
            <a:r>
              <a:rPr lang="zh-CN" altLang="x-none"/>
              <a:t>命令。</a:t>
            </a:r>
            <a:endParaRPr lang="zh-CN" altLang="x-none"/>
          </a:p>
          <a:p>
            <a:r>
              <a:rPr lang="zh-CN" altLang="en-US"/>
              <a:t>你写</a:t>
            </a:r>
            <a:r>
              <a:rPr lang="en-US" altLang="zh-CN"/>
              <a:t> include</a:t>
            </a:r>
            <a:r>
              <a:rPr lang="x-none" altLang="en-US"/>
              <a:t>(XXX)</a:t>
            </a:r>
            <a:r>
              <a:rPr lang="zh-CN" altLang="x-none"/>
              <a:t>，则他会在</a:t>
            </a:r>
            <a:r>
              <a:rPr lang="en-US" altLang="zh-CN"/>
              <a:t> </a:t>
            </a:r>
            <a:r>
              <a:rPr lang="x-none" altLang="en-US"/>
              <a:t>CMAKE_MODULE_PATH </a:t>
            </a:r>
            <a:r>
              <a:rPr lang="zh-CN" altLang="x-none"/>
              <a:t>这个列表中的所有路径下查找</a:t>
            </a:r>
            <a:r>
              <a:rPr lang="en-US" altLang="zh-CN"/>
              <a:t> </a:t>
            </a:r>
            <a:r>
              <a:rPr lang="x-none" altLang="en-US"/>
              <a:t>XXX.cmake</a:t>
            </a:r>
            <a:r>
              <a:rPr lang="en-US" altLang="x-none"/>
              <a:t> </a:t>
            </a:r>
            <a:r>
              <a:rPr lang="zh-CN" altLang="en-US"/>
              <a:t>这个文件。</a:t>
            </a:r>
            <a:endParaRPr lang="zh-CN" altLang="en-US"/>
          </a:p>
          <a:p>
            <a:r>
              <a:rPr lang="zh-CN" altLang="en-US"/>
              <a:t>这样你可以在</a:t>
            </a:r>
            <a:r>
              <a:rPr lang="en-US" altLang="zh-CN"/>
              <a:t> XXX</a:t>
            </a:r>
            <a:r>
              <a:rPr lang="x-none" altLang="en-US"/>
              <a:t>.cmake </a:t>
            </a:r>
            <a:r>
              <a:rPr lang="zh-CN" altLang="x-none"/>
              <a:t>里写一些你常用的函数，宏，变量等。</a:t>
            </a:r>
            <a:endParaRPr lang="zh-CN" altLang="x-none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03690" y="97155"/>
            <a:ext cx="2632710" cy="4243070"/>
          </a:xfrm>
          <a:prstGeom prst="rect">
            <a:avLst/>
          </a:prstGeom>
        </p:spPr>
      </p:pic>
      <p:sp>
        <p:nvSpPr>
          <p:cNvPr id="7" name="Rectangles 6"/>
          <p:cNvSpPr/>
          <p:nvPr/>
        </p:nvSpPr>
        <p:spPr>
          <a:xfrm>
            <a:off x="9912350" y="2420620"/>
            <a:ext cx="1924050" cy="219710"/>
          </a:xfrm>
          <a:prstGeom prst="rect">
            <a:avLst/>
          </a:prstGeom>
          <a:noFill/>
          <a:ln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/>
          </a:p>
        </p:txBody>
      </p:sp>
      <p:pic>
        <p:nvPicPr>
          <p:cNvPr id="10" name="Content Placeholder 9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868170" y="4206875"/>
            <a:ext cx="5944870" cy="2651125"/>
          </a:xfrm>
          <a:prstGeom prst="rect">
            <a:avLst/>
          </a:prstGeom>
          <a:ln w="12700">
            <a:solidFill>
              <a:schemeClr val="accent2"/>
            </a:solidFill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>
                <a:sym typeface="+mn-ea"/>
              </a:rPr>
              <a:t>macro 和 function 的区别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>
                <a:sym typeface="+mn-ea"/>
              </a:rPr>
              <a:t>macro 相当于直接把代码粘贴过去，直接访问调用者的作用域。这里写的相对路径 include 和 src，是基于调用者所在路径。</a:t>
            </a:r>
            <a:endParaRPr lang="en-US"/>
          </a:p>
          <a:p>
            <a:r>
              <a:rPr lang="en-US">
                <a:sym typeface="+mn-ea"/>
              </a:rPr>
              <a:t>function 则是会创建一个闭包，优先访问定义者的作用域。这里写的相对路径 include 和 src，则是基于定义者所在路径。</a:t>
            </a:r>
            <a:endParaRPr lang="en-US"/>
          </a:p>
        </p:txBody>
      </p:sp>
      <p:sp>
        <p:nvSpPr>
          <p:cNvPr id="2" name="Text Box 1"/>
          <p:cNvSpPr txBox="1"/>
          <p:nvPr/>
        </p:nvSpPr>
        <p:spPr>
          <a:xfrm>
            <a:off x="2953385" y="6050915"/>
            <a:ext cx="628586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>
                <a:solidFill>
                  <a:schemeClr val="bg1">
                    <a:lumMod val="50000"/>
                  </a:schemeClr>
                </a:solidFill>
              </a:rPr>
              <a:t>https://cmake.org/cmake/help/latest/command/function.html</a:t>
            </a:r>
            <a:endParaRPr lang="en-US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>
                <a:solidFill>
                  <a:schemeClr val="bg1">
                    <a:lumMod val="50000"/>
                  </a:schemeClr>
                </a:solidFill>
                <a:sym typeface="+mn-ea"/>
              </a:rPr>
              <a:t>https://cmake.org/cmake/help/latest/command/</a:t>
            </a:r>
            <a:r>
              <a:rPr lang="x-none" altLang="en-US">
                <a:solidFill>
                  <a:schemeClr val="bg1">
                    <a:lumMod val="50000"/>
                  </a:schemeClr>
                </a:solidFill>
                <a:sym typeface="+mn-ea"/>
              </a:rPr>
              <a:t>macro</a:t>
            </a:r>
            <a:r>
              <a:rPr lang="en-US">
                <a:solidFill>
                  <a:schemeClr val="bg1">
                    <a:lumMod val="50000"/>
                  </a:schemeClr>
                </a:solidFill>
                <a:sym typeface="+mn-ea"/>
              </a:rPr>
              <a:t>.html</a:t>
            </a:r>
            <a:endParaRPr lang="en-US">
              <a:solidFill>
                <a:schemeClr val="bg1">
                  <a:lumMod val="50000"/>
                </a:schemeClr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>
                <a:sym typeface="+mn-ea"/>
              </a:rPr>
              <a:t>include 和 add_subdirectory 的区别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/>
              <a:t>include 相当于直接把代码粘贴过去，直接访问调用者的作用域。这里创建的变量和外面共享</a:t>
            </a:r>
            <a:r>
              <a:rPr lang="zh-CN" altLang="en-US"/>
              <a:t>，直接</a:t>
            </a:r>
            <a:r>
              <a:rPr lang="en-US" altLang="zh-CN"/>
              <a:t> </a:t>
            </a:r>
            <a:r>
              <a:rPr lang="x-none" altLang="en-US"/>
              <a:t>set(key val) </a:t>
            </a:r>
            <a:r>
              <a:rPr lang="zh-CN" altLang="x-none"/>
              <a:t>则调用者也有</a:t>
            </a:r>
            <a:r>
              <a:rPr lang="en-US" altLang="zh-CN"/>
              <a:t> </a:t>
            </a:r>
            <a:r>
              <a:rPr lang="x-none" altLang="en-US"/>
              <a:t>${key} </a:t>
            </a:r>
            <a:r>
              <a:rPr lang="zh-CN" altLang="x-none"/>
              <a:t>这个变量了</a:t>
            </a:r>
            <a:r>
              <a:rPr lang="en-US"/>
              <a:t>。</a:t>
            </a:r>
            <a:endParaRPr lang="en-US"/>
          </a:p>
          <a:p>
            <a:r>
              <a:rPr lang="en-US"/>
              <a:t>function 中则是基于定义者所在路径，优先访问定义者的作用域。这里需要 set(key val PARENT_SCOPE) 才能修改到外面的变量。</a:t>
            </a:r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第二章：</a:t>
            </a:r>
            <a:r>
              <a:rPr lang="zh-CN" altLang="x-none">
                <a:sym typeface="+mn-ea"/>
              </a:rPr>
              <a:t>第三方库</a:t>
            </a:r>
            <a:r>
              <a:rPr lang="x-none" altLang="zh-CN">
                <a:sym typeface="+mn-ea"/>
              </a:rPr>
              <a:t>/</a:t>
            </a:r>
            <a:r>
              <a:rPr lang="zh-CN" altLang="en-US"/>
              <a:t>依赖项配置</a:t>
            </a:r>
            <a:endParaRPr lang="zh-CN" alt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x-none">
                <a:solidFill>
                  <a:schemeClr val="bg1">
                    <a:lumMod val="50000"/>
                  </a:schemeClr>
                </a:solidFill>
              </a:rPr>
              <a:t>用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x-none" altLang="en-US">
                <a:solidFill>
                  <a:schemeClr val="bg1">
                    <a:lumMod val="50000"/>
                  </a:schemeClr>
                </a:solidFill>
              </a:rPr>
              <a:t>find_package</a:t>
            </a:r>
            <a:r>
              <a:rPr lang="en-US" altLang="x-none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寻找系统中安装的第三方库并链接他们</a:t>
            </a:r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find</a:t>
            </a:r>
            <a:r>
              <a:rPr lang="x-none" altLang="en-US"/>
              <a:t>_package </a:t>
            </a:r>
            <a:r>
              <a:rPr lang="zh-CN" altLang="x-none"/>
              <a:t>命令</a:t>
            </a:r>
            <a:endParaRPr lang="zh-CN" altLang="x-non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/>
              <a:t>常用参数列表一览：</a:t>
            </a:r>
            <a:endParaRPr lang="zh-CN"/>
          </a:p>
          <a:p/>
          <a:p>
            <a:r>
              <a:t>find_package(&lt;PackageName&gt; [version] [EXACT] [QUIET] </a:t>
            </a:r>
            <a:r>
              <a:rPr lang="x-none"/>
              <a:t>[CONFIG] </a:t>
            </a:r>
            <a:r>
              <a:t>[MODULE]</a:t>
            </a:r>
          </a:p>
          <a:p>
            <a:r>
              <a:t>             [REQUIRED] [[COMPONENTS] [components...]]</a:t>
            </a:r>
          </a:p>
          <a:p>
            <a:r>
              <a:t>             [OPTIONAL_COMPONENTS components...]</a:t>
            </a:r>
          </a:p>
          <a:p>
            <a:r>
              <a:t>)</a:t>
            </a:r>
            <a:endParaRPr lang="zh-CN"/>
          </a:p>
        </p:txBody>
      </p:sp>
      <p:sp>
        <p:nvSpPr>
          <p:cNvPr id="4" name="Text Box 3"/>
          <p:cNvSpPr txBox="1"/>
          <p:nvPr/>
        </p:nvSpPr>
        <p:spPr>
          <a:xfrm>
            <a:off x="2658745" y="6489700"/>
            <a:ext cx="699643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/>
              <a:t>https://cmake.org/cmake/help/latest/command/find_package.html</a:t>
            </a:r>
            <a:endParaRPr 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find</a:t>
            </a:r>
            <a:r>
              <a:rPr lang="x-none" altLang="en-US"/>
              <a:t>_package </a:t>
            </a:r>
            <a:r>
              <a:rPr lang="zh-CN" altLang="x-none"/>
              <a:t>命令用法举例</a:t>
            </a:r>
            <a:endParaRPr lang="zh-CN" altLang="x-non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693545"/>
            <a:ext cx="10708640" cy="4616450"/>
          </a:xfrm>
        </p:spPr>
        <p:txBody>
          <a:bodyPr>
            <a:normAutofit lnSpcReduction="10000"/>
          </a:bodyPr>
          <a:p>
            <a:r>
              <a:rPr lang="en-US"/>
              <a:t>find_package(OpenCV</a:t>
            </a:r>
            <a:r>
              <a:rPr lang="x-none" altLang="en-US"/>
              <a:t>)</a:t>
            </a:r>
            <a:endParaRPr lang="x-none" altLang="en-US"/>
          </a:p>
          <a:p>
            <a:r>
              <a:rPr lang="zh-CN" altLang="en-US"/>
              <a:t>查找名为</a:t>
            </a:r>
            <a:r>
              <a:rPr lang="en-US" altLang="zh-CN"/>
              <a:t> OpenCV </a:t>
            </a:r>
            <a:r>
              <a:rPr lang="zh-CN" altLang="en-US"/>
              <a:t>的包，找不到不报错，事后</a:t>
            </a:r>
            <a:r>
              <a:rPr lang="zh-CN" altLang="x-none">
                <a:sym typeface="+mn-ea"/>
              </a:rPr>
              <a:t>可以</a:t>
            </a:r>
            <a:r>
              <a:rPr lang="zh-CN" altLang="en-US"/>
              <a:t>通过</a:t>
            </a:r>
            <a:r>
              <a:rPr lang="en-US" altLang="zh-CN"/>
              <a:t> </a:t>
            </a:r>
            <a:r>
              <a:rPr lang="x-none" altLang="en-US"/>
              <a:t>${OpenCV_FOUND} </a:t>
            </a:r>
            <a:r>
              <a:rPr lang="zh-CN" altLang="x-none"/>
              <a:t>查询是否找到</a:t>
            </a:r>
            <a:r>
              <a:rPr lang="zh-CN" altLang="en-US"/>
              <a:t>。</a:t>
            </a:r>
            <a:endParaRPr lang="zh-CN" altLang="en-US"/>
          </a:p>
          <a:p>
            <a:r>
              <a:rPr lang="en-US">
                <a:sym typeface="+mn-ea"/>
              </a:rPr>
              <a:t>find_package(OpenCV</a:t>
            </a:r>
            <a:r>
              <a:rPr lang="x-none" altLang="en-US">
                <a:sym typeface="+mn-ea"/>
              </a:rPr>
              <a:t> </a:t>
            </a:r>
            <a:r>
              <a:rPr lang="x-none" altLang="en-US">
                <a:solidFill>
                  <a:srgbClr val="00B050"/>
                </a:solidFill>
                <a:sym typeface="+mn-ea"/>
              </a:rPr>
              <a:t>QUIET</a:t>
            </a:r>
            <a:r>
              <a:rPr lang="x-none" altLang="en-US">
                <a:sym typeface="+mn-ea"/>
              </a:rPr>
              <a:t>)</a:t>
            </a:r>
            <a:endParaRPr lang="x-none" altLang="en-US">
              <a:sym typeface="+mn-ea"/>
            </a:endParaRPr>
          </a:p>
          <a:p>
            <a:r>
              <a:rPr lang="zh-CN" altLang="en-US">
                <a:sym typeface="+mn-ea"/>
              </a:rPr>
              <a:t>查找名为</a:t>
            </a:r>
            <a:r>
              <a:rPr lang="en-US" altLang="zh-CN">
                <a:sym typeface="+mn-ea"/>
              </a:rPr>
              <a:t> OpenCV </a:t>
            </a:r>
            <a:r>
              <a:rPr lang="zh-CN" altLang="en-US">
                <a:sym typeface="+mn-ea"/>
              </a:rPr>
              <a:t>的包，找不到不报错，也不打印任何信息。</a:t>
            </a:r>
            <a:endParaRPr lang="zh-CN" altLang="en-US"/>
          </a:p>
          <a:p>
            <a:r>
              <a:rPr lang="en-US">
                <a:sym typeface="+mn-ea"/>
              </a:rPr>
              <a:t>find_package(OpenCV</a:t>
            </a:r>
            <a:r>
              <a:rPr lang="x-none" altLang="en-US">
                <a:sym typeface="+mn-ea"/>
              </a:rPr>
              <a:t> </a:t>
            </a:r>
            <a:r>
              <a:rPr lang="x-none" altLang="en-US">
                <a:solidFill>
                  <a:srgbClr val="C00000"/>
                </a:solidFill>
                <a:sym typeface="+mn-ea"/>
              </a:rPr>
              <a:t>REQUIRED</a:t>
            </a:r>
            <a:r>
              <a:rPr lang="x-none" altLang="en-US">
                <a:sym typeface="+mn-ea"/>
              </a:rPr>
              <a:t>)</a:t>
            </a:r>
            <a:r>
              <a:rPr lang="en-US" altLang="x-none">
                <a:sym typeface="+mn-ea"/>
              </a:rPr>
              <a:t>    </a:t>
            </a:r>
            <a:r>
              <a:rPr lang="x-none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# </a:t>
            </a:r>
            <a:r>
              <a:rPr lang="zh-CN" altLang="x-none">
                <a:solidFill>
                  <a:schemeClr val="bg1">
                    <a:lumMod val="65000"/>
                  </a:schemeClr>
                </a:solidFill>
                <a:sym typeface="+mn-ea"/>
              </a:rPr>
              <a:t>最常见用法</a:t>
            </a:r>
            <a:endParaRPr lang="x-none" altLang="en-US">
              <a:sym typeface="+mn-ea"/>
            </a:endParaRPr>
          </a:p>
          <a:p>
            <a:r>
              <a:rPr lang="zh-CN" altLang="en-US">
                <a:sym typeface="+mn-ea"/>
              </a:rPr>
              <a:t>查找名为</a:t>
            </a:r>
            <a:r>
              <a:rPr lang="en-US" altLang="zh-CN">
                <a:sym typeface="+mn-ea"/>
              </a:rPr>
              <a:t> OpenCV </a:t>
            </a:r>
            <a:r>
              <a:rPr lang="zh-CN" altLang="en-US">
                <a:sym typeface="+mn-ea"/>
              </a:rPr>
              <a:t>的包，找不到就</a:t>
            </a:r>
            <a:r>
              <a:rPr lang="zh-CN" altLang="en-US" b="1">
                <a:sym typeface="+mn-ea"/>
              </a:rPr>
              <a:t>报错</a:t>
            </a:r>
            <a:r>
              <a:rPr lang="zh-CN" altLang="en-US">
                <a:sym typeface="+mn-ea"/>
              </a:rPr>
              <a:t>（并终止</a:t>
            </a:r>
            <a:r>
              <a:rPr lang="en-US" altLang="zh-CN">
                <a:sym typeface="+mn-ea"/>
              </a:rPr>
              <a:t> cmake </a:t>
            </a:r>
            <a:r>
              <a:rPr lang="zh-CN" altLang="en-US">
                <a:sym typeface="+mn-ea"/>
              </a:rPr>
              <a:t>进程，不再继续往下执行）。</a:t>
            </a:r>
            <a:endParaRPr lang="zh-CN" altLang="en-US">
              <a:sym typeface="+mn-ea"/>
            </a:endParaRPr>
          </a:p>
          <a:p>
            <a:r>
              <a:rPr lang="en-US">
                <a:sym typeface="+mn-ea"/>
              </a:rPr>
              <a:t>find_package(OpenCV</a:t>
            </a:r>
            <a:r>
              <a:rPr lang="x-none" altLang="en-US">
                <a:sym typeface="+mn-ea"/>
              </a:rPr>
              <a:t> </a:t>
            </a:r>
            <a:r>
              <a:rPr lang="x-none" altLang="en-US">
                <a:solidFill>
                  <a:srgbClr val="C00000"/>
                </a:solidFill>
                <a:sym typeface="+mn-ea"/>
              </a:rPr>
              <a:t>REQUIRED </a:t>
            </a:r>
            <a:r>
              <a:rPr lang="x-none" altLang="en-US">
                <a:solidFill>
                  <a:srgbClr val="0070C0"/>
                </a:solidFill>
                <a:sym typeface="+mn-ea"/>
              </a:rPr>
              <a:t>COMPONENTS </a:t>
            </a:r>
            <a:r>
              <a:rPr lang="x-none" altLang="en-US">
                <a:sym typeface="+mn-ea"/>
              </a:rPr>
              <a:t>core videoio)</a:t>
            </a:r>
            <a:endParaRPr lang="x-none" altLang="en-US">
              <a:sym typeface="+mn-ea"/>
            </a:endParaRPr>
          </a:p>
          <a:p>
            <a:r>
              <a:rPr lang="zh-CN" altLang="en-US">
                <a:sym typeface="+mn-ea"/>
              </a:rPr>
              <a:t>查找名为</a:t>
            </a:r>
            <a:r>
              <a:rPr lang="en-US" altLang="zh-CN">
                <a:sym typeface="+mn-ea"/>
              </a:rPr>
              <a:t> OpenCV </a:t>
            </a:r>
            <a:r>
              <a:rPr lang="zh-CN" altLang="en-US">
                <a:sym typeface="+mn-ea"/>
              </a:rPr>
              <a:t>的包，找不到就</a:t>
            </a:r>
            <a:r>
              <a:rPr lang="zh-CN" altLang="en-US" b="1">
                <a:sym typeface="+mn-ea"/>
              </a:rPr>
              <a:t>报错</a:t>
            </a:r>
            <a:r>
              <a:rPr lang="zh-CN" altLang="en-US">
                <a:sym typeface="+mn-ea"/>
              </a:rPr>
              <a:t>，且必须具有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OpenCV::core </a:t>
            </a:r>
            <a:r>
              <a:rPr lang="zh-CN" altLang="x-none">
                <a:sym typeface="+mn-ea"/>
              </a:rPr>
              <a:t>和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OpenCV::videoio </a:t>
            </a:r>
            <a:r>
              <a:rPr lang="zh-CN" altLang="x-none">
                <a:sym typeface="+mn-ea"/>
              </a:rPr>
              <a:t>这两个组件，如果没有这两个组件也会</a:t>
            </a:r>
            <a:r>
              <a:rPr lang="zh-CN" altLang="x-none" b="1">
                <a:sym typeface="+mn-ea"/>
              </a:rPr>
              <a:t>报错</a:t>
            </a:r>
            <a:r>
              <a:rPr lang="zh-CN" altLang="en-US">
                <a:sym typeface="+mn-ea"/>
              </a:rPr>
              <a:t>。</a:t>
            </a:r>
            <a:endParaRPr lang="zh-CN" altLang="en-US">
              <a:sym typeface="+mn-ea"/>
            </a:endParaRPr>
          </a:p>
          <a:p>
            <a:r>
              <a:rPr lang="en-US">
                <a:sym typeface="+mn-ea"/>
              </a:rPr>
              <a:t>find_package(OpenCV</a:t>
            </a:r>
            <a:r>
              <a:rPr lang="x-none" altLang="en-US">
                <a:sym typeface="+mn-ea"/>
              </a:rPr>
              <a:t> </a:t>
            </a:r>
            <a:r>
              <a:rPr lang="x-none" altLang="en-US">
                <a:solidFill>
                  <a:srgbClr val="C00000"/>
                </a:solidFill>
                <a:sym typeface="+mn-ea"/>
              </a:rPr>
              <a:t>REQUIRED </a:t>
            </a:r>
            <a:r>
              <a:rPr lang="x-none" altLang="en-US">
                <a:solidFill>
                  <a:srgbClr val="0070C0"/>
                </a:solidFill>
                <a:sym typeface="+mn-ea"/>
              </a:rPr>
              <a:t>OPTIONAL_COMPONENTS</a:t>
            </a:r>
            <a:r>
              <a:rPr lang="x-none" altLang="en-US">
                <a:sym typeface="+mn-ea"/>
              </a:rPr>
              <a:t> core videoio)</a:t>
            </a:r>
            <a:endParaRPr lang="x-none" altLang="en-US">
              <a:sym typeface="+mn-ea"/>
            </a:endParaRPr>
          </a:p>
          <a:p>
            <a:r>
              <a:rPr lang="zh-CN" altLang="en-US">
                <a:sym typeface="+mn-ea"/>
              </a:rPr>
              <a:t>查找名为</a:t>
            </a:r>
            <a:r>
              <a:rPr lang="en-US" altLang="zh-CN">
                <a:sym typeface="+mn-ea"/>
              </a:rPr>
              <a:t> OpenCV </a:t>
            </a:r>
            <a:r>
              <a:rPr lang="zh-CN" altLang="en-US">
                <a:sym typeface="+mn-ea"/>
              </a:rPr>
              <a:t>的包，找不到就</a:t>
            </a:r>
            <a:r>
              <a:rPr lang="zh-CN" altLang="en-US" b="1">
                <a:sym typeface="+mn-ea"/>
              </a:rPr>
              <a:t>报错</a:t>
            </a:r>
            <a:r>
              <a:rPr lang="zh-CN" altLang="en-US">
                <a:sym typeface="+mn-ea"/>
              </a:rPr>
              <a:t>，可具有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OpenCV::core </a:t>
            </a:r>
            <a:r>
              <a:rPr lang="zh-CN" altLang="x-none">
                <a:sym typeface="+mn-ea"/>
              </a:rPr>
              <a:t>和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OpenCV::videoio </a:t>
            </a:r>
            <a:r>
              <a:rPr lang="zh-CN" altLang="x-none">
                <a:sym typeface="+mn-ea"/>
              </a:rPr>
              <a:t>这两个组件，没有这两组件不会报错，通过</a:t>
            </a:r>
            <a:r>
              <a:rPr lang="x-none" altLang="zh-CN">
                <a:sym typeface="+mn-ea"/>
              </a:rPr>
              <a:t> ${OpenCV_core_FOUND} </a:t>
            </a:r>
            <a:r>
              <a:rPr lang="zh-CN" altLang="x-none">
                <a:sym typeface="+mn-ea"/>
              </a:rPr>
              <a:t>查询是否找到</a:t>
            </a:r>
            <a:r>
              <a:rPr lang="en-US" altLang="zh-CN">
                <a:sym typeface="+mn-ea"/>
              </a:rPr>
              <a:t> core </a:t>
            </a:r>
            <a:r>
              <a:rPr lang="zh-CN" altLang="en-US">
                <a:sym typeface="+mn-ea"/>
              </a:rPr>
              <a:t>组件。</a:t>
            </a:r>
            <a:endParaRPr lang="zh-CN" alt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x-none" altLang="en-US"/>
              <a:t>find_package </a:t>
            </a:r>
            <a:r>
              <a:rPr lang="zh-CN" altLang="x-none"/>
              <a:t>说是找“包”，到底是在找什么？</a:t>
            </a:r>
            <a:endParaRPr lang="zh-CN" altLang="x-non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x-none" altLang="en-US"/>
              <a:t>find_package(OpenCV) </a:t>
            </a:r>
            <a:r>
              <a:rPr lang="zh-CN" altLang="x-none"/>
              <a:t>实际上是在找一个名为</a:t>
            </a:r>
            <a:r>
              <a:rPr lang="en-US" altLang="zh-CN"/>
              <a:t> </a:t>
            </a:r>
            <a:r>
              <a:rPr lang="x-none" altLang="en-US" b="1"/>
              <a:t>OpenCVConfig.cmake</a:t>
            </a:r>
            <a:r>
              <a:rPr lang="x-none" altLang="en-US"/>
              <a:t> </a:t>
            </a:r>
            <a:r>
              <a:rPr lang="zh-CN" altLang="x-none"/>
              <a:t>的文件。</a:t>
            </a:r>
            <a:endParaRPr lang="zh-CN" altLang="x-none"/>
          </a:p>
          <a:p>
            <a:r>
              <a:rPr lang="zh-CN" altLang="x-none">
                <a:sym typeface="+mn-ea"/>
              </a:rPr>
              <a:t>注：出于历史兼容性考虑，除了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OpenCVConfig.cmake </a:t>
            </a:r>
            <a:r>
              <a:rPr lang="zh-CN" altLang="x-none">
                <a:sym typeface="+mn-ea"/>
              </a:rPr>
              <a:t>以外</a:t>
            </a:r>
            <a:r>
              <a:rPr lang="en-US" altLang="zh-CN">
                <a:sym typeface="+mn-ea"/>
              </a:rPr>
              <a:t> </a:t>
            </a:r>
            <a:r>
              <a:rPr lang="x-none" altLang="zh-CN" b="1">
                <a:sym typeface="+mn-ea"/>
              </a:rPr>
              <a:t>OpenCV-config.cmake</a:t>
            </a:r>
            <a:r>
              <a:rPr lang="en-US" altLang="x-none">
                <a:sym typeface="+mn-ea"/>
              </a:rPr>
              <a:t> </a:t>
            </a:r>
            <a:r>
              <a:rPr lang="zh-CN" altLang="en-US">
                <a:sym typeface="+mn-ea"/>
              </a:rPr>
              <a:t>这个文件名也会被</a:t>
            </a:r>
            <a:r>
              <a:rPr lang="en-US" altLang="zh-CN">
                <a:sym typeface="+mn-ea"/>
              </a:rPr>
              <a:t> CMake </a:t>
            </a:r>
            <a:r>
              <a:rPr lang="zh-CN" altLang="en-US">
                <a:sym typeface="+mn-ea"/>
              </a:rPr>
              <a:t>识别到。</a:t>
            </a:r>
            <a:endParaRPr lang="zh-CN" altLang="en-US">
              <a:sym typeface="+mn-ea"/>
            </a:endParaRPr>
          </a:p>
          <a:p>
            <a:endParaRPr lang="zh-CN" altLang="en-US"/>
          </a:p>
          <a:p>
            <a:r>
              <a:rPr lang="zh-CN" altLang="x-none">
                <a:sym typeface="+mn-ea"/>
              </a:rPr>
              <a:t>同理，</a:t>
            </a:r>
            <a:r>
              <a:rPr lang="x-none" altLang="en-US">
                <a:sym typeface="+mn-ea"/>
              </a:rPr>
              <a:t>find_package(Qt5) </a:t>
            </a:r>
            <a:r>
              <a:rPr lang="zh-CN" altLang="x-none">
                <a:sym typeface="+mn-ea"/>
              </a:rPr>
              <a:t>则是会去找名为</a:t>
            </a:r>
            <a:r>
              <a:rPr lang="en-US" altLang="zh-CN">
                <a:sym typeface="+mn-ea"/>
              </a:rPr>
              <a:t> </a:t>
            </a:r>
            <a:r>
              <a:rPr lang="x-none" altLang="en-US" b="1">
                <a:sym typeface="+mn-ea"/>
              </a:rPr>
              <a:t>Qt5Config.cmake</a:t>
            </a:r>
            <a:r>
              <a:rPr lang="x-none" altLang="en-US">
                <a:sym typeface="+mn-ea"/>
              </a:rPr>
              <a:t> </a:t>
            </a:r>
            <a:r>
              <a:rPr lang="zh-CN" altLang="x-none">
                <a:sym typeface="+mn-ea"/>
              </a:rPr>
              <a:t>的文件。</a:t>
            </a:r>
            <a:endParaRPr lang="zh-CN" altLang="x-none">
              <a:sym typeface="+mn-ea"/>
            </a:endParaRPr>
          </a:p>
          <a:p>
            <a:r>
              <a:rPr lang="zh-CN" altLang="x-none">
                <a:sym typeface="+mn-ea"/>
              </a:rPr>
              <a:t>这些形如</a:t>
            </a:r>
            <a:r>
              <a:rPr lang="en-US" altLang="zh-CN">
                <a:sym typeface="+mn-ea"/>
              </a:rPr>
              <a:t> </a:t>
            </a:r>
            <a:r>
              <a:rPr lang="zh-CN" altLang="en-US" b="1">
                <a:sym typeface="+mn-ea"/>
              </a:rPr>
              <a:t>包名</a:t>
            </a:r>
            <a:r>
              <a:rPr lang="en-US" altLang="zh-CN" b="1">
                <a:sym typeface="+mn-ea"/>
              </a:rPr>
              <a:t> + </a:t>
            </a:r>
            <a:r>
              <a:rPr lang="x-none" altLang="en-US" b="1">
                <a:sym typeface="+mn-ea"/>
              </a:rPr>
              <a:t>Config.cmake</a:t>
            </a:r>
            <a:r>
              <a:rPr lang="x-none" altLang="en-US">
                <a:sym typeface="+mn-ea"/>
              </a:rPr>
              <a:t> </a:t>
            </a:r>
            <a:r>
              <a:rPr lang="zh-CN" altLang="x-none">
                <a:sym typeface="+mn-ea"/>
              </a:rPr>
              <a:t>的文件，我称之为</a:t>
            </a:r>
            <a:r>
              <a:rPr lang="zh-CN" altLang="x-none" b="1">
                <a:sym typeface="+mn-ea"/>
              </a:rPr>
              <a:t>包配置文件</a:t>
            </a:r>
            <a:r>
              <a:rPr lang="zh-CN" altLang="x-none">
                <a:sym typeface="+mn-ea"/>
              </a:rPr>
              <a:t>。</a:t>
            </a:r>
            <a:endParaRPr lang="zh-CN" altLang="x-none">
              <a:sym typeface="+mn-ea"/>
            </a:endParaRPr>
          </a:p>
          <a:p>
            <a:r>
              <a:rPr lang="x-none" altLang="zh-CN">
                <a:sym typeface="+mn-ea"/>
              </a:rPr>
              <a:t>Qt5Config.cmake </a:t>
            </a:r>
            <a:r>
              <a:rPr lang="zh-CN" altLang="x-none">
                <a:sym typeface="+mn-ea"/>
              </a:rPr>
              <a:t>是你安装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Qt5 </a:t>
            </a:r>
            <a:r>
              <a:rPr lang="zh-CN" altLang="x-none">
                <a:sym typeface="+mn-ea"/>
              </a:rPr>
              <a:t>时，随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libQt5Core.so </a:t>
            </a:r>
            <a:r>
              <a:rPr lang="zh-CN" altLang="x-none">
                <a:sym typeface="+mn-ea"/>
              </a:rPr>
              <a:t>等实际的库文件，一起装到你的系统中去的。以我的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Arch Linux </a:t>
            </a:r>
            <a:r>
              <a:rPr lang="zh-CN" altLang="x-none">
                <a:sym typeface="+mn-ea"/>
              </a:rPr>
              <a:t>系统</a:t>
            </a:r>
            <a:r>
              <a:rPr lang="zh-CN">
                <a:sym typeface="+mn-ea"/>
              </a:rPr>
              <a:t>为例：</a:t>
            </a:r>
            <a:endParaRPr lang="zh-CN">
              <a:sym typeface="+mn-ea"/>
            </a:endParaRPr>
          </a:p>
          <a:p>
            <a:r>
              <a:rPr lang="zh-CN">
                <a:sym typeface="+mn-ea"/>
              </a:rPr>
              <a:t>包配置文件位于</a:t>
            </a:r>
            <a:r>
              <a:rPr lang="en-US" altLang="zh-CN">
                <a:sym typeface="+mn-ea"/>
              </a:rPr>
              <a:t> </a:t>
            </a:r>
            <a:r>
              <a:rPr lang="zh-CN" altLang="x-none">
                <a:sym typeface="+mn-ea"/>
              </a:rPr>
              <a:t>/usr/lib/cmake/Qt5/Qt5Config.cmake。</a:t>
            </a:r>
            <a:endParaRPr lang="zh-CN" altLang="x-none">
              <a:sym typeface="+mn-ea"/>
            </a:endParaRPr>
          </a:p>
          <a:p>
            <a:r>
              <a:rPr lang="zh-CN">
                <a:sym typeface="+mn-ea"/>
              </a:rPr>
              <a:t>实际的动态库文件位于</a:t>
            </a:r>
            <a:r>
              <a:rPr lang="en-US" altLang="zh-CN">
                <a:sym typeface="+mn-ea"/>
              </a:rPr>
              <a:t> </a:t>
            </a:r>
            <a:r>
              <a:rPr lang="zh-CN" altLang="x-none">
                <a:sym typeface="+mn-ea"/>
              </a:rPr>
              <a:t>/usr/lib/</a:t>
            </a:r>
            <a:r>
              <a:rPr lang="x-none" altLang="zh-CN">
                <a:sym typeface="+mn-ea"/>
              </a:rPr>
              <a:t>libQt5Core.so</a:t>
            </a:r>
            <a:r>
              <a:rPr lang="zh-CN" altLang="x-none">
                <a:sym typeface="+mn-ea"/>
              </a:rPr>
              <a:t>。</a:t>
            </a:r>
            <a:endParaRPr lang="zh-CN" alt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x-none" altLang="en-US">
                <a:sym typeface="+mn-ea"/>
              </a:rPr>
              <a:t>find_package </a:t>
            </a:r>
            <a:r>
              <a:rPr lang="zh-CN" altLang="x-none">
                <a:sym typeface="+mn-ea"/>
              </a:rPr>
              <a:t>说是找“包</a:t>
            </a:r>
            <a:r>
              <a:rPr lang="x-none" altLang="zh-CN">
                <a:sym typeface="+mn-ea"/>
              </a:rPr>
              <a:t>(package)</a:t>
            </a:r>
            <a:r>
              <a:rPr lang="zh-CN" altLang="x-none">
                <a:sym typeface="+mn-ea"/>
              </a:rPr>
              <a:t>”，到底是在找什么？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>
                <a:sym typeface="+mn-ea"/>
              </a:rPr>
              <a:t>因此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find_package </a:t>
            </a:r>
            <a:r>
              <a:rPr lang="zh-CN" altLang="x-none">
                <a:sym typeface="+mn-ea"/>
              </a:rPr>
              <a:t>并不是直接去找具体的</a:t>
            </a:r>
            <a:r>
              <a:rPr lang="zh-CN" altLang="x-none" b="1">
                <a:sym typeface="+mn-ea"/>
              </a:rPr>
              <a:t>动态库文件</a:t>
            </a:r>
            <a:r>
              <a:rPr lang="zh-CN" altLang="x-none">
                <a:sym typeface="+mn-ea"/>
              </a:rPr>
              <a:t>和</a:t>
            </a:r>
            <a:r>
              <a:rPr lang="zh-CN" altLang="x-none" b="1">
                <a:sym typeface="+mn-ea"/>
              </a:rPr>
              <a:t>头文件</a:t>
            </a:r>
            <a:r>
              <a:rPr lang="zh-CN" altLang="x-none">
                <a:sym typeface="+mn-ea"/>
              </a:rPr>
              <a:t>（例如</a:t>
            </a:r>
            <a:r>
              <a:rPr lang="en-US" altLang="zh-CN">
                <a:sym typeface="+mn-ea"/>
              </a:rPr>
              <a:t>  </a:t>
            </a:r>
            <a:r>
              <a:rPr lang="x-none" altLang="en-US">
                <a:sym typeface="+mn-ea"/>
              </a:rPr>
              <a:t>libQt5Core.so</a:t>
            </a:r>
            <a:r>
              <a:rPr lang="zh-CN" altLang="x-none">
                <a:sym typeface="+mn-ea"/>
              </a:rPr>
              <a:t>）。</a:t>
            </a:r>
            <a:endParaRPr lang="zh-CN" altLang="x-none">
              <a:sym typeface="+mn-ea"/>
            </a:endParaRPr>
          </a:p>
          <a:p>
            <a:r>
              <a:rPr lang="zh-CN" altLang="x-none">
                <a:sym typeface="+mn-ea"/>
              </a:rPr>
              <a:t>而是去找</a:t>
            </a:r>
            <a:r>
              <a:rPr lang="zh-CN" b="1">
                <a:sym typeface="+mn-ea"/>
              </a:rPr>
              <a:t>包配置文件</a:t>
            </a:r>
            <a:r>
              <a:rPr lang="zh-CN">
                <a:sym typeface="+mn-ea"/>
              </a:rPr>
              <a:t>（例如</a:t>
            </a:r>
            <a:r>
              <a:rPr lang="x-none" altLang="zh-CN">
                <a:sym typeface="+mn-ea"/>
              </a:rPr>
              <a:t>Qt5Config.cmake</a:t>
            </a:r>
            <a:r>
              <a:rPr lang="zh-CN">
                <a:sym typeface="+mn-ea"/>
              </a:rPr>
              <a:t>），这个配置文件里包含了包的具体信息，包括动态库文件的位置，头文件的目录，链接时需要开启的编译选项等等。而且某些库都具有多个子动态库，例如</a:t>
            </a:r>
            <a:r>
              <a:rPr lang="en-US" altLang="zh-CN">
                <a:sym typeface="+mn-ea"/>
              </a:rPr>
              <a:t> Qt </a:t>
            </a:r>
            <a:r>
              <a:rPr lang="zh-CN" altLang="en-US">
                <a:sym typeface="+mn-ea"/>
              </a:rPr>
              <a:t>就有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libQt5Core.so</a:t>
            </a:r>
            <a:r>
              <a:rPr lang="zh-CN" altLang="x-none">
                <a:sym typeface="+mn-ea"/>
              </a:rPr>
              <a:t>、</a:t>
            </a:r>
            <a:r>
              <a:rPr lang="x-none" altLang="en-US">
                <a:sym typeface="+mn-ea"/>
              </a:rPr>
              <a:t>libQt5Widgets.so</a:t>
            </a:r>
            <a:r>
              <a:rPr lang="zh-CN" altLang="x-none">
                <a:sym typeface="+mn-ea"/>
              </a:rPr>
              <a:t>、</a:t>
            </a:r>
            <a:r>
              <a:rPr lang="x-none" altLang="zh-CN">
                <a:sym typeface="+mn-ea"/>
              </a:rPr>
              <a:t>libQt5Network.so</a:t>
            </a:r>
            <a:r>
              <a:rPr lang="zh-CN">
                <a:sym typeface="+mn-ea"/>
              </a:rPr>
              <a:t>。因此</a:t>
            </a:r>
            <a:r>
              <a:rPr lang="en-US" altLang="zh-CN">
                <a:sym typeface="+mn-ea"/>
              </a:rPr>
              <a:t> CMake </a:t>
            </a:r>
            <a:r>
              <a:rPr lang="zh-CN" altLang="en-US">
                <a:sym typeface="+mn-ea"/>
              </a:rPr>
              <a:t>要求所有第三方库作者统一</a:t>
            </a:r>
            <a:r>
              <a:rPr lang="zh-CN">
                <a:sym typeface="+mn-ea"/>
              </a:rPr>
              <a:t>包装成一个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Qt5Config.cmake </a:t>
            </a:r>
            <a:r>
              <a:rPr lang="zh-CN" altLang="x-none">
                <a:sym typeface="+mn-ea"/>
              </a:rPr>
              <a:t>文件包含所有相关信息（类似于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nodejs </a:t>
            </a:r>
            <a:r>
              <a:rPr lang="zh-CN" altLang="en-US">
                <a:sym typeface="+mn-ea"/>
              </a:rPr>
              <a:t>的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package.json</a:t>
            </a:r>
            <a:r>
              <a:rPr lang="zh-CN" altLang="x-none">
                <a:sym typeface="+mn-ea"/>
              </a:rPr>
              <a:t>），</a:t>
            </a:r>
            <a:r>
              <a:rPr lang="zh-CN">
                <a:sym typeface="+mn-ea"/>
              </a:rPr>
              <a:t>比你单独的一个个去找动态库文件要灵活的多。</a:t>
            </a:r>
            <a:endParaRPr lang="zh-CN">
              <a:sym typeface="+mn-ea"/>
            </a:endParaRPr>
          </a:p>
          <a:p>
            <a:r>
              <a:rPr lang="zh-CN">
                <a:sym typeface="+mn-ea"/>
              </a:rPr>
              <a:t>包配置文件由第三方库的作者（</a:t>
            </a:r>
            <a:r>
              <a:rPr lang="en-US" altLang="zh-CN">
                <a:sym typeface="+mn-ea"/>
              </a:rPr>
              <a:t>Qt</a:t>
            </a:r>
            <a:r>
              <a:rPr lang="zh-CN" altLang="en-US">
                <a:sym typeface="+mn-ea"/>
              </a:rPr>
              <a:t>的开发团队</a:t>
            </a:r>
            <a:r>
              <a:rPr lang="zh-CN">
                <a:sym typeface="+mn-ea"/>
              </a:rPr>
              <a:t>）提供，在这个库安装时（</a:t>
            </a:r>
            <a:r>
              <a:rPr lang="en-US" altLang="zh-CN">
                <a:sym typeface="+mn-ea"/>
              </a:rPr>
              <a:t>Qt</a:t>
            </a:r>
            <a:r>
              <a:rPr lang="zh-CN" altLang="en-US">
                <a:sym typeface="+mn-ea"/>
              </a:rPr>
              <a:t>的安装程序或</a:t>
            </a:r>
            <a:r>
              <a:rPr lang="en-US" altLang="zh-CN">
                <a:sym typeface="+mn-ea"/>
              </a:rPr>
              <a:t>apt </a:t>
            </a:r>
            <a:r>
              <a:rPr lang="x-none" altLang="en-US">
                <a:sym typeface="+mn-ea"/>
              </a:rPr>
              <a:t>install</a:t>
            </a:r>
            <a:r>
              <a:rPr lang="zh-CN" altLang="x-none">
                <a:sym typeface="+mn-ea"/>
              </a:rPr>
              <a:t>等</a:t>
            </a:r>
            <a:r>
              <a:rPr lang="zh-CN">
                <a:sym typeface="+mn-ea"/>
              </a:rPr>
              <a:t>）会自动放到</a:t>
            </a:r>
            <a:r>
              <a:rPr lang="x-none" altLang="zh-CN">
                <a:sym typeface="+mn-ea"/>
              </a:rPr>
              <a:t> </a:t>
            </a:r>
            <a:r>
              <a:rPr lang="zh-CN" altLang="x-none">
                <a:sym typeface="+mn-ea"/>
              </a:rPr>
              <a:t>/usr/lib/cmake/</a:t>
            </a:r>
            <a:r>
              <a:rPr lang="x-none">
                <a:sym typeface="+mn-ea"/>
              </a:rPr>
              <a:t>XXX</a:t>
            </a:r>
            <a:r>
              <a:rPr lang="x-none" altLang="zh-CN">
                <a:sym typeface="+mn-ea"/>
              </a:rPr>
              <a:t>/</a:t>
            </a:r>
            <a:r>
              <a:rPr lang="x-none">
                <a:sym typeface="+mn-ea"/>
              </a:rPr>
              <a:t>XXX</a:t>
            </a:r>
            <a:r>
              <a:rPr lang="x-none" altLang="zh-CN">
                <a:sym typeface="+mn-ea"/>
              </a:rPr>
              <a:t>Config.cmake</a:t>
            </a:r>
            <a:r>
              <a:rPr lang="en-US" altLang="x-none">
                <a:sym typeface="+mn-ea"/>
              </a:rPr>
              <a:t> </a:t>
            </a:r>
            <a:r>
              <a:rPr lang="zh-CN" altLang="en-US">
                <a:sym typeface="+mn-ea"/>
              </a:rPr>
              <a:t>这个路径（其中</a:t>
            </a:r>
            <a:r>
              <a:rPr lang="en-US" altLang="zh-CN">
                <a:sym typeface="+mn-ea"/>
              </a:rPr>
              <a:t>XXX</a:t>
            </a:r>
            <a:r>
              <a:rPr lang="zh-CN" altLang="en-US">
                <a:sym typeface="+mn-ea"/>
              </a:rPr>
              <a:t>是包名），供</a:t>
            </a:r>
            <a:r>
              <a:rPr lang="en-US" altLang="zh-CN">
                <a:sym typeface="+mn-ea"/>
              </a:rPr>
              <a:t> CMake </a:t>
            </a:r>
            <a:r>
              <a:rPr lang="zh-CN" altLang="en-US">
                <a:sym typeface="+mn-ea"/>
              </a:rPr>
              <a:t>用户找到并了解该包的具体信息。</a:t>
            </a:r>
            <a:endParaRPr lang="zh-CN" altLang="en-US">
              <a:sym typeface="+mn-ea"/>
            </a:endParaRPr>
          </a:p>
          <a:p>
            <a:r>
              <a:rPr lang="x-none" altLang="zh-CN">
                <a:sym typeface="+mn-ea"/>
              </a:rPr>
              <a:t>/usr/lib/cmake </a:t>
            </a:r>
            <a:r>
              <a:rPr lang="zh-CN" altLang="x-none">
                <a:sym typeface="+mn-ea"/>
              </a:rPr>
              <a:t>这个位置是</a:t>
            </a:r>
            <a:r>
              <a:rPr lang="en-US" altLang="zh-CN">
                <a:sym typeface="+mn-ea"/>
              </a:rPr>
              <a:t> CMake </a:t>
            </a:r>
            <a:r>
              <a:rPr lang="zh-CN" altLang="en-US">
                <a:sym typeface="+mn-ea"/>
              </a:rPr>
              <a:t>和第三方库作者</a:t>
            </a:r>
            <a:r>
              <a:rPr lang="zh-CN" altLang="x-none" b="1">
                <a:sym typeface="+mn-ea"/>
              </a:rPr>
              <a:t>约定俗成</a:t>
            </a:r>
            <a:r>
              <a:rPr lang="zh-CN" altLang="x-none">
                <a:sym typeface="+mn-ea"/>
              </a:rPr>
              <a:t>的，由第三方库的安装程序负责把包配置文件放到这里。如果第三方库的作者比较懒，没提供</a:t>
            </a:r>
            <a:r>
              <a:rPr lang="en-US" altLang="zh-CN">
                <a:sym typeface="+mn-ea"/>
              </a:rPr>
              <a:t> CMake </a:t>
            </a:r>
            <a:r>
              <a:rPr lang="zh-CN" altLang="en-US">
                <a:sym typeface="+mn-ea"/>
              </a:rPr>
              <a:t>支持（由安装程序提供</a:t>
            </a:r>
            <a:r>
              <a:rPr lang="en-US" altLang="zh-CN">
                <a:sym typeface="+mn-ea"/>
              </a:rPr>
              <a:t>XXX</a:t>
            </a:r>
            <a:r>
              <a:rPr lang="x-none" altLang="en-US">
                <a:sym typeface="+mn-ea"/>
              </a:rPr>
              <a:t>Config.cmake</a:t>
            </a:r>
            <a:r>
              <a:rPr lang="zh-CN" altLang="en-US">
                <a:sym typeface="+mn-ea"/>
              </a:rPr>
              <a:t>），那么得用另外的一套方法（</a:t>
            </a:r>
            <a:r>
              <a:rPr lang="x-none" altLang="zh-CN">
                <a:sym typeface="+mn-ea"/>
              </a:rPr>
              <a:t>FindXXX.cmake</a:t>
            </a:r>
            <a:r>
              <a:rPr lang="zh-CN" altLang="en-US">
                <a:sym typeface="+mn-ea"/>
              </a:rPr>
              <a:t>），稍后细谈</a:t>
            </a:r>
            <a:r>
              <a:rPr lang="zh-CN" altLang="x-none">
                <a:sym typeface="+mn-ea"/>
              </a:rPr>
              <a:t>。</a:t>
            </a:r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x-none" altLang="en-US"/>
              <a:t>Windows </a:t>
            </a:r>
            <a:r>
              <a:rPr lang="zh-CN" altLang="x-none"/>
              <a:t>系统下的搜索路径</a:t>
            </a:r>
            <a:endParaRPr lang="zh-CN" altLang="x-non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20000"/>
          </a:bodyPr>
          <a:p>
            <a:r>
              <a:rPr lang="en-US"/>
              <a:t>&lt;prefix&gt;/</a:t>
            </a:r>
            <a:endParaRPr lang="en-US"/>
          </a:p>
          <a:p>
            <a:r>
              <a:rPr lang="en-US"/>
              <a:t>&lt;prefix&gt;/cmake/</a:t>
            </a:r>
            <a:endParaRPr lang="en-US"/>
          </a:p>
          <a:p>
            <a:r>
              <a:rPr lang="en-US"/>
              <a:t>&lt;prefix&gt;/&lt;name&gt;*/</a:t>
            </a:r>
            <a:endParaRPr lang="en-US"/>
          </a:p>
          <a:p>
            <a:r>
              <a:rPr lang="en-US"/>
              <a:t>&lt;prefix&gt;/&lt;name&gt;*/cmak</a:t>
            </a:r>
            <a:r>
              <a:rPr lang="x-none" altLang="en-US"/>
              <a:t>e</a:t>
            </a:r>
            <a:r>
              <a:rPr lang="en-US"/>
              <a:t>/</a:t>
            </a:r>
            <a:endParaRPr lang="en-US"/>
          </a:p>
          <a:p>
            <a:r>
              <a:rPr lang="en-US"/>
              <a:t>&lt;prefix&gt;/&lt;name&gt;*/(lib/&lt;arch&gt;|lib*|share)/cmake/&lt;name&gt;*/</a:t>
            </a:r>
            <a:endParaRPr lang="en-US"/>
          </a:p>
          <a:p>
            <a:r>
              <a:rPr lang="en-US"/>
              <a:t>&lt;prefix&gt;/&lt;name&gt;*/(lib/&lt;arch&gt;|lib*|share)/&lt;name&gt;*/</a:t>
            </a:r>
            <a:endParaRPr lang="en-US"/>
          </a:p>
          <a:p>
            <a:r>
              <a:rPr lang="en-US"/>
              <a:t>&lt;prefix&gt;/&lt;name&gt;*/(lib/&lt;arch&gt;|lib*|share)/&lt;name&gt;*/</a:t>
            </a:r>
            <a:r>
              <a:rPr lang="x-none" altLang="en-US"/>
              <a:t>cm</a:t>
            </a:r>
            <a:r>
              <a:rPr lang="en-US"/>
              <a:t>ake/</a:t>
            </a:r>
            <a:endParaRPr lang="en-US"/>
          </a:p>
          <a:p>
            <a:endParaRPr lang="en-US"/>
          </a:p>
          <a:p>
            <a:r>
              <a:rPr lang="zh-CN" altLang="x-none">
                <a:sym typeface="+mn-ea"/>
              </a:rPr>
              <a:t>其中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&lt;prefix&gt; </a:t>
            </a:r>
            <a:r>
              <a:rPr lang="zh-CN" altLang="x-none">
                <a:sym typeface="+mn-ea"/>
              </a:rPr>
              <a:t>是变量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${CMAKE_PREFIX_PATH}</a:t>
            </a:r>
            <a:r>
              <a:rPr lang="zh-CN" altLang="x-none">
                <a:sym typeface="+mn-ea"/>
              </a:rPr>
              <a:t>，</a:t>
            </a:r>
            <a:r>
              <a:rPr lang="x-none" altLang="zh-CN">
                <a:sym typeface="+mn-ea"/>
              </a:rPr>
              <a:t>Windows </a:t>
            </a:r>
            <a:r>
              <a:rPr lang="zh-CN" altLang="x-none">
                <a:sym typeface="+mn-ea"/>
              </a:rPr>
              <a:t>平台默认为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C:/Program Files</a:t>
            </a:r>
            <a:r>
              <a:rPr lang="zh-CN" altLang="x-none">
                <a:sym typeface="+mn-ea"/>
              </a:rPr>
              <a:t>。</a:t>
            </a:r>
            <a:endParaRPr lang="zh-CN" altLang="x-none"/>
          </a:p>
          <a:p>
            <a:r>
              <a:rPr lang="x-none" altLang="zh-CN">
                <a:sym typeface="+mn-ea"/>
              </a:rPr>
              <a:t>&lt;</a:t>
            </a:r>
            <a:r>
              <a:rPr lang="en-US" altLang="x-none">
                <a:sym typeface="+mn-ea"/>
              </a:rPr>
              <a:t>name</a:t>
            </a:r>
            <a:r>
              <a:rPr lang="x-none" altLang="en-US">
                <a:sym typeface="+mn-ea"/>
              </a:rPr>
              <a:t>&gt; </a:t>
            </a:r>
            <a:r>
              <a:rPr lang="zh-CN" altLang="x-none">
                <a:sym typeface="+mn-ea"/>
              </a:rPr>
              <a:t>是你在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find_package(&lt;name&gt; REQUIRED) </a:t>
            </a:r>
            <a:r>
              <a:rPr lang="zh-CN" altLang="x-none">
                <a:sym typeface="+mn-ea"/>
              </a:rPr>
              <a:t>命令中指定的包名。</a:t>
            </a:r>
            <a:endParaRPr lang="zh-CN" altLang="x-none">
              <a:sym typeface="+mn-ea"/>
            </a:endParaRPr>
          </a:p>
          <a:p>
            <a:r>
              <a:rPr lang="x-none" altLang="zh-CN"/>
              <a:t>&lt;arch&gt; </a:t>
            </a:r>
            <a:r>
              <a:rPr lang="zh-CN" altLang="x-none"/>
              <a:t>是系统的架构名。</a:t>
            </a:r>
            <a:endParaRPr lang="en-US"/>
          </a:p>
        </p:txBody>
      </p:sp>
      <p:sp>
        <p:nvSpPr>
          <p:cNvPr id="4" name="Text Box 3"/>
          <p:cNvSpPr txBox="1"/>
          <p:nvPr/>
        </p:nvSpPr>
        <p:spPr>
          <a:xfrm>
            <a:off x="4010660" y="6489700"/>
            <a:ext cx="41706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>
                <a:sym typeface="+mn-ea"/>
              </a:rPr>
              <a:t>https://zhuanlan.zhihu.com/p/60479441</a:t>
            </a:r>
            <a:endParaRPr 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x-none" altLang="en-US"/>
              <a:t>Unix </a:t>
            </a:r>
            <a:r>
              <a:rPr lang="zh-CN" altLang="x-none"/>
              <a:t>类系统下的搜索路径</a:t>
            </a:r>
            <a:endParaRPr lang="zh-CN" altLang="x-non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20000"/>
          </a:bodyPr>
          <a:p>
            <a:r>
              <a:rPr lang="en-US"/>
              <a:t>&lt;prefix&gt;/(lib/&lt;arch&gt;|lib*|share)/cmake/&lt;name&gt;*/</a:t>
            </a:r>
            <a:endParaRPr lang="en-US"/>
          </a:p>
          <a:p>
            <a:r>
              <a:rPr lang="en-US"/>
              <a:t>&lt;prefix&gt;/(lib/&lt;arch&gt;|lib*|share)/&lt;name&gt;*/</a:t>
            </a:r>
            <a:endParaRPr lang="en-US"/>
          </a:p>
          <a:p>
            <a:r>
              <a:rPr lang="en-US"/>
              <a:t>&lt;prefix&gt;/(lib/&lt;arch&gt;|lib*|share)/&lt;name&gt;*/cmake/</a:t>
            </a:r>
            <a:endParaRPr lang="en-US"/>
          </a:p>
          <a:p>
            <a:r>
              <a:rPr lang="en-US"/>
              <a:t>&lt;prefix&gt;/&lt;name&gt;*/(lib/&lt;arch&gt;|lib*|share)/cmake/&lt;name&gt;*/</a:t>
            </a:r>
            <a:endParaRPr lang="en-US"/>
          </a:p>
          <a:p>
            <a:r>
              <a:rPr lang="en-US"/>
              <a:t>&lt;prefix&gt;/&lt;name&gt;*/(lib/&lt;arch&gt;|lib*|share)/&lt;name&gt;*/</a:t>
            </a:r>
            <a:endParaRPr lang="en-US"/>
          </a:p>
          <a:p>
            <a:r>
              <a:rPr lang="en-US"/>
              <a:t>&lt;prefix&gt;/&lt;name&gt;*/(lib/&lt;arch&gt;|lib*|share)/&lt;name&gt;*/cmake/</a:t>
            </a:r>
            <a:endParaRPr lang="en-US"/>
          </a:p>
          <a:p>
            <a:endParaRPr lang="en-US"/>
          </a:p>
          <a:p>
            <a:r>
              <a:rPr lang="zh-CN" altLang="x-none"/>
              <a:t>其中</a:t>
            </a:r>
            <a:r>
              <a:rPr lang="en-US" altLang="zh-CN"/>
              <a:t> </a:t>
            </a:r>
            <a:r>
              <a:rPr lang="x-none" altLang="en-US"/>
              <a:t>&lt;prefix&gt; </a:t>
            </a:r>
            <a:r>
              <a:rPr lang="zh-CN" altLang="x-none"/>
              <a:t>是变量</a:t>
            </a:r>
            <a:r>
              <a:rPr lang="en-US" altLang="zh-CN"/>
              <a:t> </a:t>
            </a:r>
            <a:r>
              <a:rPr lang="x-none" altLang="en-US"/>
              <a:t>${CMAKE_PREFIX_PATH}</a:t>
            </a:r>
            <a:r>
              <a:rPr lang="zh-CN" altLang="x-none"/>
              <a:t>，</a:t>
            </a:r>
            <a:r>
              <a:rPr lang="x-none" altLang="zh-CN"/>
              <a:t>Unix </a:t>
            </a:r>
            <a:r>
              <a:rPr lang="zh-CN" altLang="x-none"/>
              <a:t>平台默认为</a:t>
            </a:r>
            <a:r>
              <a:rPr lang="en-US" altLang="zh-CN"/>
              <a:t> </a:t>
            </a:r>
            <a:r>
              <a:rPr lang="x-none" altLang="en-US"/>
              <a:t>/usr</a:t>
            </a:r>
            <a:r>
              <a:rPr lang="zh-CN" altLang="x-none"/>
              <a:t>。</a:t>
            </a:r>
            <a:endParaRPr lang="zh-CN" altLang="x-none"/>
          </a:p>
          <a:p>
            <a:r>
              <a:rPr lang="x-none" altLang="zh-CN"/>
              <a:t>&lt;</a:t>
            </a:r>
            <a:r>
              <a:rPr lang="en-US" altLang="x-none"/>
              <a:t>name</a:t>
            </a:r>
            <a:r>
              <a:rPr lang="x-none" altLang="en-US"/>
              <a:t>&gt; </a:t>
            </a:r>
            <a:r>
              <a:rPr lang="zh-CN" altLang="x-none"/>
              <a:t>是你在</a:t>
            </a:r>
            <a:r>
              <a:rPr lang="en-US" altLang="zh-CN"/>
              <a:t> </a:t>
            </a:r>
            <a:r>
              <a:rPr lang="x-none" altLang="en-US">
                <a:sym typeface="+mn-ea"/>
              </a:rPr>
              <a:t>find_package(&lt;name&gt; REQUIRED)</a:t>
            </a:r>
            <a:r>
              <a:rPr lang="x-none" altLang="en-US"/>
              <a:t> </a:t>
            </a:r>
            <a:r>
              <a:rPr lang="zh-CN" altLang="x-none"/>
              <a:t>命令中指定的包名。</a:t>
            </a:r>
            <a:endParaRPr lang="zh-CN" altLang="x-none"/>
          </a:p>
          <a:p>
            <a:r>
              <a:rPr lang="x-none" altLang="zh-CN">
                <a:sym typeface="+mn-ea"/>
              </a:rPr>
              <a:t>&lt;arch&gt; </a:t>
            </a:r>
            <a:r>
              <a:rPr lang="zh-CN" altLang="x-none">
                <a:sym typeface="+mn-ea"/>
              </a:rPr>
              <a:t>是系统的架构，例如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x86_64-linux-gnu </a:t>
            </a:r>
            <a:r>
              <a:rPr lang="zh-CN" altLang="x-none">
                <a:sym typeface="+mn-ea"/>
              </a:rPr>
              <a:t>或</a:t>
            </a:r>
            <a:r>
              <a:rPr lang="x-none" altLang="zh-CN">
                <a:sym typeface="+mn-ea"/>
              </a:rPr>
              <a:t> i386-linux-gnu</a:t>
            </a:r>
            <a:r>
              <a:rPr lang="zh-CN" altLang="x-none">
                <a:sym typeface="+mn-ea"/>
              </a:rPr>
              <a:t>。</a:t>
            </a:r>
            <a:endParaRPr lang="zh-CN" altLang="x-none"/>
          </a:p>
          <a:p>
            <a:r>
              <a:rPr lang="zh-CN" altLang="x-none">
                <a:sym typeface="+mn-ea"/>
              </a:rPr>
              <a:t>（用于伺候</a:t>
            </a:r>
            <a:r>
              <a:rPr lang="en-US" altLang="zh-CN">
                <a:sym typeface="+mn-ea"/>
              </a:rPr>
              <a:t> Ubuntu </a:t>
            </a:r>
            <a:r>
              <a:rPr lang="zh-CN" altLang="en-US">
                <a:sym typeface="+mn-ea"/>
              </a:rPr>
              <a:t>喜欢把库文件套娃在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/usr/lib/x86_64-linux-gnu</a:t>
            </a:r>
            <a:r>
              <a:rPr lang="en-US" altLang="x-none">
                <a:sym typeface="+mn-ea"/>
              </a:rPr>
              <a:t> </a:t>
            </a:r>
            <a:r>
              <a:rPr lang="zh-CN" altLang="en-US">
                <a:sym typeface="+mn-ea"/>
              </a:rPr>
              <a:t>目录下</a:t>
            </a:r>
            <a:r>
              <a:rPr lang="zh-CN" altLang="x-none">
                <a:sym typeface="+mn-ea"/>
              </a:rPr>
              <a:t>）</a:t>
            </a:r>
            <a:endParaRPr lang="zh-CN" altLang="x-none"/>
          </a:p>
        </p:txBody>
      </p:sp>
      <p:sp>
        <p:nvSpPr>
          <p:cNvPr id="4" name="Text Box 3"/>
          <p:cNvSpPr txBox="1"/>
          <p:nvPr/>
        </p:nvSpPr>
        <p:spPr>
          <a:xfrm>
            <a:off x="4010660" y="6489700"/>
            <a:ext cx="41706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>
                <a:sym typeface="+mn-ea"/>
              </a:rPr>
              <a:t>https://zhuanlan.zhihu.com/p/60479441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推荐的目录组织方式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目录组织格式：</a:t>
            </a:r>
            <a:endParaRPr lang="zh-CN" altLang="en-US"/>
          </a:p>
          <a:p>
            <a:r>
              <a:rPr lang="zh-CN" altLang="en-US"/>
              <a:t>项目名</a:t>
            </a:r>
            <a:r>
              <a:rPr lang="x-none" altLang="zh-CN"/>
              <a:t>/include/</a:t>
            </a:r>
            <a:r>
              <a:rPr lang="zh-CN" altLang="en-US">
                <a:sym typeface="+mn-ea"/>
              </a:rPr>
              <a:t>项目名</a:t>
            </a:r>
            <a:r>
              <a:rPr lang="x-none" altLang="zh-CN"/>
              <a:t>/</a:t>
            </a:r>
            <a:r>
              <a:rPr lang="zh-CN" altLang="x-none"/>
              <a:t>模块</a:t>
            </a:r>
            <a:r>
              <a:rPr lang="zh-CN" altLang="x-none"/>
              <a:t>名</a:t>
            </a:r>
            <a:r>
              <a:rPr lang="x-none" altLang="zh-CN"/>
              <a:t>.h</a:t>
            </a:r>
            <a:endParaRPr lang="x-none" altLang="zh-CN"/>
          </a:p>
          <a:p>
            <a:r>
              <a:rPr lang="zh-CN" altLang="en-US">
                <a:sym typeface="+mn-ea"/>
              </a:rPr>
              <a:t>项目名</a:t>
            </a:r>
            <a:r>
              <a:rPr lang="x-none" altLang="zh-CN">
                <a:sym typeface="+mn-ea"/>
              </a:rPr>
              <a:t>/src/</a:t>
            </a:r>
            <a:r>
              <a:rPr lang="zh-CN" altLang="x-none">
                <a:sym typeface="+mn-ea"/>
              </a:rPr>
              <a:t>模块名</a:t>
            </a:r>
            <a:r>
              <a:rPr lang="x-none" altLang="zh-CN">
                <a:sym typeface="+mn-ea"/>
              </a:rPr>
              <a:t>.cpp</a:t>
            </a:r>
            <a:endParaRPr lang="x-none" altLang="zh-CN">
              <a:sym typeface="+mn-ea"/>
            </a:endParaRPr>
          </a:p>
          <a:p>
            <a:endParaRPr lang="x-none" altLang="zh-CN">
              <a:sym typeface="+mn-ea"/>
            </a:endParaRPr>
          </a:p>
          <a:p>
            <a:r>
              <a:rPr lang="x-none" altLang="zh-CN">
                <a:sym typeface="+mn-ea"/>
              </a:rPr>
              <a:t>CMakeLists.txt </a:t>
            </a:r>
            <a:r>
              <a:rPr lang="zh-CN" altLang="x-none">
                <a:sym typeface="+mn-ea"/>
              </a:rPr>
              <a:t>中写：</a:t>
            </a:r>
            <a:endParaRPr lang="zh-CN" altLang="x-none">
              <a:sym typeface="+mn-ea"/>
            </a:endParaRPr>
          </a:p>
          <a:p>
            <a:r>
              <a:rPr lang="x-none" altLang="zh-CN">
                <a:sym typeface="+mn-ea"/>
              </a:rPr>
              <a:t>target_include_directories(</a:t>
            </a:r>
            <a:r>
              <a:rPr lang="zh-CN" altLang="x-none">
                <a:sym typeface="+mn-ea"/>
              </a:rPr>
              <a:t>项目名</a:t>
            </a:r>
            <a:r>
              <a:rPr lang="x-none" altLang="zh-CN">
                <a:sym typeface="+mn-ea"/>
              </a:rPr>
              <a:t> PUBLIC include)</a:t>
            </a:r>
            <a:endParaRPr lang="x-none" altLang="zh-CN">
              <a:sym typeface="+mn-ea"/>
            </a:endParaRPr>
          </a:p>
          <a:p>
            <a:endParaRPr lang="x-none" altLang="zh-CN"/>
          </a:p>
          <a:p>
            <a:r>
              <a:rPr lang="zh-CN" altLang="x-none"/>
              <a:t>源码文件中写：</a:t>
            </a:r>
            <a:endParaRPr lang="x-none" altLang="zh-CN"/>
          </a:p>
          <a:p>
            <a:r>
              <a:rPr lang="x-none" altLang="zh-CN"/>
              <a:t>#include &lt;</a:t>
            </a:r>
            <a:r>
              <a:rPr lang="zh-CN" altLang="en-US">
                <a:sym typeface="+mn-ea"/>
              </a:rPr>
              <a:t>项目名</a:t>
            </a:r>
            <a:r>
              <a:rPr lang="x-none" altLang="zh-CN">
                <a:sym typeface="+mn-ea"/>
              </a:rPr>
              <a:t>/</a:t>
            </a:r>
            <a:r>
              <a:rPr lang="zh-CN" altLang="x-none">
                <a:sym typeface="+mn-ea"/>
              </a:rPr>
              <a:t>模块名</a:t>
            </a:r>
            <a:r>
              <a:rPr lang="x-none" altLang="zh-CN">
                <a:sym typeface="+mn-ea"/>
              </a:rPr>
              <a:t>.h&gt;</a:t>
            </a:r>
            <a:endParaRPr lang="x-none" altLang="zh-CN"/>
          </a:p>
          <a:p>
            <a:r>
              <a:rPr lang="zh-CN" altLang="en-US">
                <a:sym typeface="+mn-ea"/>
              </a:rPr>
              <a:t>项目名</a:t>
            </a:r>
            <a:r>
              <a:rPr lang="x-none" altLang="zh-CN">
                <a:sym typeface="+mn-ea"/>
              </a:rPr>
              <a:t>::</a:t>
            </a:r>
            <a:r>
              <a:rPr lang="zh-CN" altLang="x-none">
                <a:sym typeface="+mn-ea"/>
              </a:rPr>
              <a:t>函数</a:t>
            </a:r>
            <a:r>
              <a:rPr lang="zh-CN" altLang="x-none">
                <a:sym typeface="+mn-ea"/>
              </a:rPr>
              <a:t>名</a:t>
            </a:r>
            <a:r>
              <a:rPr lang="x-none" altLang="zh-CN">
                <a:sym typeface="+mn-ea"/>
              </a:rPr>
              <a:t>();</a:t>
            </a:r>
            <a:endParaRPr lang="zh-CN" altLang="x-none">
              <a:sym typeface="+mn-ea"/>
            </a:endParaRPr>
          </a:p>
        </p:txBody>
      </p:sp>
      <p:sp>
        <p:nvSpPr>
          <p:cNvPr id="6" name="Text Box 5"/>
          <p:cNvSpPr txBox="1"/>
          <p:nvPr/>
        </p:nvSpPr>
        <p:spPr>
          <a:xfrm>
            <a:off x="5835015" y="6017895"/>
            <a:ext cx="57708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完整案例请看源码仓库：</a:t>
            </a:r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  <a:p>
            <a:r>
              <a:rPr lang="x-none" altLang="zh-CN">
                <a:solidFill>
                  <a:schemeClr val="bg1">
                    <a:lumMod val="50000"/>
                  </a:schemeClr>
                </a:solidFill>
              </a:rPr>
              <a:t>https://github.com/parallel101/course/tree/master/16/00</a:t>
            </a:r>
            <a:endParaRPr lang="x-none" altLang="zh-CN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举例说明</a:t>
            </a:r>
            <a:r>
              <a:rPr lang="en-US" altLang="zh-CN"/>
              <a:t> </a:t>
            </a:r>
            <a:r>
              <a:rPr lang="x-none" altLang="en-US"/>
              <a:t>find_package </a:t>
            </a:r>
            <a:r>
              <a:rPr lang="zh-CN" altLang="en-US"/>
              <a:t>搜索路径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0000" lnSpcReduction="20000"/>
          </a:bodyPr>
          <a:p>
            <a:r>
              <a:rPr lang="zh-CN" altLang="x-none"/>
              <a:t>例如你是</a:t>
            </a:r>
            <a:r>
              <a:rPr lang="en-US" altLang="zh-CN"/>
              <a:t> </a:t>
            </a:r>
            <a:r>
              <a:rPr lang="x-none" altLang="en-US"/>
              <a:t>64 </a:t>
            </a:r>
            <a:r>
              <a:rPr lang="zh-CN" altLang="x-none"/>
              <a:t>位的</a:t>
            </a:r>
            <a:r>
              <a:rPr lang="en-US" altLang="zh-CN"/>
              <a:t> Linux </a:t>
            </a:r>
            <a:r>
              <a:rPr lang="zh-CN" altLang="en-US"/>
              <a:t>系统，</a:t>
            </a:r>
            <a:r>
              <a:rPr lang="x-none" altLang="en-US"/>
              <a:t>find_package(Qt5 REQUIRED)</a:t>
            </a:r>
            <a:r>
              <a:rPr lang="en-US" altLang="x-none"/>
              <a:t> </a:t>
            </a:r>
            <a:r>
              <a:rPr lang="zh-CN" altLang="x-none"/>
              <a:t>会依次搜索：</a:t>
            </a:r>
            <a:endParaRPr lang="x-none" altLang="en-US"/>
          </a:p>
          <a:p>
            <a:r>
              <a:rPr lang="x-none" altLang="en-US" b="1"/>
              <a:t>/usr/lib/</a:t>
            </a:r>
            <a:r>
              <a:rPr lang="x-none" altLang="en-US">
                <a:solidFill>
                  <a:srgbClr val="0070C0"/>
                </a:solidFill>
              </a:rPr>
              <a:t>cmake</a:t>
            </a:r>
            <a:r>
              <a:rPr lang="x-none" altLang="en-US"/>
              <a:t>/</a:t>
            </a:r>
            <a:r>
              <a:rPr lang="x-none" altLang="en-US">
                <a:solidFill>
                  <a:srgbClr val="00B050"/>
                </a:solidFill>
              </a:rPr>
              <a:t>Qt5</a:t>
            </a:r>
            <a:r>
              <a:rPr lang="x-none" altLang="en-US"/>
              <a:t>/Qt5Config.cmake</a:t>
            </a:r>
            <a:endParaRPr lang="x-none" altLang="en-US"/>
          </a:p>
          <a:p>
            <a:r>
              <a:rPr lang="x-none" altLang="en-US" b="1">
                <a:sym typeface="+mn-ea"/>
              </a:rPr>
              <a:t>/usr/lib/x86_64-linux-gnu/</a:t>
            </a:r>
            <a:r>
              <a:rPr lang="x-none" altLang="en-US">
                <a:solidFill>
                  <a:srgbClr val="0070C0"/>
                </a:solidFill>
                <a:sym typeface="+mn-ea"/>
              </a:rPr>
              <a:t>cmake</a:t>
            </a:r>
            <a:r>
              <a:rPr lang="x-none" altLang="en-US">
                <a:sym typeface="+mn-ea"/>
              </a:rPr>
              <a:t>/</a:t>
            </a:r>
            <a:r>
              <a:rPr lang="x-none" altLang="en-US">
                <a:solidFill>
                  <a:srgbClr val="00B050"/>
                </a:solidFill>
                <a:sym typeface="+mn-ea"/>
              </a:rPr>
              <a:t>Qt5</a:t>
            </a:r>
            <a:r>
              <a:rPr lang="x-none" altLang="en-US">
                <a:sym typeface="+mn-ea"/>
              </a:rPr>
              <a:t>/Qt5Config.cmake</a:t>
            </a:r>
            <a:endParaRPr lang="x-none" altLang="en-US"/>
          </a:p>
          <a:p>
            <a:r>
              <a:rPr lang="x-none" altLang="en-US" b="1">
                <a:sym typeface="+mn-ea"/>
              </a:rPr>
              <a:t>/usr/share/</a:t>
            </a:r>
            <a:r>
              <a:rPr lang="x-none" altLang="en-US">
                <a:solidFill>
                  <a:srgbClr val="0070C0"/>
                </a:solidFill>
                <a:sym typeface="+mn-ea"/>
              </a:rPr>
              <a:t>cmake</a:t>
            </a:r>
            <a:r>
              <a:rPr lang="x-none" altLang="en-US">
                <a:sym typeface="+mn-ea"/>
              </a:rPr>
              <a:t>/</a:t>
            </a:r>
            <a:r>
              <a:rPr lang="x-none" altLang="en-US">
                <a:solidFill>
                  <a:srgbClr val="00B050"/>
                </a:solidFill>
                <a:sym typeface="+mn-ea"/>
              </a:rPr>
              <a:t>Qt5</a:t>
            </a:r>
            <a:r>
              <a:rPr lang="x-none" altLang="en-US">
                <a:sym typeface="+mn-ea"/>
              </a:rPr>
              <a:t>/Qt5Config.cmake</a:t>
            </a:r>
            <a:endParaRPr lang="x-none" altLang="en-US">
              <a:sym typeface="+mn-ea"/>
            </a:endParaRPr>
          </a:p>
          <a:p>
            <a:r>
              <a:rPr lang="x-none" altLang="en-US" b="1">
                <a:sym typeface="+mn-ea"/>
              </a:rPr>
              <a:t>/usr/lib/</a:t>
            </a:r>
            <a:r>
              <a:rPr lang="x-none" altLang="en-US">
                <a:solidFill>
                  <a:srgbClr val="00B050"/>
                </a:solidFill>
                <a:sym typeface="+mn-ea"/>
              </a:rPr>
              <a:t>Qt5</a:t>
            </a:r>
            <a:r>
              <a:rPr lang="x-none" altLang="en-US">
                <a:sym typeface="+mn-ea"/>
              </a:rPr>
              <a:t>/Qt5Config.cmake</a:t>
            </a:r>
            <a:endParaRPr lang="x-none" altLang="en-US">
              <a:sym typeface="+mn-ea"/>
            </a:endParaRPr>
          </a:p>
          <a:p>
            <a:r>
              <a:rPr lang="x-none" altLang="en-US" b="1">
                <a:sym typeface="+mn-ea"/>
              </a:rPr>
              <a:t>/usr/lib/x86_64-linux-gnu/</a:t>
            </a:r>
            <a:r>
              <a:rPr lang="x-none" altLang="en-US">
                <a:solidFill>
                  <a:srgbClr val="00B050"/>
                </a:solidFill>
                <a:sym typeface="+mn-ea"/>
              </a:rPr>
              <a:t>Qt5</a:t>
            </a:r>
            <a:r>
              <a:rPr lang="x-none" altLang="en-US">
                <a:sym typeface="+mn-ea"/>
              </a:rPr>
              <a:t>/Qt5Config.cmake</a:t>
            </a:r>
            <a:endParaRPr lang="x-none" altLang="en-US"/>
          </a:p>
          <a:p>
            <a:r>
              <a:rPr lang="x-none" altLang="en-US" b="1">
                <a:sym typeface="+mn-ea"/>
              </a:rPr>
              <a:t>/usr/share/</a:t>
            </a:r>
            <a:r>
              <a:rPr lang="x-none" altLang="en-US">
                <a:solidFill>
                  <a:srgbClr val="00B050"/>
                </a:solidFill>
                <a:sym typeface="+mn-ea"/>
              </a:rPr>
              <a:t>Qt5</a:t>
            </a:r>
            <a:r>
              <a:rPr lang="x-none" altLang="en-US">
                <a:sym typeface="+mn-ea"/>
              </a:rPr>
              <a:t>/Qt5Config.cmake</a:t>
            </a:r>
            <a:endParaRPr lang="x-none" altLang="en-US">
              <a:sym typeface="+mn-ea"/>
            </a:endParaRPr>
          </a:p>
          <a:p>
            <a:r>
              <a:rPr lang="x-none" altLang="en-US" b="1">
                <a:sym typeface="+mn-ea"/>
              </a:rPr>
              <a:t>/usr/</a:t>
            </a:r>
            <a:r>
              <a:rPr lang="x-none" altLang="en-US">
                <a:solidFill>
                  <a:srgbClr val="00B050"/>
                </a:solidFill>
                <a:sym typeface="+mn-ea"/>
              </a:rPr>
              <a:t>Qt5</a:t>
            </a:r>
            <a:r>
              <a:rPr lang="x-none" altLang="en-US" b="1">
                <a:sym typeface="+mn-ea"/>
              </a:rPr>
              <a:t>/</a:t>
            </a:r>
            <a:r>
              <a:rPr lang="x-none" altLang="en-US" b="1">
                <a:sym typeface="+mn-ea"/>
              </a:rPr>
              <a:t>lib/</a:t>
            </a:r>
            <a:r>
              <a:rPr lang="x-none" altLang="en-US">
                <a:solidFill>
                  <a:srgbClr val="0070C0"/>
                </a:solidFill>
                <a:sym typeface="+mn-ea"/>
              </a:rPr>
              <a:t>cmake</a:t>
            </a:r>
            <a:r>
              <a:rPr lang="x-none" altLang="en-US">
                <a:sym typeface="+mn-ea"/>
              </a:rPr>
              <a:t>/</a:t>
            </a:r>
            <a:r>
              <a:rPr lang="x-none" altLang="en-US">
                <a:solidFill>
                  <a:srgbClr val="00B050"/>
                </a:solidFill>
                <a:sym typeface="+mn-ea"/>
              </a:rPr>
              <a:t>Qt5</a:t>
            </a:r>
            <a:r>
              <a:rPr lang="x-none" altLang="en-US">
                <a:sym typeface="+mn-ea"/>
              </a:rPr>
              <a:t>/Qt5Config.cmake</a:t>
            </a:r>
            <a:endParaRPr lang="x-none" altLang="en-US"/>
          </a:p>
          <a:p>
            <a:r>
              <a:rPr lang="x-none" altLang="en-US" b="1">
                <a:sym typeface="+mn-ea"/>
              </a:rPr>
              <a:t>/usr/</a:t>
            </a:r>
            <a:r>
              <a:rPr lang="x-none" altLang="en-US">
                <a:solidFill>
                  <a:srgbClr val="00B050"/>
                </a:solidFill>
                <a:sym typeface="+mn-ea"/>
              </a:rPr>
              <a:t>Qt5</a:t>
            </a:r>
            <a:r>
              <a:rPr lang="x-none" altLang="en-US" b="1">
                <a:sym typeface="+mn-ea"/>
              </a:rPr>
              <a:t>/lib/x86_64-linux-gnu/</a:t>
            </a:r>
            <a:r>
              <a:rPr lang="x-none" altLang="en-US">
                <a:solidFill>
                  <a:srgbClr val="0070C0"/>
                </a:solidFill>
                <a:sym typeface="+mn-ea"/>
              </a:rPr>
              <a:t>cmake</a:t>
            </a:r>
            <a:r>
              <a:rPr lang="x-none" altLang="en-US">
                <a:sym typeface="+mn-ea"/>
              </a:rPr>
              <a:t>/</a:t>
            </a:r>
            <a:r>
              <a:rPr lang="x-none" altLang="en-US">
                <a:solidFill>
                  <a:srgbClr val="00B050"/>
                </a:solidFill>
                <a:sym typeface="+mn-ea"/>
              </a:rPr>
              <a:t>Qt5</a:t>
            </a:r>
            <a:r>
              <a:rPr lang="x-none" altLang="en-US">
                <a:sym typeface="+mn-ea"/>
              </a:rPr>
              <a:t>/Qt5Config.cmake</a:t>
            </a:r>
            <a:endParaRPr lang="x-none" altLang="en-US"/>
          </a:p>
          <a:p>
            <a:r>
              <a:rPr lang="x-none" altLang="en-US" b="1">
                <a:sym typeface="+mn-ea"/>
              </a:rPr>
              <a:t>/usr/</a:t>
            </a:r>
            <a:r>
              <a:rPr lang="x-none" altLang="en-US">
                <a:solidFill>
                  <a:srgbClr val="00B050"/>
                </a:solidFill>
                <a:sym typeface="+mn-ea"/>
              </a:rPr>
              <a:t>Qt5</a:t>
            </a:r>
            <a:r>
              <a:rPr lang="x-none" altLang="en-US" b="1">
                <a:sym typeface="+mn-ea"/>
              </a:rPr>
              <a:t>/share/</a:t>
            </a:r>
            <a:r>
              <a:rPr lang="x-none" altLang="en-US">
                <a:solidFill>
                  <a:srgbClr val="0070C0"/>
                </a:solidFill>
                <a:sym typeface="+mn-ea"/>
              </a:rPr>
              <a:t>cmake</a:t>
            </a:r>
            <a:r>
              <a:rPr lang="x-none" altLang="en-US">
                <a:sym typeface="+mn-ea"/>
              </a:rPr>
              <a:t>/</a:t>
            </a:r>
            <a:r>
              <a:rPr lang="x-none" altLang="en-US">
                <a:solidFill>
                  <a:srgbClr val="00B050"/>
                </a:solidFill>
                <a:sym typeface="+mn-ea"/>
              </a:rPr>
              <a:t>Qt5</a:t>
            </a:r>
            <a:r>
              <a:rPr lang="x-none" altLang="en-US">
                <a:sym typeface="+mn-ea"/>
              </a:rPr>
              <a:t>/Qt5Config.cmake</a:t>
            </a:r>
            <a:endParaRPr lang="x-none" altLang="en-US">
              <a:sym typeface="+mn-ea"/>
            </a:endParaRPr>
          </a:p>
          <a:p>
            <a:r>
              <a:rPr lang="x-none" altLang="en-US" b="1">
                <a:sym typeface="+mn-ea"/>
              </a:rPr>
              <a:t>/usr/</a:t>
            </a:r>
            <a:r>
              <a:rPr lang="x-none" altLang="en-US">
                <a:solidFill>
                  <a:srgbClr val="00B050"/>
                </a:solidFill>
                <a:sym typeface="+mn-ea"/>
              </a:rPr>
              <a:t>Qt5</a:t>
            </a:r>
            <a:r>
              <a:rPr lang="x-none" altLang="en-US" b="1">
                <a:sym typeface="+mn-ea"/>
              </a:rPr>
              <a:t>/lib/</a:t>
            </a:r>
            <a:r>
              <a:rPr lang="x-none" altLang="en-US">
                <a:solidFill>
                  <a:srgbClr val="00B050"/>
                </a:solidFill>
                <a:sym typeface="+mn-ea"/>
              </a:rPr>
              <a:t>Qt5</a:t>
            </a:r>
            <a:r>
              <a:rPr lang="x-none" altLang="en-US">
                <a:sym typeface="+mn-ea"/>
              </a:rPr>
              <a:t>/Qt5Config.cmake</a:t>
            </a:r>
            <a:endParaRPr lang="x-none" altLang="en-US">
              <a:sym typeface="+mn-ea"/>
            </a:endParaRPr>
          </a:p>
          <a:p>
            <a:r>
              <a:rPr lang="x-none" altLang="en-US" b="1">
                <a:sym typeface="+mn-ea"/>
              </a:rPr>
              <a:t>/usr/</a:t>
            </a:r>
            <a:r>
              <a:rPr lang="x-none" altLang="en-US">
                <a:solidFill>
                  <a:srgbClr val="00B050"/>
                </a:solidFill>
                <a:sym typeface="+mn-ea"/>
              </a:rPr>
              <a:t>Qt5</a:t>
            </a:r>
            <a:r>
              <a:rPr lang="x-none" altLang="en-US" b="1">
                <a:sym typeface="+mn-ea"/>
              </a:rPr>
              <a:t>/lib/x86_64-linux-gnu/</a:t>
            </a:r>
            <a:r>
              <a:rPr lang="x-none" altLang="en-US">
                <a:solidFill>
                  <a:srgbClr val="00B050"/>
                </a:solidFill>
                <a:sym typeface="+mn-ea"/>
              </a:rPr>
              <a:t>Qt5</a:t>
            </a:r>
            <a:r>
              <a:rPr lang="x-none" altLang="en-US">
                <a:sym typeface="+mn-ea"/>
              </a:rPr>
              <a:t>/Qt5Config.cmake</a:t>
            </a:r>
            <a:endParaRPr lang="x-none" altLang="en-US"/>
          </a:p>
          <a:p>
            <a:r>
              <a:rPr lang="x-none" altLang="en-US" b="1">
                <a:sym typeface="+mn-ea"/>
              </a:rPr>
              <a:t>/usr/</a:t>
            </a:r>
            <a:r>
              <a:rPr lang="x-none" altLang="en-US">
                <a:solidFill>
                  <a:srgbClr val="00B050"/>
                </a:solidFill>
                <a:sym typeface="+mn-ea"/>
              </a:rPr>
              <a:t>Qt5</a:t>
            </a:r>
            <a:r>
              <a:rPr lang="x-none" altLang="en-US" b="1">
                <a:sym typeface="+mn-ea"/>
              </a:rPr>
              <a:t>/share/</a:t>
            </a:r>
            <a:r>
              <a:rPr lang="x-none" altLang="en-US">
                <a:solidFill>
                  <a:srgbClr val="00B050"/>
                </a:solidFill>
                <a:sym typeface="+mn-ea"/>
              </a:rPr>
              <a:t>Qt5</a:t>
            </a:r>
            <a:r>
              <a:rPr lang="x-none" altLang="en-US">
                <a:sym typeface="+mn-ea"/>
              </a:rPr>
              <a:t>/Qt5Config.cmake</a:t>
            </a:r>
            <a:endParaRPr lang="x-none" altLang="en-US"/>
          </a:p>
          <a:p>
            <a:endParaRPr lang="x-none" alt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举例说明</a:t>
            </a:r>
            <a:r>
              <a:rPr lang="en-US" altLang="zh-CN"/>
              <a:t> </a:t>
            </a:r>
            <a:r>
              <a:rPr lang="x-none" altLang="en-US"/>
              <a:t>find_package </a:t>
            </a:r>
            <a:r>
              <a:rPr lang="zh-CN" altLang="en-US"/>
              <a:t>搜索路径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0000"/>
          </a:bodyPr>
          <a:p>
            <a:r>
              <a:rPr lang="zh-CN" altLang="x-none">
                <a:sym typeface="+mn-ea"/>
              </a:rPr>
              <a:t>例如</a:t>
            </a:r>
            <a:r>
              <a:rPr lang="zh-CN" altLang="x-none"/>
              <a:t>你是</a:t>
            </a:r>
            <a:r>
              <a:rPr lang="en-US" altLang="zh-CN"/>
              <a:t> </a:t>
            </a:r>
            <a:r>
              <a:rPr lang="x-none" altLang="en-US"/>
              <a:t>64 </a:t>
            </a:r>
            <a:r>
              <a:rPr lang="zh-CN" altLang="x-none"/>
              <a:t>位的</a:t>
            </a:r>
            <a:r>
              <a:rPr lang="en-US" altLang="zh-CN"/>
              <a:t> </a:t>
            </a:r>
            <a:r>
              <a:rPr lang="x-none" altLang="en-US"/>
              <a:t>Windows </a:t>
            </a:r>
            <a:r>
              <a:rPr lang="zh-CN" altLang="en-US"/>
              <a:t>系统，</a:t>
            </a:r>
            <a:r>
              <a:rPr lang="x-none" altLang="en-US"/>
              <a:t>find_package(Qt5 REQUIRED)</a:t>
            </a:r>
            <a:r>
              <a:rPr lang="en-US" altLang="x-none"/>
              <a:t> </a:t>
            </a:r>
            <a:r>
              <a:rPr lang="zh-CN" altLang="x-none"/>
              <a:t>会依次搜索：</a:t>
            </a:r>
            <a:endParaRPr lang="x-none" altLang="en-US"/>
          </a:p>
          <a:p>
            <a:r>
              <a:rPr lang="x-none" altLang="en-US" b="1">
                <a:sym typeface="+mn-ea"/>
              </a:rPr>
              <a:t>C:/Program Files</a:t>
            </a:r>
            <a:r>
              <a:rPr lang="x-none" altLang="en-US" b="1">
                <a:sym typeface="+mn-ea"/>
              </a:rPr>
              <a:t>/</a:t>
            </a:r>
            <a:r>
              <a:rPr lang="x-none" altLang="en-US">
                <a:sym typeface="+mn-ea"/>
              </a:rPr>
              <a:t>Qt5Config.cmake</a:t>
            </a:r>
            <a:endParaRPr lang="x-none" altLang="en-US"/>
          </a:p>
          <a:p>
            <a:r>
              <a:rPr lang="x-none" altLang="en-US" b="1">
                <a:sym typeface="+mn-ea"/>
              </a:rPr>
              <a:t>C:/Program Files</a:t>
            </a:r>
            <a:r>
              <a:rPr lang="x-none" altLang="en-US" b="1">
                <a:sym typeface="+mn-ea"/>
              </a:rPr>
              <a:t>/</a:t>
            </a:r>
            <a:r>
              <a:rPr lang="x-none" altLang="en-US">
                <a:solidFill>
                  <a:srgbClr val="0070C0"/>
                </a:solidFill>
                <a:sym typeface="+mn-ea"/>
              </a:rPr>
              <a:t>cmake</a:t>
            </a:r>
            <a:r>
              <a:rPr lang="x-none" altLang="en-US">
                <a:sym typeface="+mn-ea"/>
              </a:rPr>
              <a:t>/</a:t>
            </a:r>
            <a:r>
              <a:rPr lang="x-none" altLang="en-US">
                <a:sym typeface="+mn-ea"/>
              </a:rPr>
              <a:t>Qt5Config.cmake</a:t>
            </a:r>
            <a:endParaRPr lang="x-none" altLang="en-US">
              <a:sym typeface="+mn-ea"/>
            </a:endParaRPr>
          </a:p>
          <a:p>
            <a:r>
              <a:rPr lang="x-none" altLang="en-US" b="1">
                <a:sym typeface="+mn-ea"/>
              </a:rPr>
              <a:t>C:/Program Files</a:t>
            </a:r>
            <a:r>
              <a:rPr lang="x-none" altLang="en-US" b="1">
                <a:sym typeface="+mn-ea"/>
              </a:rPr>
              <a:t>/</a:t>
            </a:r>
            <a:r>
              <a:rPr lang="x-none" altLang="en-US">
                <a:solidFill>
                  <a:srgbClr val="00B050"/>
                </a:solidFill>
                <a:sym typeface="+mn-ea"/>
              </a:rPr>
              <a:t>Qt5</a:t>
            </a:r>
            <a:r>
              <a:rPr lang="x-none" altLang="en-US">
                <a:sym typeface="+mn-ea"/>
              </a:rPr>
              <a:t>/Qt5Config.cmake</a:t>
            </a:r>
            <a:endParaRPr lang="x-none" altLang="en-US">
              <a:sym typeface="+mn-ea"/>
            </a:endParaRPr>
          </a:p>
          <a:p>
            <a:r>
              <a:rPr lang="x-none" altLang="en-US" b="1">
                <a:sym typeface="+mn-ea"/>
              </a:rPr>
              <a:t>C:/Program Files</a:t>
            </a:r>
            <a:r>
              <a:rPr lang="x-none" altLang="en-US" b="1">
                <a:sym typeface="+mn-ea"/>
              </a:rPr>
              <a:t>/</a:t>
            </a:r>
            <a:r>
              <a:rPr lang="x-none" altLang="en-US">
                <a:solidFill>
                  <a:srgbClr val="00B050"/>
                </a:solidFill>
                <a:sym typeface="+mn-ea"/>
              </a:rPr>
              <a:t>Qt5</a:t>
            </a:r>
            <a:r>
              <a:rPr lang="x-none" altLang="en-US">
                <a:sym typeface="+mn-ea"/>
              </a:rPr>
              <a:t>/</a:t>
            </a:r>
            <a:r>
              <a:rPr lang="x-none" altLang="en-US">
                <a:solidFill>
                  <a:srgbClr val="0070C0"/>
                </a:solidFill>
                <a:sym typeface="+mn-ea"/>
              </a:rPr>
              <a:t>cmake</a:t>
            </a:r>
            <a:r>
              <a:rPr lang="x-none" altLang="en-US">
                <a:sym typeface="+mn-ea"/>
              </a:rPr>
              <a:t>/</a:t>
            </a:r>
            <a:r>
              <a:rPr lang="x-none" altLang="en-US">
                <a:sym typeface="+mn-ea"/>
              </a:rPr>
              <a:t>Qt5Config.cmake</a:t>
            </a:r>
            <a:endParaRPr lang="x-none" altLang="en-US"/>
          </a:p>
          <a:p>
            <a:r>
              <a:rPr lang="x-none" altLang="en-US" b="1">
                <a:sym typeface="+mn-ea"/>
              </a:rPr>
              <a:t>C:/Program Files</a:t>
            </a:r>
            <a:r>
              <a:rPr lang="x-none" altLang="en-US" b="1">
                <a:sym typeface="+mn-ea"/>
              </a:rPr>
              <a:t>/</a:t>
            </a:r>
            <a:r>
              <a:rPr lang="x-none" altLang="en-US">
                <a:solidFill>
                  <a:srgbClr val="00B050"/>
                </a:solidFill>
                <a:sym typeface="+mn-ea"/>
              </a:rPr>
              <a:t>Qt5</a:t>
            </a:r>
            <a:r>
              <a:rPr lang="x-none" altLang="en-US" b="1">
                <a:sym typeface="+mn-ea"/>
              </a:rPr>
              <a:t>/</a:t>
            </a:r>
            <a:r>
              <a:rPr lang="x-none" altLang="en-US" b="1">
                <a:sym typeface="+mn-ea"/>
              </a:rPr>
              <a:t>lib/</a:t>
            </a:r>
            <a:r>
              <a:rPr lang="x-none" altLang="en-US">
                <a:solidFill>
                  <a:srgbClr val="0070C0"/>
                </a:solidFill>
                <a:sym typeface="+mn-ea"/>
              </a:rPr>
              <a:t>cmake</a:t>
            </a:r>
            <a:r>
              <a:rPr lang="x-none" altLang="en-US">
                <a:sym typeface="+mn-ea"/>
              </a:rPr>
              <a:t>/</a:t>
            </a:r>
            <a:r>
              <a:rPr lang="x-none" altLang="en-US">
                <a:solidFill>
                  <a:srgbClr val="00B050"/>
                </a:solidFill>
                <a:sym typeface="+mn-ea"/>
              </a:rPr>
              <a:t>Qt5</a:t>
            </a:r>
            <a:r>
              <a:rPr lang="x-none" altLang="en-US">
                <a:sym typeface="+mn-ea"/>
              </a:rPr>
              <a:t>/Qt5Config.cmake</a:t>
            </a:r>
            <a:endParaRPr lang="x-none" altLang="en-US"/>
          </a:p>
          <a:p>
            <a:r>
              <a:rPr lang="x-none" altLang="en-US" b="1">
                <a:sym typeface="+mn-ea"/>
              </a:rPr>
              <a:t>C:/Program Files</a:t>
            </a:r>
            <a:r>
              <a:rPr lang="x-none" altLang="en-US" b="1">
                <a:sym typeface="+mn-ea"/>
              </a:rPr>
              <a:t>/</a:t>
            </a:r>
            <a:r>
              <a:rPr lang="x-none" altLang="en-US">
                <a:solidFill>
                  <a:srgbClr val="00B050"/>
                </a:solidFill>
                <a:sym typeface="+mn-ea"/>
              </a:rPr>
              <a:t>Qt5</a:t>
            </a:r>
            <a:r>
              <a:rPr lang="x-none" altLang="en-US" b="1">
                <a:sym typeface="+mn-ea"/>
              </a:rPr>
              <a:t>/lib/x86_64-</a:t>
            </a:r>
            <a:r>
              <a:rPr lang="x-none" altLang="en-US" b="1">
                <a:sym typeface="+mn-ea"/>
              </a:rPr>
              <a:t>windows</a:t>
            </a:r>
            <a:r>
              <a:rPr lang="x-none" altLang="en-US" b="1">
                <a:sym typeface="+mn-ea"/>
              </a:rPr>
              <a:t>-gnu/</a:t>
            </a:r>
            <a:r>
              <a:rPr lang="x-none" altLang="en-US">
                <a:solidFill>
                  <a:srgbClr val="0070C0"/>
                </a:solidFill>
                <a:sym typeface="+mn-ea"/>
              </a:rPr>
              <a:t>cmake</a:t>
            </a:r>
            <a:r>
              <a:rPr lang="x-none" altLang="en-US">
                <a:sym typeface="+mn-ea"/>
              </a:rPr>
              <a:t>/</a:t>
            </a:r>
            <a:r>
              <a:rPr lang="x-none" altLang="en-US">
                <a:solidFill>
                  <a:srgbClr val="00B050"/>
                </a:solidFill>
                <a:sym typeface="+mn-ea"/>
              </a:rPr>
              <a:t>Qt5</a:t>
            </a:r>
            <a:r>
              <a:rPr lang="x-none" altLang="en-US">
                <a:sym typeface="+mn-ea"/>
              </a:rPr>
              <a:t>/Qt5Config.cmake</a:t>
            </a:r>
            <a:endParaRPr lang="x-none" altLang="en-US"/>
          </a:p>
          <a:p>
            <a:r>
              <a:rPr lang="x-none" altLang="en-US" b="1">
                <a:sym typeface="+mn-ea"/>
              </a:rPr>
              <a:t>C:/Program Files</a:t>
            </a:r>
            <a:r>
              <a:rPr lang="x-none" altLang="en-US" b="1">
                <a:sym typeface="+mn-ea"/>
              </a:rPr>
              <a:t>/</a:t>
            </a:r>
            <a:r>
              <a:rPr lang="x-none" altLang="en-US">
                <a:solidFill>
                  <a:srgbClr val="00B050"/>
                </a:solidFill>
                <a:sym typeface="+mn-ea"/>
              </a:rPr>
              <a:t>Qt5</a:t>
            </a:r>
            <a:r>
              <a:rPr lang="x-none" altLang="en-US" b="1">
                <a:sym typeface="+mn-ea"/>
              </a:rPr>
              <a:t>/share/</a:t>
            </a:r>
            <a:r>
              <a:rPr lang="x-none" altLang="en-US">
                <a:solidFill>
                  <a:srgbClr val="0070C0"/>
                </a:solidFill>
                <a:sym typeface="+mn-ea"/>
              </a:rPr>
              <a:t>cmake</a:t>
            </a:r>
            <a:r>
              <a:rPr lang="x-none" altLang="en-US">
                <a:sym typeface="+mn-ea"/>
              </a:rPr>
              <a:t>/</a:t>
            </a:r>
            <a:r>
              <a:rPr lang="x-none" altLang="en-US">
                <a:solidFill>
                  <a:srgbClr val="00B050"/>
                </a:solidFill>
                <a:sym typeface="+mn-ea"/>
              </a:rPr>
              <a:t>Qt5</a:t>
            </a:r>
            <a:r>
              <a:rPr lang="x-none" altLang="en-US">
                <a:sym typeface="+mn-ea"/>
              </a:rPr>
              <a:t>/Qt5Config.cmake</a:t>
            </a:r>
            <a:endParaRPr lang="x-none" altLang="en-US">
              <a:sym typeface="+mn-ea"/>
            </a:endParaRPr>
          </a:p>
          <a:p>
            <a:r>
              <a:rPr lang="x-none" altLang="en-US" b="1">
                <a:sym typeface="+mn-ea"/>
              </a:rPr>
              <a:t>C:/Program Files</a:t>
            </a:r>
            <a:r>
              <a:rPr lang="x-none" altLang="en-US" b="1">
                <a:sym typeface="+mn-ea"/>
              </a:rPr>
              <a:t>/</a:t>
            </a:r>
            <a:r>
              <a:rPr lang="x-none" altLang="en-US">
                <a:solidFill>
                  <a:srgbClr val="00B050"/>
                </a:solidFill>
                <a:sym typeface="+mn-ea"/>
              </a:rPr>
              <a:t>Qt5</a:t>
            </a:r>
            <a:r>
              <a:rPr lang="x-none" altLang="en-US" b="1">
                <a:sym typeface="+mn-ea"/>
              </a:rPr>
              <a:t>/lib/</a:t>
            </a:r>
            <a:r>
              <a:rPr lang="x-none" altLang="en-US">
                <a:solidFill>
                  <a:srgbClr val="00B050"/>
                </a:solidFill>
                <a:sym typeface="+mn-ea"/>
              </a:rPr>
              <a:t>Qt5</a:t>
            </a:r>
            <a:r>
              <a:rPr lang="x-none" altLang="en-US">
                <a:sym typeface="+mn-ea"/>
              </a:rPr>
              <a:t>/Qt5Config.cmake</a:t>
            </a:r>
            <a:endParaRPr lang="x-none" altLang="en-US">
              <a:sym typeface="+mn-ea"/>
            </a:endParaRPr>
          </a:p>
          <a:p>
            <a:r>
              <a:rPr lang="x-none" altLang="en-US" b="1">
                <a:sym typeface="+mn-ea"/>
              </a:rPr>
              <a:t>C:/Program Files/</a:t>
            </a:r>
            <a:r>
              <a:rPr lang="x-none" altLang="en-US">
                <a:solidFill>
                  <a:srgbClr val="00B050"/>
                </a:solidFill>
                <a:sym typeface="+mn-ea"/>
              </a:rPr>
              <a:t>Qt5</a:t>
            </a:r>
            <a:r>
              <a:rPr lang="x-none" altLang="en-US" b="1">
                <a:sym typeface="+mn-ea"/>
              </a:rPr>
              <a:t>/lib/x86_64-</a:t>
            </a:r>
            <a:r>
              <a:rPr lang="x-none" altLang="en-US" b="1">
                <a:sym typeface="+mn-ea"/>
              </a:rPr>
              <a:t>windows</a:t>
            </a:r>
            <a:r>
              <a:rPr lang="x-none" altLang="en-US" b="1">
                <a:sym typeface="+mn-ea"/>
              </a:rPr>
              <a:t>-gnu/</a:t>
            </a:r>
            <a:r>
              <a:rPr lang="x-none" altLang="en-US">
                <a:solidFill>
                  <a:srgbClr val="00B050"/>
                </a:solidFill>
                <a:sym typeface="+mn-ea"/>
              </a:rPr>
              <a:t>Qt5</a:t>
            </a:r>
            <a:r>
              <a:rPr lang="x-none" altLang="en-US">
                <a:sym typeface="+mn-ea"/>
              </a:rPr>
              <a:t>/Qt5Config.cmake</a:t>
            </a:r>
            <a:endParaRPr lang="x-none" altLang="en-US"/>
          </a:p>
          <a:p>
            <a:r>
              <a:rPr lang="x-none" altLang="en-US" b="1">
                <a:sym typeface="+mn-ea"/>
              </a:rPr>
              <a:t>C:/Program Files</a:t>
            </a:r>
            <a:r>
              <a:rPr lang="x-none" altLang="en-US" b="1">
                <a:sym typeface="+mn-ea"/>
              </a:rPr>
              <a:t>/</a:t>
            </a:r>
            <a:r>
              <a:rPr lang="x-none" altLang="en-US">
                <a:solidFill>
                  <a:srgbClr val="00B050"/>
                </a:solidFill>
                <a:sym typeface="+mn-ea"/>
              </a:rPr>
              <a:t>Qt5</a:t>
            </a:r>
            <a:r>
              <a:rPr lang="x-none" altLang="en-US" b="1">
                <a:sym typeface="+mn-ea"/>
              </a:rPr>
              <a:t>/share/</a:t>
            </a:r>
            <a:r>
              <a:rPr lang="x-none" altLang="en-US">
                <a:solidFill>
                  <a:srgbClr val="00B050"/>
                </a:solidFill>
                <a:sym typeface="+mn-ea"/>
              </a:rPr>
              <a:t>Qt5</a:t>
            </a:r>
            <a:r>
              <a:rPr lang="x-none" altLang="en-US">
                <a:sym typeface="+mn-ea"/>
              </a:rPr>
              <a:t>/Qt5Config.cmake</a:t>
            </a:r>
            <a:endParaRPr lang="x-none" altLang="en-US"/>
          </a:p>
          <a:p>
            <a:endParaRPr lang="x-none" alt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举例说明</a:t>
            </a:r>
            <a:r>
              <a:rPr lang="en-US" altLang="zh-CN"/>
              <a:t> </a:t>
            </a:r>
            <a:r>
              <a:rPr lang="x-none" altLang="en-US"/>
              <a:t>find_package </a:t>
            </a:r>
            <a:r>
              <a:rPr lang="zh-CN" altLang="en-US"/>
              <a:t>搜索路径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r>
              <a:rPr lang="zh-CN" altLang="x-none"/>
              <a:t>还有一点，</a:t>
            </a:r>
            <a:r>
              <a:rPr lang="x-none" altLang="zh-CN"/>
              <a:t>&lt;name&gt; </a:t>
            </a:r>
            <a:r>
              <a:rPr lang="zh-CN" altLang="x-none"/>
              <a:t>可以有</a:t>
            </a:r>
            <a:r>
              <a:rPr lang="zh-CN" altLang="x-none" b="1">
                <a:solidFill>
                  <a:srgbClr val="00B050"/>
                </a:solidFill>
              </a:rPr>
              <a:t>额外后缀</a:t>
            </a:r>
            <a:r>
              <a:rPr lang="zh-CN" altLang="x-none">
                <a:sym typeface="+mn-ea"/>
              </a:rPr>
              <a:t>，</a:t>
            </a:r>
            <a:r>
              <a:rPr lang="zh-CN" altLang="x-none">
                <a:sym typeface="+mn-ea"/>
              </a:rPr>
              <a:t>且不分大小写（无论</a:t>
            </a:r>
            <a:r>
              <a:rPr lang="en-US" altLang="zh-CN">
                <a:sym typeface="+mn-ea"/>
              </a:rPr>
              <a:t> Linux </a:t>
            </a:r>
            <a:r>
              <a:rPr lang="zh-CN" altLang="en-US">
                <a:sym typeface="+mn-ea"/>
              </a:rPr>
              <a:t>还是</a:t>
            </a:r>
            <a:r>
              <a:rPr lang="en-US" altLang="zh-CN">
                <a:sym typeface="+mn-ea"/>
              </a:rPr>
              <a:t> Windows</a:t>
            </a:r>
            <a:r>
              <a:rPr lang="zh-CN" altLang="x-none">
                <a:sym typeface="+mn-ea"/>
              </a:rPr>
              <a:t>）</a:t>
            </a:r>
            <a:r>
              <a:rPr lang="zh-CN" altLang="x-none"/>
              <a:t>，例如：</a:t>
            </a:r>
            <a:endParaRPr lang="x-none" altLang="en-US"/>
          </a:p>
          <a:p>
            <a:r>
              <a:rPr lang="x-none" altLang="en-US" b="1">
                <a:sym typeface="+mn-ea"/>
              </a:rPr>
              <a:t>C:/Program Files/</a:t>
            </a:r>
            <a:r>
              <a:rPr lang="x-none" altLang="en-US">
                <a:solidFill>
                  <a:srgbClr val="00B050"/>
                </a:solidFill>
                <a:sym typeface="+mn-ea"/>
              </a:rPr>
              <a:t>Qt5</a:t>
            </a:r>
            <a:r>
              <a:rPr lang="x-none" altLang="en-US">
                <a:sym typeface="+mn-ea"/>
              </a:rPr>
              <a:t>/</a:t>
            </a:r>
            <a:r>
              <a:rPr lang="x-none" altLang="en-US">
                <a:solidFill>
                  <a:srgbClr val="0070C0"/>
                </a:solidFill>
                <a:sym typeface="+mn-ea"/>
              </a:rPr>
              <a:t>cmake</a:t>
            </a:r>
            <a:r>
              <a:rPr lang="x-none" altLang="en-US">
                <a:sym typeface="+mn-ea"/>
              </a:rPr>
              <a:t>/</a:t>
            </a:r>
            <a:r>
              <a:rPr lang="x-none" altLang="en-US">
                <a:sym typeface="+mn-ea"/>
              </a:rPr>
              <a:t>Qt5Config.cmake</a:t>
            </a:r>
            <a:endParaRPr lang="x-none" altLang="en-US">
              <a:sym typeface="+mn-ea"/>
            </a:endParaRPr>
          </a:p>
          <a:p>
            <a:r>
              <a:rPr lang="x-none" altLang="en-US" b="1">
                <a:sym typeface="+mn-ea"/>
              </a:rPr>
              <a:t>C:/Program Files/</a:t>
            </a:r>
            <a:r>
              <a:rPr lang="x-none" altLang="en-US">
                <a:solidFill>
                  <a:srgbClr val="00B050"/>
                </a:solidFill>
                <a:sym typeface="+mn-ea"/>
              </a:rPr>
              <a:t>Qt5</a:t>
            </a:r>
            <a:r>
              <a:rPr lang="x-none" altLang="en-US" b="1">
                <a:solidFill>
                  <a:srgbClr val="00B050"/>
                </a:solidFill>
                <a:sym typeface="+mn-ea"/>
              </a:rPr>
              <a:t>.12.1</a:t>
            </a:r>
            <a:r>
              <a:rPr lang="x-none" altLang="en-US">
                <a:sym typeface="+mn-ea"/>
              </a:rPr>
              <a:t>/</a:t>
            </a:r>
            <a:r>
              <a:rPr lang="x-none" altLang="en-US">
                <a:solidFill>
                  <a:srgbClr val="0070C0"/>
                </a:solidFill>
                <a:sym typeface="+mn-ea"/>
              </a:rPr>
              <a:t>cmake</a:t>
            </a:r>
            <a:r>
              <a:rPr lang="x-none" altLang="en-US">
                <a:sym typeface="+mn-ea"/>
              </a:rPr>
              <a:t>/Qt5Config.cmake</a:t>
            </a:r>
            <a:endParaRPr lang="x-none" altLang="en-US"/>
          </a:p>
          <a:p>
            <a:r>
              <a:rPr lang="x-none" altLang="en-US" b="1">
                <a:sym typeface="+mn-ea"/>
              </a:rPr>
              <a:t>C:/Program Files/</a:t>
            </a:r>
            <a:r>
              <a:rPr lang="x-none" altLang="en-US">
                <a:solidFill>
                  <a:srgbClr val="00B050"/>
                </a:solidFill>
                <a:sym typeface="+mn-ea"/>
              </a:rPr>
              <a:t>qt5</a:t>
            </a:r>
            <a:r>
              <a:rPr lang="x-none" altLang="en-US" b="1">
                <a:solidFill>
                  <a:srgbClr val="00B050"/>
                </a:solidFill>
                <a:sym typeface="+mn-ea"/>
              </a:rPr>
              <a:t>dnmd</a:t>
            </a:r>
            <a:r>
              <a:rPr lang="x-none" altLang="en-US">
                <a:sym typeface="+mn-ea"/>
              </a:rPr>
              <a:t>/</a:t>
            </a:r>
            <a:r>
              <a:rPr lang="x-none" altLang="en-US">
                <a:solidFill>
                  <a:srgbClr val="0070C0"/>
                </a:solidFill>
                <a:sym typeface="+mn-ea"/>
              </a:rPr>
              <a:t>cmake</a:t>
            </a:r>
            <a:r>
              <a:rPr lang="x-none" altLang="en-US">
                <a:sym typeface="+mn-ea"/>
              </a:rPr>
              <a:t>/Qt5Config.cmake</a:t>
            </a:r>
            <a:endParaRPr lang="x-none" altLang="en-US">
              <a:sym typeface="+mn-ea"/>
            </a:endParaRPr>
          </a:p>
          <a:p>
            <a:r>
              <a:rPr lang="zh-CN" altLang="x-none"/>
              <a:t>同样都是可以被</a:t>
            </a:r>
            <a:r>
              <a:rPr lang="en-US" altLang="zh-CN"/>
              <a:t> </a:t>
            </a:r>
            <a:r>
              <a:rPr lang="x-none" altLang="en-US">
                <a:sym typeface="+mn-ea"/>
              </a:rPr>
              <a:t>find_package(Qt5 REQUIRED) </a:t>
            </a:r>
            <a:r>
              <a:rPr lang="zh-CN" altLang="x-none"/>
              <a:t>搜索到的。</a:t>
            </a:r>
            <a:endParaRPr lang="zh-CN" altLang="x-none"/>
          </a:p>
          <a:p>
            <a:r>
              <a:rPr lang="x-none" altLang="en-US" b="1">
                <a:sym typeface="+mn-ea"/>
              </a:rPr>
              <a:t>/usr</a:t>
            </a:r>
            <a:r>
              <a:rPr lang="x-none" altLang="en-US">
                <a:sym typeface="+mn-ea"/>
              </a:rPr>
              <a:t>/lib/</a:t>
            </a:r>
            <a:r>
              <a:rPr lang="x-none" altLang="en-US">
                <a:solidFill>
                  <a:srgbClr val="0070C0"/>
                </a:solidFill>
                <a:sym typeface="+mn-ea"/>
              </a:rPr>
              <a:t>cmake</a:t>
            </a:r>
            <a:r>
              <a:rPr lang="x-none" altLang="en-US">
                <a:sym typeface="+mn-ea"/>
              </a:rPr>
              <a:t>/</a:t>
            </a:r>
            <a:r>
              <a:rPr lang="x-none" altLang="en-US">
                <a:solidFill>
                  <a:srgbClr val="00B050"/>
                </a:solidFill>
                <a:sym typeface="+mn-ea"/>
              </a:rPr>
              <a:t>OpenCV</a:t>
            </a:r>
            <a:r>
              <a:rPr lang="x-none" altLang="en-US">
                <a:sym typeface="+mn-ea"/>
              </a:rPr>
              <a:t>/OpenCVConfig.cmake</a:t>
            </a:r>
            <a:endParaRPr lang="x-none" altLang="en-US">
              <a:sym typeface="+mn-ea"/>
            </a:endParaRPr>
          </a:p>
          <a:p>
            <a:r>
              <a:rPr lang="x-none" altLang="en-US" b="1">
                <a:sym typeface="+mn-ea"/>
              </a:rPr>
              <a:t>/usr</a:t>
            </a:r>
            <a:r>
              <a:rPr lang="x-none" altLang="en-US">
                <a:sym typeface="+mn-ea"/>
              </a:rPr>
              <a:t>/lib/</a:t>
            </a:r>
            <a:r>
              <a:rPr lang="x-none" altLang="en-US">
                <a:solidFill>
                  <a:srgbClr val="0070C0"/>
                </a:solidFill>
                <a:sym typeface="+mn-ea"/>
              </a:rPr>
              <a:t>cmake</a:t>
            </a:r>
            <a:r>
              <a:rPr lang="x-none" altLang="en-US">
                <a:sym typeface="+mn-ea"/>
              </a:rPr>
              <a:t>/</a:t>
            </a:r>
            <a:r>
              <a:rPr lang="x-none" altLang="en-US">
                <a:solidFill>
                  <a:srgbClr val="00B050"/>
                </a:solidFill>
                <a:sym typeface="+mn-ea"/>
              </a:rPr>
              <a:t>opencv</a:t>
            </a:r>
            <a:r>
              <a:rPr lang="x-none" altLang="en-US" b="1">
                <a:solidFill>
                  <a:srgbClr val="00B050"/>
                </a:solidFill>
                <a:sym typeface="+mn-ea"/>
              </a:rPr>
              <a:t>4</a:t>
            </a:r>
            <a:r>
              <a:rPr lang="x-none" altLang="en-US">
                <a:sym typeface="+mn-ea"/>
              </a:rPr>
              <a:t>/OpenCVConfig.cmake</a:t>
            </a:r>
            <a:endParaRPr lang="x-none" altLang="en-US">
              <a:sym typeface="+mn-ea"/>
            </a:endParaRPr>
          </a:p>
          <a:p>
            <a:r>
              <a:rPr lang="zh-CN" altLang="x-none">
                <a:sym typeface="+mn-ea"/>
              </a:rPr>
              <a:t>同样都是可以被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find_package(OpenCV REQUIRED) </a:t>
            </a:r>
            <a:r>
              <a:rPr lang="zh-CN" altLang="x-none">
                <a:sym typeface="+mn-ea"/>
              </a:rPr>
              <a:t>搜索到的。</a:t>
            </a:r>
            <a:endParaRPr lang="zh-CN" altLang="x-none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>
                <a:sym typeface="+mn-ea"/>
              </a:rPr>
              <a:t>安装在非标准路径的库</a:t>
            </a:r>
            <a:endParaRPr lang="zh-C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835785"/>
            <a:ext cx="10515600" cy="4351338"/>
          </a:xfrm>
        </p:spPr>
        <p:txBody>
          <a:bodyPr/>
          <a:p>
            <a:r>
              <a:rPr lang="zh-CN" altLang="en-US"/>
              <a:t>以</a:t>
            </a:r>
            <a:r>
              <a:rPr lang="en-US" altLang="zh-CN"/>
              <a:t> Qt5 </a:t>
            </a:r>
            <a:r>
              <a:rPr lang="zh-CN" altLang="en-US"/>
              <a:t>为例，如果你安装在下列标准路径，</a:t>
            </a:r>
            <a:r>
              <a:rPr lang="en-US" altLang="zh-CN">
                <a:sym typeface="+mn-ea"/>
              </a:rPr>
              <a:t>find</a:t>
            </a:r>
            <a:r>
              <a:rPr lang="x-none" altLang="en-US">
                <a:sym typeface="+mn-ea"/>
              </a:rPr>
              <a:t>_package </a:t>
            </a:r>
            <a:r>
              <a:rPr lang="zh-CN" altLang="x-none">
                <a:sym typeface="+mn-ea"/>
              </a:rPr>
              <a:t>能够自动找到</a:t>
            </a:r>
            <a:r>
              <a:rPr lang="zh-CN" altLang="en-US"/>
              <a:t>。</a:t>
            </a:r>
            <a:endParaRPr lang="en-US" altLang="zh-CN"/>
          </a:p>
          <a:p>
            <a:r>
              <a:rPr lang="en-US" altLang="zh-CN"/>
              <a:t>Windows</a:t>
            </a:r>
            <a:r>
              <a:rPr lang="zh-CN" altLang="en-US"/>
              <a:t>：</a:t>
            </a:r>
            <a:r>
              <a:rPr lang="x-none" altLang="zh-CN">
                <a:solidFill>
                  <a:schemeClr val="accent5">
                    <a:lumMod val="75000"/>
                  </a:schemeClr>
                </a:solidFill>
              </a:rPr>
              <a:t>C:/Program Files/Qt5.12.1</a:t>
            </a:r>
            <a:r>
              <a:rPr lang="x-none" altLang="zh-CN"/>
              <a:t>/lib/cmake/Qt5/Qt5Config.cmake</a:t>
            </a:r>
            <a:r>
              <a:rPr lang="zh-CN" altLang="x-none"/>
              <a:t>。</a:t>
            </a:r>
            <a:endParaRPr lang="zh-CN" altLang="x-none"/>
          </a:p>
          <a:p>
            <a:r>
              <a:rPr lang="en-US" altLang="zh-CN"/>
              <a:t>Linux</a:t>
            </a:r>
            <a:r>
              <a:rPr lang="zh-CN" altLang="en-US"/>
              <a:t>：</a:t>
            </a:r>
            <a:r>
              <a:rPr lang="x-none" altLang="zh-CN">
                <a:solidFill>
                  <a:schemeClr val="accent5">
                    <a:lumMod val="75000"/>
                  </a:schemeClr>
                </a:solidFill>
              </a:rPr>
              <a:t>/usr</a:t>
            </a:r>
            <a:r>
              <a:rPr lang="x-none" altLang="zh-CN">
                <a:sym typeface="+mn-ea"/>
              </a:rPr>
              <a:t>/lib/cmake/Qt5/Qt5Config.cmake</a:t>
            </a:r>
            <a:r>
              <a:rPr lang="zh-CN" altLang="x-none"/>
              <a:t>。</a:t>
            </a:r>
            <a:endParaRPr lang="zh-CN" altLang="x-none"/>
          </a:p>
          <a:p>
            <a:r>
              <a:rPr lang="zh-CN" altLang="en-US">
                <a:sym typeface="+mn-ea"/>
              </a:rPr>
              <a:t>但是假如我的库不是装在这些标准路径，而是我</a:t>
            </a:r>
            <a:r>
              <a:rPr lang="zh-CN" altLang="en-US" b="1">
                <a:sym typeface="+mn-ea"/>
              </a:rPr>
              <a:t>自定义的路径</a:t>
            </a:r>
            <a:r>
              <a:rPr lang="zh-CN" altLang="en-US">
                <a:sym typeface="+mn-ea"/>
              </a:rPr>
              <a:t>，怎么办？</a:t>
            </a:r>
            <a:endParaRPr lang="zh-CN" altLang="x-none"/>
          </a:p>
          <a:p>
            <a:r>
              <a:rPr lang="zh-CN" altLang="en-US">
                <a:sym typeface="+mn-ea"/>
              </a:rPr>
              <a:t>而且即使你不自定义安装路径，</a:t>
            </a:r>
            <a:r>
              <a:rPr lang="en-US" altLang="zh-CN">
                <a:sym typeface="+mn-ea"/>
              </a:rPr>
              <a:t>Windows </a:t>
            </a:r>
            <a:r>
              <a:rPr lang="zh-CN" altLang="en-US">
                <a:sym typeface="+mn-ea"/>
              </a:rPr>
              <a:t>版的</a:t>
            </a:r>
            <a:r>
              <a:rPr lang="en-US" altLang="zh-CN">
                <a:sym typeface="+mn-ea"/>
              </a:rPr>
              <a:t> Qt </a:t>
            </a:r>
            <a:r>
              <a:rPr lang="zh-CN" altLang="en-US">
                <a:sym typeface="+mn-ea"/>
              </a:rPr>
              <a:t>默认安装就会安装到：</a:t>
            </a:r>
            <a:endParaRPr lang="zh-CN" altLang="en-US">
              <a:sym typeface="+mn-ea"/>
            </a:endParaRPr>
          </a:p>
          <a:p>
            <a:r>
              <a:rPr lang="x-none" altLang="zh-CN">
                <a:solidFill>
                  <a:schemeClr val="accent2">
                    <a:lumMod val="75000"/>
                  </a:schemeClr>
                </a:solidFill>
                <a:sym typeface="+mn-ea"/>
              </a:rPr>
              <a:t>C:/Qt5.12.1/</a:t>
            </a:r>
            <a:r>
              <a:rPr lang="x-none" altLang="zh-CN">
                <a:solidFill>
                  <a:schemeClr val="accent2">
                    <a:lumMod val="75000"/>
                  </a:schemeClr>
                </a:solidFill>
                <a:sym typeface="+mn-ea"/>
              </a:rPr>
              <a:t>msvc2017_64</a:t>
            </a:r>
            <a:r>
              <a:rPr lang="x-none" altLang="zh-CN">
                <a:sym typeface="+mn-ea"/>
              </a:rPr>
              <a:t>/</a:t>
            </a:r>
            <a:r>
              <a:rPr lang="x-none" altLang="zh-CN">
                <a:sym typeface="+mn-ea"/>
              </a:rPr>
              <a:t>lib/cmake/Qt5/Qt5Config.cmake</a:t>
            </a:r>
            <a:r>
              <a:rPr lang="zh-CN" altLang="x-none">
                <a:sym typeface="+mn-ea"/>
              </a:rPr>
              <a:t>。</a:t>
            </a:r>
            <a:endParaRPr lang="zh-CN" altLang="x-none">
              <a:sym typeface="+mn-ea"/>
            </a:endParaRPr>
          </a:p>
          <a:p>
            <a:r>
              <a:rPr lang="zh-CN" altLang="en-US">
                <a:sym typeface="+mn-ea"/>
              </a:rPr>
              <a:t>何况我们同学有的还喜欢装到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D</a:t>
            </a:r>
            <a:r>
              <a:rPr lang="en-US" altLang="x-none">
                <a:sym typeface="+mn-ea"/>
              </a:rPr>
              <a:t> </a:t>
            </a:r>
            <a:r>
              <a:rPr lang="zh-CN" altLang="en-US">
                <a:sym typeface="+mn-ea"/>
              </a:rPr>
              <a:t>盘</a:t>
            </a:r>
            <a:r>
              <a:rPr lang="zh-CN" altLang="x-none">
                <a:sym typeface="+mn-ea"/>
              </a:rPr>
              <a:t>去，</a:t>
            </a:r>
            <a:r>
              <a:rPr lang="en-US" altLang="zh-CN">
                <a:sym typeface="+mn-ea"/>
              </a:rPr>
              <a:t>Windows </a:t>
            </a:r>
            <a:r>
              <a:rPr lang="zh-CN" altLang="en-US">
                <a:sym typeface="+mn-ea"/>
              </a:rPr>
              <a:t>是非标准路径的重灾区，他就没有一个统一的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/usr/lib </a:t>
            </a:r>
            <a:r>
              <a:rPr lang="zh-CN" altLang="x-none">
                <a:sym typeface="+mn-ea"/>
              </a:rPr>
              <a:t>目录。然</a:t>
            </a:r>
            <a:r>
              <a:rPr lang="zh-CN" altLang="en-US">
                <a:sym typeface="+mn-ea"/>
              </a:rPr>
              <a:t>而你一旦</a:t>
            </a:r>
            <a:r>
              <a:rPr lang="zh-CN" altLang="x-none"/>
              <a:t>把库安装到非标准路径，</a:t>
            </a:r>
            <a:r>
              <a:rPr lang="en-US" altLang="zh-CN"/>
              <a:t>find</a:t>
            </a:r>
            <a:r>
              <a:rPr lang="x-none" altLang="en-US"/>
              <a:t>_package </a:t>
            </a:r>
            <a:r>
              <a:rPr lang="zh-CN" altLang="x-none"/>
              <a:t>是找不到的。</a:t>
            </a:r>
            <a:endParaRPr lang="zh-CN" altLang="x-none"/>
          </a:p>
          <a:p>
            <a:r>
              <a:rPr lang="zh-CN" altLang="x-none"/>
              <a:t>这时你需要手动指定一个变量告诉他在哪儿，可以是普通</a:t>
            </a:r>
            <a:r>
              <a:rPr lang="zh-CN" altLang="en-US"/>
              <a:t>变量</a:t>
            </a:r>
            <a:r>
              <a:rPr lang="en-US" altLang="zh-CN"/>
              <a:t> </a:t>
            </a:r>
            <a:r>
              <a:rPr lang="x-none" altLang="en-US" b="1"/>
              <a:t>${Qt5_DIR}</a:t>
            </a:r>
            <a:r>
              <a:rPr lang="zh-CN" altLang="x-none"/>
              <a:t>，也可以是环境变量</a:t>
            </a:r>
            <a:r>
              <a:rPr lang="en-US" altLang="zh-CN"/>
              <a:t> </a:t>
            </a:r>
            <a:r>
              <a:rPr lang="x-none" altLang="en-US" b="1"/>
              <a:t>$ENV{Qt5_DIR</a:t>
            </a:r>
            <a:r>
              <a:rPr lang="en-US" altLang="x-none" b="1"/>
              <a:t>}</a:t>
            </a:r>
            <a:r>
              <a:rPr lang="zh-CN" altLang="x-none"/>
              <a:t>，两个</a:t>
            </a:r>
            <a:r>
              <a:rPr lang="zh-CN" altLang="en-US"/>
              <a:t>中只要设置了任何一个</a:t>
            </a:r>
            <a:r>
              <a:rPr lang="en-US" altLang="zh-CN"/>
              <a:t> </a:t>
            </a:r>
            <a:r>
              <a:rPr lang="x-none" altLang="zh-CN"/>
              <a:t>find_package </a:t>
            </a:r>
            <a:r>
              <a:rPr lang="zh-CN" altLang="en-US"/>
              <a:t>都可以识别到。</a:t>
            </a:r>
            <a:endParaRPr lang="zh-CN" altLang="en-US"/>
          </a:p>
          <a:p>
            <a:r>
              <a:rPr lang="zh-CN" altLang="en-US">
                <a:sym typeface="+mn-ea"/>
              </a:rPr>
              <a:t>变量一般通过命令行</a:t>
            </a:r>
            <a:r>
              <a:rPr lang="en-US" altLang="zh-CN">
                <a:sym typeface="+mn-ea"/>
              </a:rPr>
              <a:t> </a:t>
            </a:r>
            <a:r>
              <a:rPr lang="x-none" altLang="en-US" b="1">
                <a:sym typeface="+mn-ea"/>
              </a:rPr>
              <a:t>-DQt5_DIR=”</a:t>
            </a:r>
            <a:r>
              <a:rPr lang="x-none" altLang="zh-CN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C:/Program Files/Qt5.12.1</a:t>
            </a:r>
            <a:r>
              <a:rPr lang="x-none" altLang="zh-CN" b="1">
                <a:sym typeface="+mn-ea"/>
              </a:rPr>
              <a:t>/lib/cmake/Qt5”</a:t>
            </a:r>
            <a:r>
              <a:rPr lang="x-none" altLang="zh-CN">
                <a:sym typeface="+mn-ea"/>
              </a:rPr>
              <a:t> </a:t>
            </a:r>
            <a:r>
              <a:rPr lang="zh-CN" altLang="x-none">
                <a:sym typeface="+mn-ea"/>
              </a:rPr>
              <a:t>设置。</a:t>
            </a:r>
            <a:endParaRPr lang="zh-CN" altLang="x-none">
              <a:sym typeface="+mn-ea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举例，</a:t>
            </a:r>
            <a:r>
              <a:rPr lang="en-US" altLang="zh-CN"/>
              <a:t>Windows </a:t>
            </a:r>
            <a:r>
              <a:rPr lang="zh-CN" altLang="en-US"/>
              <a:t>系统，</a:t>
            </a:r>
            <a:r>
              <a:rPr lang="en-US" altLang="zh-CN"/>
              <a:t>Qt5</a:t>
            </a:r>
            <a:endParaRPr lang="en-US" altLang="zh-C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835785"/>
            <a:ext cx="10515600" cy="4351338"/>
          </a:xfrm>
        </p:spPr>
        <p:txBody>
          <a:bodyPr/>
          <a:p>
            <a:r>
              <a:rPr lang="zh-CN" altLang="x-none">
                <a:sym typeface="+mn-ea"/>
              </a:rPr>
              <a:t>例如我把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Qt5 </a:t>
            </a:r>
            <a:r>
              <a:rPr lang="zh-CN" altLang="x-none">
                <a:sym typeface="+mn-ea"/>
              </a:rPr>
              <a:t>安装到了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olidFill>
                  <a:srgbClr val="7030A0"/>
                </a:solidFill>
                <a:sym typeface="+mn-ea"/>
              </a:rPr>
              <a:t>D:/Qt5.12.1</a:t>
            </a:r>
            <a:r>
              <a:rPr lang="zh-CN" altLang="x-none">
                <a:sym typeface="+mn-ea"/>
              </a:rPr>
              <a:t>。</a:t>
            </a:r>
            <a:endParaRPr lang="zh-CN" altLang="x-none">
              <a:sym typeface="+mn-ea"/>
            </a:endParaRPr>
          </a:p>
          <a:p>
            <a:r>
              <a:rPr lang="zh-CN" altLang="x-none">
                <a:sym typeface="+mn-ea"/>
              </a:rPr>
              <a:t>首先找到他里面的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Qt5Config.cmake </a:t>
            </a:r>
            <a:r>
              <a:rPr lang="zh-CN" altLang="x-none">
                <a:sym typeface="+mn-ea"/>
              </a:rPr>
              <a:t>文件所在位置（可以用文件管理器的“搜索”功能）。</a:t>
            </a:r>
            <a:endParaRPr lang="zh-CN" altLang="x-none">
              <a:sym typeface="+mn-ea"/>
            </a:endParaRPr>
          </a:p>
          <a:p>
            <a:r>
              <a:rPr lang="zh-CN" altLang="x-none">
                <a:sym typeface="+mn-ea"/>
              </a:rPr>
              <a:t>假如你找到该文件的位置是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olidFill>
                  <a:srgbClr val="7030A0"/>
                </a:solidFill>
                <a:sym typeface="+mn-ea"/>
              </a:rPr>
              <a:t>D:/Qt5.12.1/msvc2017/</a:t>
            </a:r>
            <a:r>
              <a:rPr lang="x-none" altLang="zh-CN">
                <a:solidFill>
                  <a:srgbClr val="7030A0"/>
                </a:solidFill>
                <a:sym typeface="+mn-ea"/>
              </a:rPr>
              <a:t>lib/cmake/Qt5/Qt5Config.cmake</a:t>
            </a:r>
            <a:r>
              <a:rPr lang="zh-CN" altLang="x-none">
                <a:sym typeface="+mn-ea"/>
              </a:rPr>
              <a:t>，那么请你设置变量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Qt5_DIR </a:t>
            </a:r>
            <a:r>
              <a:rPr lang="zh-CN" altLang="x-none">
                <a:sym typeface="+mn-ea"/>
              </a:rPr>
              <a:t>为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olidFill>
                  <a:srgbClr val="7030A0"/>
                </a:solidFill>
                <a:sym typeface="+mn-ea"/>
              </a:rPr>
              <a:t>D:/Qt5.12.1/msvc2017/</a:t>
            </a:r>
            <a:r>
              <a:rPr lang="x-none" altLang="zh-CN">
                <a:solidFill>
                  <a:srgbClr val="7030A0"/>
                </a:solidFill>
                <a:sym typeface="+mn-ea"/>
              </a:rPr>
              <a:t>lib/cmake/Qt5</a:t>
            </a:r>
            <a:r>
              <a:rPr lang="zh-CN" altLang="x-none">
                <a:sym typeface="+mn-ea"/>
              </a:rPr>
              <a:t>。有三种设置方法：</a:t>
            </a:r>
            <a:endParaRPr lang="zh-CN" altLang="x-none">
              <a:sym typeface="+mn-ea"/>
            </a:endParaRPr>
          </a:p>
          <a:p>
            <a:r>
              <a:rPr lang="x-none" altLang="zh-CN">
                <a:sym typeface="+mn-ea"/>
              </a:rPr>
              <a:t>(1) </a:t>
            </a:r>
            <a:r>
              <a:rPr lang="zh-CN" altLang="x-none">
                <a:sym typeface="+mn-ea"/>
              </a:rPr>
              <a:t>单次有效。在</a:t>
            </a:r>
            <a:r>
              <a:rPr lang="en-US" altLang="zh-CN">
                <a:sym typeface="+mn-ea"/>
              </a:rPr>
              <a:t> configure </a:t>
            </a:r>
            <a:r>
              <a:rPr lang="zh-CN" altLang="en-US">
                <a:sym typeface="+mn-ea"/>
              </a:rPr>
              <a:t>阶段</a:t>
            </a:r>
            <a:r>
              <a:rPr lang="zh-CN" altLang="x-none">
                <a:sym typeface="+mn-ea"/>
              </a:rPr>
              <a:t>，可以从命令行设置（注意要加引号）：</a:t>
            </a:r>
            <a:endParaRPr lang="zh-CN" altLang="x-none">
              <a:sym typeface="+mn-ea"/>
            </a:endParaRPr>
          </a:p>
          <a:p>
            <a:r>
              <a:rPr lang="x-none" altLang="zh-CN">
                <a:sym typeface="+mn-ea"/>
              </a:rPr>
              <a:t>cmake -B build -DQt5_DIR=”</a:t>
            </a:r>
            <a:r>
              <a:rPr lang="x-none" altLang="en-US">
                <a:solidFill>
                  <a:srgbClr val="7030A0"/>
                </a:solidFill>
                <a:sym typeface="+mn-ea"/>
              </a:rPr>
              <a:t>D:/Qt5.12.1</a:t>
            </a:r>
            <a:r>
              <a:rPr lang="x-none" altLang="en-US">
                <a:solidFill>
                  <a:srgbClr val="7030A0"/>
                </a:solidFill>
                <a:sym typeface="+mn-ea"/>
              </a:rPr>
              <a:t>/msvc2017/</a:t>
            </a:r>
            <a:r>
              <a:rPr lang="x-none" altLang="zh-CN">
                <a:solidFill>
                  <a:srgbClr val="7030A0"/>
                </a:solidFill>
                <a:sym typeface="+mn-ea"/>
              </a:rPr>
              <a:t>lib/cmake/Qt5</a:t>
            </a:r>
            <a:r>
              <a:rPr lang="x-none" altLang="zh-CN">
                <a:sym typeface="+mn-ea"/>
              </a:rPr>
              <a:t>”</a:t>
            </a:r>
            <a:endParaRPr lang="x-none" altLang="zh-CN">
              <a:sym typeface="+mn-ea"/>
            </a:endParaRPr>
          </a:p>
          <a:p>
            <a:r>
              <a:rPr lang="x-none" altLang="zh-CN">
                <a:sym typeface="+mn-ea"/>
              </a:rPr>
              <a:t>(2) </a:t>
            </a:r>
            <a:r>
              <a:rPr lang="zh-CN" altLang="x-none">
                <a:sym typeface="+mn-ea"/>
              </a:rPr>
              <a:t>全局启用</a:t>
            </a:r>
            <a:r>
              <a:rPr lang="zh-CN" altLang="x-none">
                <a:sym typeface="+mn-ea"/>
              </a:rPr>
              <a:t>。</a:t>
            </a:r>
            <a:r>
              <a:rPr lang="zh-CN">
                <a:sym typeface="+mn-ea"/>
              </a:rPr>
              <a:t>右键“我的电脑”</a:t>
            </a:r>
            <a:r>
              <a:rPr lang="en-US" altLang="zh-CN">
                <a:sym typeface="+mn-ea"/>
              </a:rPr>
              <a:t>-</a:t>
            </a:r>
            <a:r>
              <a:rPr lang="x-none" altLang="en-US">
                <a:sym typeface="+mn-ea"/>
              </a:rPr>
              <a:t>&gt;</a:t>
            </a:r>
            <a:r>
              <a:rPr lang="zh-CN" altLang="x-none">
                <a:sym typeface="+mn-ea"/>
              </a:rPr>
              <a:t>“管理”</a:t>
            </a:r>
            <a:r>
              <a:rPr lang="x-none" altLang="zh-CN">
                <a:sym typeface="+mn-ea"/>
              </a:rPr>
              <a:t>-&gt;</a:t>
            </a:r>
            <a:r>
              <a:rPr lang="zh-CN" altLang="x-none">
                <a:sym typeface="+mn-ea"/>
              </a:rPr>
              <a:t>“高级”添加一个环境变量</a:t>
            </a:r>
            <a:r>
              <a:rPr lang="en-US" altLang="zh-CN" b="1">
                <a:sym typeface="+mn-ea"/>
              </a:rPr>
              <a:t> </a:t>
            </a:r>
            <a:r>
              <a:rPr lang="x-none" altLang="zh-CN">
                <a:sym typeface="+mn-ea"/>
              </a:rPr>
              <a:t>Qt5_DIR</a:t>
            </a:r>
            <a:r>
              <a:rPr lang="en-US" altLang="x-none" b="1">
                <a:sym typeface="+mn-ea"/>
              </a:rPr>
              <a:t> </a:t>
            </a:r>
            <a:r>
              <a:rPr lang="zh-CN" altLang="en-US">
                <a:sym typeface="+mn-ea"/>
              </a:rPr>
              <a:t>值为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olidFill>
                  <a:srgbClr val="7030A0"/>
                </a:solidFill>
                <a:sym typeface="+mn-ea"/>
              </a:rPr>
              <a:t>D:/Qt5.12.1/msvc2017/</a:t>
            </a:r>
            <a:r>
              <a:rPr lang="x-none" altLang="zh-CN">
                <a:solidFill>
                  <a:srgbClr val="7030A0"/>
                </a:solidFill>
                <a:sym typeface="+mn-ea"/>
              </a:rPr>
              <a:t>lib/cmake/Qt5</a:t>
            </a:r>
            <a:r>
              <a:rPr lang="zh-CN" altLang="x-none">
                <a:sym typeface="+mn-ea"/>
              </a:rPr>
              <a:t>，然后重启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Visual Studio</a:t>
            </a:r>
            <a:r>
              <a:rPr lang="zh-CN" altLang="x-none">
                <a:sym typeface="+mn-ea"/>
              </a:rPr>
              <a:t>。这样以后你每次构建任何项目，</a:t>
            </a:r>
            <a:r>
              <a:rPr lang="x-none" altLang="zh-CN">
                <a:sym typeface="+mn-ea"/>
              </a:rPr>
              <a:t>find_package </a:t>
            </a:r>
            <a:r>
              <a:rPr lang="zh-CN" altLang="x-none">
                <a:sym typeface="+mn-ea"/>
              </a:rPr>
              <a:t>都能自动找到这个路径的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Qt5 </a:t>
            </a:r>
            <a:r>
              <a:rPr lang="zh-CN" altLang="x-none">
                <a:sym typeface="+mn-ea"/>
              </a:rPr>
              <a:t>包了。</a:t>
            </a:r>
            <a:endParaRPr lang="zh-CN" altLang="x-none">
              <a:sym typeface="+mn-ea"/>
            </a:endParaRPr>
          </a:p>
          <a:p>
            <a:r>
              <a:rPr lang="x-none" altLang="zh-CN">
                <a:sym typeface="+mn-ea"/>
              </a:rPr>
              <a:t>(3) </a:t>
            </a:r>
            <a:r>
              <a:rPr lang="zh-CN" altLang="x-none">
                <a:sym typeface="+mn-ea"/>
              </a:rPr>
              <a:t>单项目有效。直接在你自己项目的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CMakeLists.txt </a:t>
            </a:r>
            <a:r>
              <a:rPr lang="zh-CN" altLang="x-none">
                <a:sym typeface="+mn-ea"/>
              </a:rPr>
              <a:t>最开头写一行（注意要加引号）：</a:t>
            </a:r>
            <a:endParaRPr lang="zh-CN" altLang="x-none">
              <a:sym typeface="+mn-ea"/>
            </a:endParaRPr>
          </a:p>
          <a:p>
            <a:r>
              <a:rPr lang="x-none" altLang="zh-CN">
                <a:sym typeface="+mn-ea"/>
              </a:rPr>
              <a:t>set(Qt5_DIR ”</a:t>
            </a:r>
            <a:r>
              <a:rPr lang="x-none" altLang="en-US">
                <a:solidFill>
                  <a:srgbClr val="7030A0"/>
                </a:solidFill>
                <a:sym typeface="+mn-ea"/>
              </a:rPr>
              <a:t>D:/Qt5.12.1/msvc2017/</a:t>
            </a:r>
            <a:r>
              <a:rPr lang="x-none" altLang="zh-CN">
                <a:solidFill>
                  <a:srgbClr val="7030A0"/>
                </a:solidFill>
                <a:sym typeface="+mn-ea"/>
              </a:rPr>
              <a:t>lib/cmake/Qt5</a:t>
            </a:r>
            <a:r>
              <a:rPr lang="x-none" altLang="zh-CN">
                <a:sym typeface="+mn-ea"/>
              </a:rPr>
              <a:t>”)    </a:t>
            </a:r>
            <a:r>
              <a:rPr lang="x-none" altLang="zh-CN">
                <a:solidFill>
                  <a:schemeClr val="bg1">
                    <a:lumMod val="50000"/>
                  </a:schemeClr>
                </a:solidFill>
                <a:sym typeface="+mn-ea"/>
              </a:rPr>
              <a:t># </a:t>
            </a:r>
            <a:r>
              <a:rPr lang="zh-CN" altLang="x-none">
                <a:solidFill>
                  <a:schemeClr val="bg1">
                    <a:lumMod val="50000"/>
                  </a:schemeClr>
                </a:solidFill>
                <a:sym typeface="+mn-ea"/>
              </a:rPr>
              <a:t>一定要加在最前面！</a:t>
            </a:r>
            <a:endParaRPr lang="x-none" altLang="zh-CN">
              <a:sym typeface="+mn-ea"/>
            </a:endParaRPr>
          </a:p>
          <a:p>
            <a:endParaRPr lang="x-none" altLang="zh-CN">
              <a:sym typeface="+mn-ea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举例，</a:t>
            </a:r>
            <a:r>
              <a:rPr lang="x-none" altLang="en-US"/>
              <a:t>Linux </a:t>
            </a:r>
            <a:r>
              <a:rPr lang="zh-CN" altLang="en-US"/>
              <a:t>系统，</a:t>
            </a:r>
            <a:r>
              <a:rPr lang="en-US" altLang="zh-CN"/>
              <a:t>Qt5</a:t>
            </a:r>
            <a:endParaRPr lang="en-US" altLang="zh-C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835785"/>
            <a:ext cx="10515600" cy="4351338"/>
          </a:xfrm>
        </p:spPr>
        <p:txBody>
          <a:bodyPr/>
          <a:p>
            <a:r>
              <a:rPr lang="zh-CN" altLang="x-none">
                <a:sym typeface="+mn-ea"/>
              </a:rPr>
              <a:t>例如我把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Qt5 </a:t>
            </a:r>
            <a:r>
              <a:rPr lang="zh-CN" altLang="x-none">
                <a:sym typeface="+mn-ea"/>
              </a:rPr>
              <a:t>安装到了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olidFill>
                  <a:srgbClr val="7030A0"/>
                </a:solidFill>
                <a:sym typeface="+mn-ea"/>
              </a:rPr>
              <a:t>/opt</a:t>
            </a:r>
            <a:r>
              <a:rPr lang="x-none" altLang="en-US">
                <a:solidFill>
                  <a:srgbClr val="7030A0"/>
                </a:solidFill>
                <a:sym typeface="+mn-ea"/>
              </a:rPr>
              <a:t>/Qt5.12.1</a:t>
            </a:r>
            <a:r>
              <a:rPr lang="zh-CN" altLang="x-none">
                <a:sym typeface="+mn-ea"/>
              </a:rPr>
              <a:t>。</a:t>
            </a:r>
            <a:endParaRPr lang="zh-CN" altLang="x-none">
              <a:sym typeface="+mn-ea"/>
            </a:endParaRPr>
          </a:p>
          <a:p>
            <a:r>
              <a:rPr lang="zh-CN" altLang="x-none">
                <a:sym typeface="+mn-ea"/>
              </a:rPr>
              <a:t>首先找到他里面的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Qt5Config.cmake </a:t>
            </a:r>
            <a:r>
              <a:rPr lang="zh-CN" altLang="x-none">
                <a:sym typeface="+mn-ea"/>
              </a:rPr>
              <a:t>文件所在位置（可以用文件管理器的“搜索”功能）。</a:t>
            </a:r>
            <a:endParaRPr lang="zh-CN" altLang="x-none">
              <a:sym typeface="+mn-ea"/>
            </a:endParaRPr>
          </a:p>
          <a:p>
            <a:r>
              <a:rPr lang="zh-CN" altLang="x-none">
                <a:sym typeface="+mn-ea"/>
              </a:rPr>
              <a:t>假如你找到该文件的位置是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olidFill>
                  <a:srgbClr val="7030A0"/>
                </a:solidFill>
                <a:sym typeface="+mn-ea"/>
              </a:rPr>
              <a:t>/opt/Qt5.12.1</a:t>
            </a:r>
            <a:r>
              <a:rPr lang="x-none" altLang="en-US">
                <a:solidFill>
                  <a:srgbClr val="7030A0"/>
                </a:solidFill>
                <a:sym typeface="+mn-ea"/>
              </a:rPr>
              <a:t>/</a:t>
            </a:r>
            <a:r>
              <a:rPr lang="x-none" altLang="zh-CN">
                <a:solidFill>
                  <a:srgbClr val="7030A0"/>
                </a:solidFill>
                <a:sym typeface="+mn-ea"/>
              </a:rPr>
              <a:t>lib/cmake/Qt5/Qt5Config.cmake</a:t>
            </a:r>
            <a:r>
              <a:rPr lang="zh-CN" altLang="x-none">
                <a:sym typeface="+mn-ea"/>
              </a:rPr>
              <a:t>，那么请你设置变量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Qt5_DIR </a:t>
            </a:r>
            <a:r>
              <a:rPr lang="zh-CN" altLang="x-none">
                <a:sym typeface="+mn-ea"/>
              </a:rPr>
              <a:t>为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olidFill>
                  <a:srgbClr val="7030A0"/>
                </a:solidFill>
                <a:sym typeface="+mn-ea"/>
              </a:rPr>
              <a:t>/opt/Qt5.12.1</a:t>
            </a:r>
            <a:r>
              <a:rPr lang="x-none" altLang="en-US">
                <a:solidFill>
                  <a:srgbClr val="7030A0"/>
                </a:solidFill>
                <a:sym typeface="+mn-ea"/>
              </a:rPr>
              <a:t>/</a:t>
            </a:r>
            <a:r>
              <a:rPr lang="x-none" altLang="zh-CN">
                <a:solidFill>
                  <a:srgbClr val="7030A0"/>
                </a:solidFill>
                <a:sym typeface="+mn-ea"/>
              </a:rPr>
              <a:t>lib/cmake/Qt5</a:t>
            </a:r>
            <a:r>
              <a:rPr lang="zh-CN" altLang="x-none">
                <a:sym typeface="+mn-ea"/>
              </a:rPr>
              <a:t>。有三种设置方法：</a:t>
            </a:r>
            <a:endParaRPr lang="zh-CN" altLang="x-none">
              <a:sym typeface="+mn-ea"/>
            </a:endParaRPr>
          </a:p>
          <a:p>
            <a:r>
              <a:rPr lang="x-none" altLang="zh-CN">
                <a:sym typeface="+mn-ea"/>
              </a:rPr>
              <a:t>(1) </a:t>
            </a:r>
            <a:r>
              <a:rPr lang="zh-CN" altLang="x-none">
                <a:sym typeface="+mn-ea"/>
              </a:rPr>
              <a:t>单次有效。在</a:t>
            </a:r>
            <a:r>
              <a:rPr lang="en-US" altLang="zh-CN">
                <a:sym typeface="+mn-ea"/>
              </a:rPr>
              <a:t> configure </a:t>
            </a:r>
            <a:r>
              <a:rPr lang="zh-CN" altLang="en-US">
                <a:sym typeface="+mn-ea"/>
              </a:rPr>
              <a:t>阶段</a:t>
            </a:r>
            <a:r>
              <a:rPr lang="zh-CN" altLang="x-none">
                <a:sym typeface="+mn-ea"/>
              </a:rPr>
              <a:t>，可以从命令行设置：</a:t>
            </a:r>
            <a:endParaRPr lang="zh-CN" altLang="x-none">
              <a:sym typeface="+mn-ea"/>
            </a:endParaRPr>
          </a:p>
          <a:p>
            <a:r>
              <a:rPr lang="x-none" altLang="zh-CN">
                <a:sym typeface="+mn-ea"/>
              </a:rPr>
              <a:t>cmake -B build -DQt5_DIR=”</a:t>
            </a:r>
            <a:r>
              <a:rPr lang="x-none" altLang="en-US">
                <a:solidFill>
                  <a:srgbClr val="7030A0"/>
                </a:solidFill>
                <a:sym typeface="+mn-ea"/>
              </a:rPr>
              <a:t>/opt/Qt5.12.1/</a:t>
            </a:r>
            <a:r>
              <a:rPr lang="x-none" altLang="zh-CN">
                <a:solidFill>
                  <a:srgbClr val="7030A0"/>
                </a:solidFill>
                <a:sym typeface="+mn-ea"/>
              </a:rPr>
              <a:t>lib/cmake/Qt5</a:t>
            </a:r>
            <a:r>
              <a:rPr lang="x-none" altLang="zh-CN">
                <a:sym typeface="+mn-ea"/>
              </a:rPr>
              <a:t>”</a:t>
            </a:r>
            <a:endParaRPr lang="x-none" altLang="zh-CN">
              <a:sym typeface="+mn-ea"/>
            </a:endParaRPr>
          </a:p>
          <a:p>
            <a:r>
              <a:rPr lang="x-none" altLang="zh-CN">
                <a:sym typeface="+mn-ea"/>
              </a:rPr>
              <a:t>(2) </a:t>
            </a:r>
            <a:r>
              <a:rPr lang="zh-CN" altLang="x-none">
                <a:sym typeface="+mn-ea"/>
              </a:rPr>
              <a:t>全局启用。修改你的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~/.bashrc </a:t>
            </a:r>
            <a:r>
              <a:rPr lang="zh-CN" altLang="x-none">
                <a:sym typeface="+mn-ea"/>
              </a:rPr>
              <a:t>文件添加环境变量：</a:t>
            </a:r>
            <a:endParaRPr lang="zh-CN" altLang="x-none">
              <a:sym typeface="+mn-ea"/>
            </a:endParaRPr>
          </a:p>
          <a:p>
            <a:r>
              <a:rPr lang="x-none" altLang="zh-CN">
                <a:sym typeface="+mn-ea"/>
              </a:rPr>
              <a:t>export Qt5_DIR=”</a:t>
            </a:r>
            <a:r>
              <a:rPr lang="x-none" altLang="en-US">
                <a:solidFill>
                  <a:srgbClr val="7030A0"/>
                </a:solidFill>
                <a:sym typeface="+mn-ea"/>
              </a:rPr>
              <a:t>/opt/Qt5.12.1/</a:t>
            </a:r>
            <a:r>
              <a:rPr lang="x-none" altLang="zh-CN">
                <a:solidFill>
                  <a:srgbClr val="7030A0"/>
                </a:solidFill>
                <a:sym typeface="+mn-ea"/>
              </a:rPr>
              <a:t>lib/cmake/Qt5</a:t>
            </a:r>
            <a:r>
              <a:rPr lang="x-none" altLang="zh-CN">
                <a:sym typeface="+mn-ea"/>
              </a:rPr>
              <a:t>”</a:t>
            </a:r>
            <a:r>
              <a:rPr lang="zh-CN" altLang="x-none">
                <a:sym typeface="+mn-ea"/>
              </a:rPr>
              <a:t>，然后重启终端。这样以后你每次构建任何项目，</a:t>
            </a:r>
            <a:r>
              <a:rPr lang="x-none" altLang="zh-CN">
                <a:sym typeface="+mn-ea"/>
              </a:rPr>
              <a:t>find_package </a:t>
            </a:r>
            <a:r>
              <a:rPr lang="zh-CN" altLang="x-none">
                <a:sym typeface="+mn-ea"/>
              </a:rPr>
              <a:t>都能自动找到这个路径的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Qt5 </a:t>
            </a:r>
            <a:r>
              <a:rPr lang="zh-CN" altLang="x-none">
                <a:sym typeface="+mn-ea"/>
              </a:rPr>
              <a:t>包了。</a:t>
            </a:r>
            <a:endParaRPr lang="zh-CN" altLang="x-none">
              <a:sym typeface="+mn-ea"/>
            </a:endParaRPr>
          </a:p>
          <a:p>
            <a:r>
              <a:rPr lang="x-none" altLang="zh-CN">
                <a:sym typeface="+mn-ea"/>
              </a:rPr>
              <a:t>(3) </a:t>
            </a:r>
            <a:r>
              <a:rPr lang="zh-CN" altLang="x-none">
                <a:sym typeface="+mn-ea"/>
              </a:rPr>
              <a:t>单项目有效。直接在你自己项目的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CMakeLists.txt </a:t>
            </a:r>
            <a:r>
              <a:rPr lang="zh-CN" altLang="x-none">
                <a:sym typeface="+mn-ea"/>
              </a:rPr>
              <a:t>最开头写一行：</a:t>
            </a:r>
            <a:endParaRPr lang="zh-CN" altLang="x-none">
              <a:sym typeface="+mn-ea"/>
            </a:endParaRPr>
          </a:p>
          <a:p>
            <a:r>
              <a:rPr lang="x-none" altLang="zh-CN">
                <a:sym typeface="+mn-ea"/>
              </a:rPr>
              <a:t>set(Qt5_DIR ”</a:t>
            </a:r>
            <a:r>
              <a:rPr lang="x-none" altLang="en-US">
                <a:solidFill>
                  <a:srgbClr val="7030A0"/>
                </a:solidFill>
                <a:sym typeface="+mn-ea"/>
              </a:rPr>
              <a:t>/opt/Qt5.12.1/</a:t>
            </a:r>
            <a:r>
              <a:rPr lang="x-none" altLang="zh-CN">
                <a:solidFill>
                  <a:srgbClr val="7030A0"/>
                </a:solidFill>
                <a:sym typeface="+mn-ea"/>
              </a:rPr>
              <a:t>lib/cmake/Qt5</a:t>
            </a:r>
            <a:r>
              <a:rPr lang="x-none" altLang="zh-CN">
                <a:sym typeface="+mn-ea"/>
              </a:rPr>
              <a:t>”)    </a:t>
            </a:r>
            <a:r>
              <a:rPr lang="x-none" altLang="zh-CN">
                <a:solidFill>
                  <a:schemeClr val="bg1">
                    <a:lumMod val="50000"/>
                  </a:schemeClr>
                </a:solidFill>
                <a:sym typeface="+mn-ea"/>
              </a:rPr>
              <a:t># </a:t>
            </a:r>
            <a:r>
              <a:rPr lang="zh-CN" altLang="x-none">
                <a:solidFill>
                  <a:schemeClr val="bg1">
                    <a:lumMod val="50000"/>
                  </a:schemeClr>
                </a:solidFill>
                <a:sym typeface="+mn-ea"/>
              </a:rPr>
              <a:t>一定要加在最前面！</a:t>
            </a:r>
            <a:endParaRPr lang="x-none" altLang="zh-CN">
              <a:sym typeface="+mn-ea"/>
            </a:endParaRPr>
          </a:p>
          <a:p>
            <a:endParaRPr lang="x-none" altLang="zh-CN">
              <a:sym typeface="+mn-ea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三种方案利弊分析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734185"/>
            <a:ext cx="10515600" cy="4535170"/>
          </a:xfrm>
        </p:spPr>
        <p:txBody>
          <a:bodyPr>
            <a:normAutofit lnSpcReduction="10000"/>
          </a:bodyPr>
          <a:p>
            <a:r>
              <a:rPr lang="zh-CN" altLang="en-US"/>
              <a:t>单次有效（通过命令行</a:t>
            </a:r>
            <a:r>
              <a:rPr lang="zh-CN" altLang="en-US">
                <a:sym typeface="+mn-ea"/>
              </a:rPr>
              <a:t>）最安全，小彭老师高度推荐。</a:t>
            </a:r>
            <a:endParaRPr lang="zh-CN" altLang="en-US">
              <a:sym typeface="+mn-ea"/>
            </a:endParaRPr>
          </a:p>
          <a:p>
            <a:r>
              <a:rPr lang="zh-CN" altLang="en-US"/>
              <a:t>全局有效（添加环境变量）可能影响以后其他项目。比如你</a:t>
            </a:r>
            <a:r>
              <a:rPr lang="en-US" altLang="zh-CN"/>
              <a:t> A </a:t>
            </a:r>
            <a:r>
              <a:rPr lang="zh-CN" altLang="en-US"/>
              <a:t>项目依赖</a:t>
            </a:r>
            <a:r>
              <a:rPr lang="en-US" altLang="zh-CN"/>
              <a:t> </a:t>
            </a:r>
            <a:r>
              <a:rPr lang="x-none" altLang="en-US"/>
              <a:t>Qt5.12.1</a:t>
            </a:r>
            <a:r>
              <a:rPr lang="zh-CN" altLang="x-none"/>
              <a:t>，你设置了环境变量</a:t>
            </a:r>
            <a:r>
              <a:rPr lang="en-US" altLang="zh-CN"/>
              <a:t> </a:t>
            </a:r>
            <a:r>
              <a:rPr lang="x-none" altLang="en-US"/>
              <a:t>Qt5_DIR=/opt/Qt5.12.1</a:t>
            </a:r>
            <a:r>
              <a:rPr lang="zh-CN" altLang="x-none"/>
              <a:t>，后来又搞了个</a:t>
            </a:r>
            <a:r>
              <a:rPr lang="en-US" altLang="zh-CN"/>
              <a:t> B </a:t>
            </a:r>
            <a:r>
              <a:rPr lang="zh-CN" altLang="en-US"/>
              <a:t>项目依赖</a:t>
            </a:r>
            <a:r>
              <a:rPr lang="en-US" altLang="zh-CN"/>
              <a:t> </a:t>
            </a:r>
            <a:r>
              <a:rPr lang="x-none" altLang="en-US"/>
              <a:t>Qt5.10.</a:t>
            </a:r>
            <a:r>
              <a:rPr lang="en-US" altLang="x-none"/>
              <a:t>3</a:t>
            </a:r>
            <a:r>
              <a:rPr lang="zh-CN" altLang="x-none"/>
              <a:t>，但是你忘了你设置过全局的环境变量指向</a:t>
            </a:r>
            <a:r>
              <a:rPr lang="en-US" altLang="zh-CN"/>
              <a:t> </a:t>
            </a:r>
            <a:r>
              <a:rPr lang="x-none" altLang="en-US"/>
              <a:t>5.12.1</a:t>
            </a:r>
            <a:r>
              <a:rPr lang="en-US" altLang="x-none"/>
              <a:t> </a:t>
            </a:r>
            <a:r>
              <a:rPr lang="zh-CN" altLang="en-US"/>
              <a:t>了，导致版本冲突。</a:t>
            </a:r>
            <a:endParaRPr lang="zh-CN" altLang="en-US"/>
          </a:p>
          <a:p>
            <a:r>
              <a:rPr lang="zh-CN" altLang="en-US"/>
              <a:t>单项目有效（写死在</a:t>
            </a:r>
            <a:r>
              <a:rPr lang="en-US" altLang="zh-CN"/>
              <a:t> </a:t>
            </a:r>
            <a:r>
              <a:rPr lang="x-none" altLang="en-US"/>
              <a:t>CMakeLists.txt</a:t>
            </a:r>
            <a:r>
              <a:rPr lang="zh-CN" altLang="en-US"/>
              <a:t>）虽然方便了你，但是你的</a:t>
            </a:r>
            <a:r>
              <a:rPr lang="en-US" altLang="zh-CN"/>
              <a:t> </a:t>
            </a:r>
            <a:r>
              <a:rPr lang="x-none" altLang="en-US"/>
              <a:t>CMakeLists.txt </a:t>
            </a:r>
            <a:r>
              <a:rPr lang="zh-CN" altLang="x-none"/>
              <a:t>拿到别人电脑上（例如你通过</a:t>
            </a:r>
            <a:r>
              <a:rPr lang="en-US" altLang="zh-CN"/>
              <a:t> </a:t>
            </a:r>
            <a:r>
              <a:rPr lang="x-none" altLang="en-US"/>
              <a:t>GitHub </a:t>
            </a:r>
            <a:r>
              <a:rPr lang="zh-CN" altLang="x-none"/>
              <a:t>开源的），可能你</a:t>
            </a:r>
            <a:r>
              <a:rPr lang="x-none" altLang="zh-CN"/>
              <a:t> set(Qt5_DIR D:/Qt5)</a:t>
            </a:r>
            <a:r>
              <a:rPr lang="zh-CN" altLang="x-none"/>
              <a:t>，而人家却需要</a:t>
            </a:r>
            <a:r>
              <a:rPr lang="en-US" altLang="zh-CN"/>
              <a:t> </a:t>
            </a:r>
            <a:r>
              <a:rPr lang="x-none" altLang="en-US"/>
              <a:t>set(Qt5_DIR E:/Qt5)</a:t>
            </a:r>
            <a:r>
              <a:rPr lang="en-US" altLang="x-none"/>
              <a:t> </a:t>
            </a:r>
            <a:r>
              <a:rPr lang="zh-CN" altLang="en-US"/>
              <a:t>呢？就冲突了。所以“单次有效”虽然劳驾您的高抬贵手每次命令行打一下</a:t>
            </a:r>
            <a:r>
              <a:rPr lang="en-US" altLang="zh-CN"/>
              <a:t> </a:t>
            </a:r>
            <a:r>
              <a:rPr lang="x-none" altLang="en-US"/>
              <a:t>-DQt5_DIR=”D:/Qt5”</a:t>
            </a:r>
            <a:r>
              <a:rPr lang="zh-CN" altLang="x-none"/>
              <a:t>，但</a:t>
            </a:r>
            <a:r>
              <a:rPr lang="zh-CN" altLang="x-none">
                <a:sym typeface="+mn-ea"/>
              </a:rPr>
              <a:t>人家也打一下</a:t>
            </a:r>
            <a:r>
              <a:rPr lang="x-none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-DQt5_DIR=”E:/Qt5”</a:t>
            </a:r>
            <a:r>
              <a:rPr lang="zh-CN" altLang="x-none">
                <a:sym typeface="+mn-ea"/>
              </a:rPr>
              <a:t>，就没有冲突，</a:t>
            </a:r>
            <a:r>
              <a:rPr lang="zh-CN" altLang="x-none" b="1">
                <a:sym typeface="+mn-ea"/>
              </a:rPr>
              <a:t>各美其美，美美与共，赋能多元化社会，下沉团队合作发力面</a:t>
            </a:r>
            <a:r>
              <a:rPr lang="zh-CN" altLang="x-none">
                <a:sym typeface="+mn-ea"/>
              </a:rPr>
              <a:t>。</a:t>
            </a:r>
            <a:endParaRPr lang="zh-CN" altLang="x-none">
              <a:sym typeface="+mn-ea"/>
            </a:endParaRPr>
          </a:p>
          <a:p>
            <a:r>
              <a:rPr lang="zh-CN" altLang="x-none">
                <a:sym typeface="+mn-ea"/>
              </a:rPr>
              <a:t>实际上只要你不删</a:t>
            </a:r>
            <a:r>
              <a:rPr lang="en-US" altLang="zh-CN">
                <a:sym typeface="+mn-ea"/>
              </a:rPr>
              <a:t> build</a:t>
            </a:r>
            <a:r>
              <a:rPr lang="zh-CN" altLang="en-US">
                <a:sym typeface="+mn-ea"/>
              </a:rPr>
              <a:t>，不需要每次都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-DQt5_DIR </a:t>
            </a:r>
            <a:r>
              <a:rPr lang="zh-CN" altLang="x-none">
                <a:sym typeface="+mn-ea"/>
              </a:rPr>
              <a:t>一下，</a:t>
            </a:r>
            <a:r>
              <a:rPr lang="en-US" altLang="zh-CN">
                <a:sym typeface="+mn-ea"/>
              </a:rPr>
              <a:t>CMake </a:t>
            </a:r>
            <a:r>
              <a:rPr lang="zh-CN" altLang="en-US">
                <a:sym typeface="+mn-ea"/>
              </a:rPr>
              <a:t>具有“记忆”功能。</a:t>
            </a:r>
            <a:endParaRPr lang="zh-CN" altLang="en-US">
              <a:sym typeface="+mn-ea"/>
            </a:endParaRPr>
          </a:p>
          <a:p>
            <a:r>
              <a:rPr lang="x-none" altLang="zh-CN">
                <a:sym typeface="+mn-ea"/>
              </a:rPr>
              <a:t>cmake -B build -DQt5_DIR=D:/Qt5   # </a:t>
            </a:r>
            <a:r>
              <a:rPr lang="zh-CN" altLang="x-none">
                <a:sym typeface="+mn-ea"/>
              </a:rPr>
              <a:t>只需要第一次指定好，</a:t>
            </a:r>
            <a:endParaRPr lang="x-none" altLang="zh-CN">
              <a:sym typeface="+mn-ea"/>
            </a:endParaRPr>
          </a:p>
          <a:p>
            <a:r>
              <a:rPr lang="x-none" altLang="zh-CN">
                <a:sym typeface="+mn-ea"/>
              </a:rPr>
              <a:t>cmake -B build</a:t>
            </a:r>
            <a:r>
              <a:rPr lang="en-US" altLang="x-none">
                <a:sym typeface="+mn-ea"/>
              </a:rPr>
              <a:t>                                  # </a:t>
            </a:r>
            <a:r>
              <a:rPr lang="zh-CN" altLang="en-US">
                <a:sym typeface="+mn-ea"/>
              </a:rPr>
              <a:t>以后第二次运行可以省略！</a:t>
            </a:r>
            <a:endParaRPr lang="zh-CN" altLang="en-US">
              <a:sym typeface="+mn-ea"/>
            </a:endParaRPr>
          </a:p>
          <a:p>
            <a:r>
              <a:rPr lang="x-none" altLang="zh-CN">
                <a:sym typeface="+mn-ea"/>
              </a:rPr>
              <a:t>rm -rf build                                         # </a:t>
            </a:r>
            <a:r>
              <a:rPr lang="zh-CN" altLang="x-none">
                <a:sym typeface="+mn-ea"/>
              </a:rPr>
              <a:t>只有清理了</a:t>
            </a:r>
            <a:r>
              <a:rPr lang="en-US" altLang="zh-CN">
                <a:sym typeface="+mn-ea"/>
              </a:rPr>
              <a:t> build </a:t>
            </a:r>
            <a:r>
              <a:rPr lang="zh-CN" altLang="en-US">
                <a:sym typeface="+mn-ea"/>
              </a:rPr>
              <a:t>以后，</a:t>
            </a:r>
            <a:endParaRPr lang="x-none" altLang="zh-CN">
              <a:sym typeface="+mn-ea"/>
            </a:endParaRPr>
          </a:p>
          <a:p>
            <a:r>
              <a:rPr lang="x-none" altLang="zh-CN">
                <a:sym typeface="+mn-ea"/>
              </a:rPr>
              <a:t>cmake -B build -DQt5_DIR=D:/Qt5   # </a:t>
            </a:r>
            <a:r>
              <a:rPr lang="zh-CN" altLang="x-none">
                <a:sym typeface="+mn-ea"/>
              </a:rPr>
              <a:t>才需要重新指定。</a:t>
            </a:r>
            <a:endParaRPr lang="zh-CN" altLang="x-none">
              <a:sym typeface="+mn-ea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科普：类似</a:t>
            </a:r>
            <a:r>
              <a:rPr lang="en-US" altLang="zh-CN"/>
              <a:t> Qt </a:t>
            </a:r>
            <a:r>
              <a:rPr lang="zh-CN" altLang="en-US"/>
              <a:t>这种亲</a:t>
            </a:r>
            <a:r>
              <a:rPr lang="en-US" altLang="zh-CN"/>
              <a:t> Unix </a:t>
            </a:r>
            <a:r>
              <a:rPr lang="zh-CN" altLang="en-US"/>
              <a:t>软件，在</a:t>
            </a:r>
            <a:r>
              <a:rPr lang="en-US" altLang="zh-CN"/>
              <a:t> Windows </a:t>
            </a:r>
            <a:r>
              <a:rPr lang="zh-CN" altLang="en-US"/>
              <a:t>下的目录组织格式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254760"/>
            <a:ext cx="10515600" cy="5464175"/>
          </a:xfrm>
        </p:spPr>
        <p:txBody>
          <a:bodyPr>
            <a:normAutofit lnSpcReduction="10000"/>
          </a:bodyPr>
          <a:p>
            <a:r>
              <a:rPr lang="zh-CN" altLang="x-none"/>
              <a:t>例如你安装</a:t>
            </a:r>
            <a:r>
              <a:rPr lang="en-US" altLang="zh-CN"/>
              <a:t> Qt </a:t>
            </a:r>
            <a:r>
              <a:rPr lang="zh-CN" altLang="en-US"/>
              <a:t>时设置安装路径为</a:t>
            </a:r>
            <a:r>
              <a:rPr lang="en-US" altLang="zh-CN"/>
              <a:t> </a:t>
            </a:r>
            <a:r>
              <a:rPr lang="x-none" altLang="en-US"/>
              <a:t>D:/Qt5.12.1</a:t>
            </a:r>
            <a:r>
              <a:rPr lang="zh-CN" altLang="x-none"/>
              <a:t>。</a:t>
            </a:r>
            <a:endParaRPr lang="zh-CN" altLang="x-none"/>
          </a:p>
          <a:p>
            <a:r>
              <a:rPr lang="zh-CN" altLang="x-none"/>
              <a:t>则你会看到他下面有几个子目录：</a:t>
            </a:r>
            <a:endParaRPr lang="zh-CN" altLang="x-none"/>
          </a:p>
          <a:p>
            <a:r>
              <a:rPr lang="x-none" altLang="en-US">
                <a:sym typeface="+mn-ea"/>
              </a:rPr>
              <a:t>D:/Qt5.12.1/msvc2017_64</a:t>
            </a:r>
            <a:r>
              <a:rPr lang="zh-CN" altLang="x-none">
                <a:sym typeface="+mn-ea"/>
              </a:rPr>
              <a:t>（由</a:t>
            </a:r>
            <a:r>
              <a:rPr lang="en-US" altLang="zh-CN">
                <a:sym typeface="+mn-ea"/>
              </a:rPr>
              <a:t>VS2017</a:t>
            </a:r>
            <a:r>
              <a:rPr lang="zh-CN" altLang="en-US">
                <a:sym typeface="+mn-ea"/>
              </a:rPr>
              <a:t>编译</a:t>
            </a:r>
            <a:r>
              <a:rPr lang="en-US" altLang="zh-CN">
                <a:sym typeface="+mn-ea"/>
              </a:rPr>
              <a:t>64</a:t>
            </a:r>
            <a:r>
              <a:rPr lang="zh-CN" altLang="en-US">
                <a:sym typeface="+mn-ea"/>
              </a:rPr>
              <a:t>位版本</a:t>
            </a:r>
            <a:r>
              <a:rPr lang="zh-CN" altLang="x-none">
                <a:sym typeface="+mn-ea"/>
              </a:rPr>
              <a:t>）</a:t>
            </a:r>
            <a:endParaRPr lang="zh-CN" altLang="x-none">
              <a:sym typeface="+mn-ea"/>
            </a:endParaRPr>
          </a:p>
          <a:p>
            <a:r>
              <a:rPr lang="x-none" altLang="en-US">
                <a:sym typeface="+mn-ea"/>
              </a:rPr>
              <a:t>D:/Qt5.12.1/mingw_64</a:t>
            </a:r>
            <a:r>
              <a:rPr lang="zh-CN" altLang="x-none">
                <a:sym typeface="+mn-ea"/>
              </a:rPr>
              <a:t>（由</a:t>
            </a:r>
            <a:r>
              <a:rPr lang="x-none" altLang="zh-CN">
                <a:sym typeface="+mn-ea"/>
              </a:rPr>
              <a:t>MinGW</a:t>
            </a:r>
            <a:r>
              <a:rPr lang="zh-CN" altLang="en-US">
                <a:sym typeface="+mn-ea"/>
              </a:rPr>
              <a:t>编译</a:t>
            </a:r>
            <a:r>
              <a:rPr lang="en-US" altLang="zh-CN">
                <a:sym typeface="+mn-ea"/>
              </a:rPr>
              <a:t>64</a:t>
            </a:r>
            <a:r>
              <a:rPr lang="zh-CN" altLang="en-US">
                <a:sym typeface="+mn-ea"/>
              </a:rPr>
              <a:t>位版本</a:t>
            </a:r>
            <a:r>
              <a:rPr lang="zh-CN" altLang="x-none">
                <a:sym typeface="+mn-ea"/>
              </a:rPr>
              <a:t>）</a:t>
            </a:r>
            <a:endParaRPr lang="zh-CN" altLang="x-none">
              <a:sym typeface="+mn-ea"/>
            </a:endParaRPr>
          </a:p>
          <a:p>
            <a:r>
              <a:rPr lang="zh-CN" altLang="x-none">
                <a:sym typeface="+mn-ea"/>
              </a:rPr>
              <a:t>这几个目录里又分别包含：</a:t>
            </a:r>
            <a:endParaRPr lang="zh-CN" altLang="x-none">
              <a:sym typeface="+mn-ea"/>
            </a:endParaRPr>
          </a:p>
          <a:p>
            <a:r>
              <a:rPr lang="x-none" altLang="en-US">
                <a:solidFill>
                  <a:schemeClr val="bg1">
                    <a:lumMod val="50000"/>
                  </a:schemeClr>
                </a:solidFill>
                <a:sym typeface="+mn-ea"/>
              </a:rPr>
              <a:t>D:/Qt5.12.1/msvc2017_64</a:t>
            </a:r>
            <a:r>
              <a:rPr lang="x-none" altLang="zh-CN">
                <a:solidFill>
                  <a:schemeClr val="bg1">
                    <a:lumMod val="50000"/>
                  </a:schemeClr>
                </a:solidFill>
                <a:sym typeface="+mn-ea"/>
              </a:rPr>
              <a:t>/</a:t>
            </a:r>
            <a:r>
              <a:rPr lang="x-none" altLang="zh-CN">
                <a:sym typeface="+mn-ea"/>
              </a:rPr>
              <a:t>include/qt/QtCore/</a:t>
            </a:r>
            <a:r>
              <a:rPr lang="x-none" altLang="zh-CN" b="1">
                <a:sym typeface="+mn-ea"/>
              </a:rPr>
              <a:t>qstring.h</a:t>
            </a:r>
            <a:r>
              <a:rPr lang="zh-CN" altLang="x-none">
                <a:sym typeface="+mn-ea"/>
              </a:rPr>
              <a:t>（实际的头文件，属于</a:t>
            </a:r>
            <a:r>
              <a:rPr lang="en-US" altLang="zh-CN">
                <a:sym typeface="+mn-ea"/>
              </a:rPr>
              <a:t> Qt</a:t>
            </a:r>
            <a:r>
              <a:rPr lang="x-none" altLang="en-US">
                <a:sym typeface="+mn-ea"/>
              </a:rPr>
              <a:t>5::Core</a:t>
            </a:r>
            <a:r>
              <a:rPr lang="zh-CN" altLang="x-none">
                <a:sym typeface="+mn-ea"/>
              </a:rPr>
              <a:t>）</a:t>
            </a:r>
            <a:endParaRPr lang="zh-CN" altLang="x-none">
              <a:sym typeface="+mn-ea"/>
            </a:endParaRPr>
          </a:p>
          <a:p>
            <a:r>
              <a:rPr lang="x-none" altLang="en-US">
                <a:solidFill>
                  <a:schemeClr val="bg1">
                    <a:lumMod val="50000"/>
                  </a:schemeClr>
                </a:solidFill>
                <a:sym typeface="+mn-ea"/>
              </a:rPr>
              <a:t>D:/Qt5.12.1/msvc2017_64</a:t>
            </a:r>
            <a:r>
              <a:rPr lang="x-none" altLang="zh-CN">
                <a:solidFill>
                  <a:schemeClr val="bg1">
                    <a:lumMod val="50000"/>
                  </a:schemeClr>
                </a:solidFill>
                <a:sym typeface="+mn-ea"/>
              </a:rPr>
              <a:t>/</a:t>
            </a:r>
            <a:r>
              <a:rPr lang="x-none" altLang="zh-CN">
                <a:sym typeface="+mn-ea"/>
              </a:rPr>
              <a:t>bin</a:t>
            </a:r>
            <a:r>
              <a:rPr lang="x-none" altLang="zh-CN">
                <a:sym typeface="+mn-ea"/>
              </a:rPr>
              <a:t>/</a:t>
            </a:r>
            <a:r>
              <a:rPr lang="x-none" altLang="zh-CN" b="1">
                <a:sym typeface="+mn-ea"/>
              </a:rPr>
              <a:t>Qt5Core.dll</a:t>
            </a:r>
            <a:r>
              <a:rPr lang="zh-CN" altLang="x-none">
                <a:sym typeface="+mn-ea"/>
              </a:rPr>
              <a:t>（实际的动态库文件，对应</a:t>
            </a:r>
            <a:r>
              <a:rPr lang="en-US" altLang="zh-CN">
                <a:sym typeface="+mn-ea"/>
              </a:rPr>
              <a:t> Qt</a:t>
            </a:r>
            <a:r>
              <a:rPr lang="x-none" altLang="en-US">
                <a:sym typeface="+mn-ea"/>
              </a:rPr>
              <a:t>5::Core</a:t>
            </a:r>
            <a:r>
              <a:rPr lang="zh-CN" altLang="x-none">
                <a:sym typeface="+mn-ea"/>
              </a:rPr>
              <a:t>）</a:t>
            </a:r>
            <a:endParaRPr lang="zh-CN" altLang="x-none">
              <a:sym typeface="+mn-ea"/>
            </a:endParaRPr>
          </a:p>
          <a:p>
            <a:r>
              <a:rPr lang="x-none" altLang="en-US">
                <a:solidFill>
                  <a:schemeClr val="bg1">
                    <a:lumMod val="50000"/>
                  </a:schemeClr>
                </a:solidFill>
                <a:sym typeface="+mn-ea"/>
              </a:rPr>
              <a:t>D:/Qt5.12.1/msvc2017_64</a:t>
            </a:r>
            <a:r>
              <a:rPr lang="x-none" altLang="zh-CN">
                <a:solidFill>
                  <a:schemeClr val="bg1">
                    <a:lumMod val="50000"/>
                  </a:schemeClr>
                </a:solidFill>
                <a:sym typeface="+mn-ea"/>
              </a:rPr>
              <a:t>/</a:t>
            </a:r>
            <a:r>
              <a:rPr lang="x-none" altLang="zh-CN">
                <a:sym typeface="+mn-ea"/>
              </a:rPr>
              <a:t>lib</a:t>
            </a:r>
            <a:r>
              <a:rPr lang="x-none" altLang="zh-CN">
                <a:sym typeface="+mn-ea"/>
              </a:rPr>
              <a:t>/</a:t>
            </a:r>
            <a:r>
              <a:rPr lang="x-none" altLang="zh-CN" b="1">
                <a:sym typeface="+mn-ea"/>
              </a:rPr>
              <a:t>Qt5Core.lib</a:t>
            </a:r>
            <a:r>
              <a:rPr lang="zh-CN" altLang="x-none">
                <a:sym typeface="+mn-ea"/>
              </a:rPr>
              <a:t>（实际的静态库文件，对应</a:t>
            </a:r>
            <a:r>
              <a:rPr lang="en-US" altLang="zh-CN">
                <a:sym typeface="+mn-ea"/>
              </a:rPr>
              <a:t> Qt</a:t>
            </a:r>
            <a:r>
              <a:rPr lang="x-none" altLang="en-US">
                <a:sym typeface="+mn-ea"/>
              </a:rPr>
              <a:t>5::Core</a:t>
            </a:r>
            <a:r>
              <a:rPr lang="zh-CN" altLang="x-none">
                <a:sym typeface="+mn-ea"/>
              </a:rPr>
              <a:t>）</a:t>
            </a:r>
            <a:endParaRPr lang="x-none" altLang="zh-CN">
              <a:sym typeface="+mn-ea"/>
            </a:endParaRPr>
          </a:p>
          <a:p>
            <a:r>
              <a:rPr lang="x-none" altLang="en-US">
                <a:solidFill>
                  <a:schemeClr val="bg1">
                    <a:lumMod val="50000"/>
                  </a:schemeClr>
                </a:solidFill>
                <a:sym typeface="+mn-ea"/>
              </a:rPr>
              <a:t>D:/Qt5.12.1/msvc2017_64</a:t>
            </a:r>
            <a:r>
              <a:rPr lang="x-none" altLang="zh-CN">
                <a:solidFill>
                  <a:schemeClr val="bg1">
                    <a:lumMod val="50000"/>
                  </a:schemeClr>
                </a:solidFill>
                <a:sym typeface="+mn-ea"/>
              </a:rPr>
              <a:t>/</a:t>
            </a:r>
            <a:r>
              <a:rPr lang="x-none" altLang="zh-CN">
                <a:sym typeface="+mn-ea"/>
              </a:rPr>
              <a:t>lib/cmake/Qt5/</a:t>
            </a:r>
            <a:r>
              <a:rPr lang="x-none" altLang="zh-CN" b="1">
                <a:sym typeface="+mn-ea"/>
              </a:rPr>
              <a:t>Qt5Config.cmake</a:t>
            </a:r>
            <a:r>
              <a:rPr lang="zh-CN" altLang="x-none">
                <a:sym typeface="+mn-ea"/>
              </a:rPr>
              <a:t>（包配置文件）</a:t>
            </a:r>
            <a:endParaRPr lang="zh-CN" altLang="x-none">
              <a:sym typeface="+mn-ea"/>
            </a:endParaRPr>
          </a:p>
          <a:p>
            <a:r>
              <a:rPr lang="zh-CN" altLang="x-none">
                <a:sym typeface="+mn-ea"/>
              </a:rPr>
              <a:t>可以看到尽管是</a:t>
            </a:r>
            <a:r>
              <a:rPr lang="en-US" altLang="zh-CN">
                <a:sym typeface="+mn-ea"/>
              </a:rPr>
              <a:t> Windows</a:t>
            </a:r>
            <a:r>
              <a:rPr lang="x-none" altLang="en-US">
                <a:sym typeface="+mn-ea"/>
              </a:rPr>
              <a:t> </a:t>
            </a:r>
            <a:r>
              <a:rPr lang="zh-CN" altLang="x-none">
                <a:sym typeface="+mn-ea"/>
              </a:rPr>
              <a:t>版的</a:t>
            </a:r>
            <a:r>
              <a:rPr lang="en-US" altLang="zh-CN">
                <a:sym typeface="+mn-ea"/>
              </a:rPr>
              <a:t> Qt</a:t>
            </a:r>
            <a:r>
              <a:rPr lang="zh-CN" altLang="en-US">
                <a:sym typeface="+mn-ea"/>
              </a:rPr>
              <a:t>，他内部仍然是在</a:t>
            </a:r>
            <a:r>
              <a:rPr lang="zh-CN" altLang="en-US">
                <a:solidFill>
                  <a:schemeClr val="accent2">
                    <a:lumMod val="50000"/>
                  </a:schemeClr>
                </a:solidFill>
                <a:sym typeface="+mn-ea"/>
              </a:rPr>
              <a:t>模仿</a:t>
            </a:r>
            <a:r>
              <a:rPr lang="en-US" altLang="zh-CN">
                <a:solidFill>
                  <a:schemeClr val="accent2">
                    <a:lumMod val="50000"/>
                  </a:schemeClr>
                </a:solidFill>
                <a:sym typeface="+mn-ea"/>
              </a:rPr>
              <a:t> Linux </a:t>
            </a:r>
            <a:r>
              <a:rPr lang="zh-CN" altLang="en-US">
                <a:solidFill>
                  <a:schemeClr val="accent2">
                    <a:lumMod val="50000"/>
                  </a:schemeClr>
                </a:solidFill>
                <a:sym typeface="+mn-ea"/>
              </a:rPr>
              <a:t>下</a:t>
            </a:r>
            <a:r>
              <a:rPr lang="en-US" altLang="zh-CN">
                <a:solidFill>
                  <a:schemeClr val="accent2">
                    <a:lumMod val="50000"/>
                  </a:schemeClr>
                </a:solidFill>
                <a:sym typeface="+mn-ea"/>
              </a:rPr>
              <a:t> </a:t>
            </a:r>
            <a:r>
              <a:rPr lang="x-none" altLang="en-US">
                <a:solidFill>
                  <a:schemeClr val="accent2">
                    <a:lumMod val="50000"/>
                  </a:schemeClr>
                </a:solidFill>
                <a:sym typeface="+mn-ea"/>
              </a:rPr>
              <a:t>/usr </a:t>
            </a:r>
            <a:r>
              <a:rPr lang="zh-CN" altLang="x-none">
                <a:solidFill>
                  <a:schemeClr val="accent2">
                    <a:lumMod val="50000"/>
                  </a:schemeClr>
                </a:solidFill>
                <a:sym typeface="+mn-ea"/>
              </a:rPr>
              <a:t>的目录组织格式</a:t>
            </a:r>
            <a:r>
              <a:rPr lang="zh-CN" altLang="x-none">
                <a:sym typeface="+mn-ea"/>
              </a:rPr>
              <a:t>。</a:t>
            </a:r>
            <a:endParaRPr lang="zh-CN" altLang="x-none">
              <a:sym typeface="+mn-ea"/>
            </a:endParaRPr>
          </a:p>
          <a:p>
            <a:r>
              <a:rPr lang="zh-CN" altLang="en-US">
                <a:sym typeface="+mn-ea"/>
              </a:rPr>
              <a:t>注意这里的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Qt5Core.dll </a:t>
            </a:r>
            <a:r>
              <a:rPr lang="zh-CN" altLang="x-none">
                <a:sym typeface="+mn-ea"/>
              </a:rPr>
              <a:t>位于</a:t>
            </a:r>
            <a:r>
              <a:rPr lang="en-US" altLang="zh-CN">
                <a:sym typeface="+mn-ea"/>
              </a:rPr>
              <a:t> bin </a:t>
            </a:r>
            <a:r>
              <a:rPr lang="zh-CN" altLang="en-US">
                <a:sym typeface="+mn-ea"/>
              </a:rPr>
              <a:t>目录，而不是</a:t>
            </a:r>
            <a:r>
              <a:rPr lang="en-US" altLang="zh-CN">
                <a:sym typeface="+mn-ea"/>
              </a:rPr>
              <a:t> lib </a:t>
            </a:r>
            <a:r>
              <a:rPr lang="zh-CN" altLang="en-US">
                <a:sym typeface="+mn-ea"/>
              </a:rPr>
              <a:t>目录，这是为什么呢？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因为</a:t>
            </a:r>
            <a:r>
              <a:rPr lang="en-US" altLang="zh-CN">
                <a:sym typeface="+mn-ea"/>
              </a:rPr>
              <a:t> Windows </a:t>
            </a:r>
            <a:r>
              <a:rPr lang="zh-CN" altLang="en-US">
                <a:sym typeface="+mn-ea"/>
              </a:rPr>
              <a:t>要求</a:t>
            </a:r>
            <a:r>
              <a:rPr lang="en-US" altLang="zh-CN">
                <a:sym typeface="+mn-ea"/>
              </a:rPr>
              <a:t> exe </a:t>
            </a:r>
            <a:r>
              <a:rPr lang="zh-CN" altLang="en-US">
                <a:sym typeface="+mn-ea"/>
              </a:rPr>
              <a:t>和</a:t>
            </a:r>
            <a:r>
              <a:rPr lang="en-US" altLang="zh-CN">
                <a:sym typeface="+mn-ea"/>
              </a:rPr>
              <a:t> dll </a:t>
            </a:r>
            <a:r>
              <a:rPr lang="zh-CN" altLang="en-US">
                <a:sym typeface="+mn-ea"/>
              </a:rPr>
              <a:t>位于同一目录，否则</a:t>
            </a:r>
            <a:r>
              <a:rPr lang="en-US" altLang="zh-CN">
                <a:sym typeface="+mn-ea"/>
              </a:rPr>
              <a:t> exe </a:t>
            </a:r>
            <a:r>
              <a:rPr lang="zh-CN" altLang="en-US">
                <a:sym typeface="+mn-ea"/>
              </a:rPr>
              <a:t>在运行时就会找不到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dll</a:t>
            </a:r>
            <a:r>
              <a:rPr lang="zh-CN" altLang="x-none">
                <a:sym typeface="+mn-ea"/>
              </a:rPr>
              <a:t>。</a:t>
            </a:r>
            <a:endParaRPr lang="zh-CN" altLang="x-none">
              <a:sym typeface="+mn-ea"/>
            </a:endParaRPr>
          </a:p>
          <a:p>
            <a:r>
              <a:rPr lang="zh-CN" altLang="en-US">
                <a:sym typeface="+mn-ea"/>
              </a:rPr>
              <a:t>为了符合</a:t>
            </a:r>
            <a:r>
              <a:rPr lang="en-US" altLang="zh-CN">
                <a:sym typeface="+mn-ea"/>
              </a:rPr>
              <a:t> Linux </a:t>
            </a:r>
            <a:r>
              <a:rPr lang="zh-CN" altLang="en-US">
                <a:sym typeface="+mn-ea"/>
              </a:rPr>
              <a:t>分离</a:t>
            </a:r>
            <a:r>
              <a:rPr lang="en-US" altLang="zh-CN">
                <a:sym typeface="+mn-ea"/>
              </a:rPr>
              <a:t> bin </a:t>
            </a:r>
            <a:r>
              <a:rPr lang="zh-CN" altLang="en-US">
                <a:sym typeface="+mn-ea"/>
              </a:rPr>
              <a:t>和</a:t>
            </a:r>
            <a:r>
              <a:rPr lang="en-US" altLang="zh-CN">
                <a:sym typeface="+mn-ea"/>
              </a:rPr>
              <a:t> lib </a:t>
            </a:r>
            <a:r>
              <a:rPr lang="zh-CN" altLang="en-US">
                <a:sym typeface="+mn-ea"/>
              </a:rPr>
              <a:t>的组织格式，又要伺候</a:t>
            </a:r>
            <a:r>
              <a:rPr lang="en-US" altLang="zh-CN">
                <a:sym typeface="+mn-ea"/>
              </a:rPr>
              <a:t> Windows </a:t>
            </a:r>
            <a:r>
              <a:rPr lang="zh-CN" altLang="en-US">
                <a:sym typeface="+mn-ea"/>
              </a:rPr>
              <a:t>的沙雕同目录规则，我们通常把</a:t>
            </a:r>
            <a:r>
              <a:rPr lang="en-US" altLang="zh-CN">
                <a:sym typeface="+mn-ea"/>
              </a:rPr>
              <a:t> dll </a:t>
            </a:r>
            <a:r>
              <a:rPr lang="zh-CN" altLang="en-US">
                <a:sym typeface="+mn-ea"/>
              </a:rPr>
              <a:t>动态库文件视为“可执行文件”和</a:t>
            </a:r>
            <a:r>
              <a:rPr lang="en-US" altLang="zh-CN">
                <a:sym typeface="+mn-ea"/>
              </a:rPr>
              <a:t> exe </a:t>
            </a:r>
            <a:r>
              <a:rPr lang="zh-CN" altLang="en-US">
                <a:sym typeface="+mn-ea"/>
              </a:rPr>
              <a:t>一起放到</a:t>
            </a:r>
            <a:r>
              <a:rPr lang="en-US" altLang="zh-CN">
                <a:sym typeface="+mn-ea"/>
              </a:rPr>
              <a:t> bin </a:t>
            </a:r>
            <a:r>
              <a:rPr lang="zh-CN" altLang="en-US">
                <a:sym typeface="+mn-ea"/>
              </a:rPr>
              <a:t>目录，而静态库则没有运行时必须同目录的限制，所以可以照常放到</a:t>
            </a:r>
            <a:r>
              <a:rPr lang="en-US" altLang="zh-CN">
                <a:sym typeface="+mn-ea"/>
              </a:rPr>
              <a:t> lib </a:t>
            </a:r>
            <a:r>
              <a:rPr lang="zh-CN" altLang="en-US">
                <a:sym typeface="+mn-ea"/>
              </a:rPr>
              <a:t>目录。</a:t>
            </a:r>
            <a:endParaRPr lang="zh-CN" altLang="en-US">
              <a:sym typeface="+mn-ea"/>
            </a:endParaRPr>
          </a:p>
        </p:txBody>
      </p:sp>
      <p:sp>
        <p:nvSpPr>
          <p:cNvPr id="4" name="Text Box 3"/>
          <p:cNvSpPr txBox="1"/>
          <p:nvPr/>
        </p:nvSpPr>
        <p:spPr>
          <a:xfrm>
            <a:off x="10718800" y="4605020"/>
            <a:ext cx="1402080" cy="2755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1200">
                <a:solidFill>
                  <a:schemeClr val="bg1">
                    <a:lumMod val="65000"/>
                  </a:schemeClr>
                </a:solidFill>
                <a:sym typeface="+mn-ea"/>
              </a:rPr>
              <a:t>（他真的我哭死）</a:t>
            </a:r>
            <a:endParaRPr lang="zh-CN" altLang="en-US" sz="1200">
              <a:solidFill>
                <a:schemeClr val="bg1">
                  <a:lumMod val="65000"/>
                </a:schemeClr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科普：类似</a:t>
            </a:r>
            <a:r>
              <a:rPr lang="en-US" altLang="zh-CN"/>
              <a:t> Qt </a:t>
            </a:r>
            <a:r>
              <a:rPr lang="zh-CN" altLang="en-US"/>
              <a:t>这种亲</a:t>
            </a:r>
            <a:r>
              <a:rPr lang="en-US" altLang="zh-CN"/>
              <a:t> Unix </a:t>
            </a:r>
            <a:r>
              <a:rPr lang="zh-CN" altLang="en-US"/>
              <a:t>软件，在</a:t>
            </a:r>
            <a:r>
              <a:rPr lang="en-US" altLang="zh-CN"/>
              <a:t> </a:t>
            </a:r>
            <a:r>
              <a:rPr lang="x-none" altLang="en-US"/>
              <a:t>Linux </a:t>
            </a:r>
            <a:r>
              <a:rPr lang="zh-CN" altLang="en-US"/>
              <a:t>下的目录组织格式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596130"/>
          </a:xfrm>
        </p:spPr>
        <p:txBody>
          <a:bodyPr/>
          <a:p>
            <a:r>
              <a:rPr lang="en-US" altLang="zh-CN">
                <a:sym typeface="+mn-ea"/>
              </a:rPr>
              <a:t>Linux </a:t>
            </a:r>
            <a:r>
              <a:rPr lang="zh-CN" altLang="en-US">
                <a:sym typeface="+mn-ea"/>
              </a:rPr>
              <a:t>用户</a:t>
            </a:r>
            <a:r>
              <a:rPr lang="zh-CN" altLang="x-none">
                <a:sym typeface="+mn-ea"/>
              </a:rPr>
              <a:t>从源码安装</a:t>
            </a:r>
            <a:r>
              <a:rPr lang="en-US" altLang="zh-CN">
                <a:sym typeface="+mn-ea"/>
              </a:rPr>
              <a:t> Qt </a:t>
            </a:r>
            <a:r>
              <a:rPr lang="zh-CN" altLang="en-US">
                <a:sym typeface="+mn-ea"/>
              </a:rPr>
              <a:t>这种库时，会有一个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--prefix </a:t>
            </a:r>
            <a:r>
              <a:rPr lang="zh-CN" altLang="x-none">
                <a:sym typeface="+mn-ea"/>
              </a:rPr>
              <a:t>选项，指定安装的根路径。</a:t>
            </a:r>
            <a:endParaRPr lang="zh-CN" altLang="x-none">
              <a:sym typeface="+mn-ea"/>
            </a:endParaRPr>
          </a:p>
          <a:p>
            <a:r>
              <a:rPr lang="zh-CN" altLang="x-none">
                <a:sym typeface="+mn-ea"/>
              </a:rPr>
              <a:t>默认的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--prefix</a:t>
            </a:r>
            <a:r>
              <a:rPr lang="en-US" altLang="x-none">
                <a:sym typeface="+mn-ea"/>
              </a:rPr>
              <a:t> </a:t>
            </a:r>
            <a:r>
              <a:rPr lang="zh-CN" altLang="en-US">
                <a:sym typeface="+mn-ea"/>
              </a:rPr>
              <a:t>是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/usr</a:t>
            </a:r>
            <a:r>
              <a:rPr lang="zh-CN" altLang="x-none">
                <a:sym typeface="+mn-ea"/>
              </a:rPr>
              <a:t>，这个路径由全部软件共享，</a:t>
            </a:r>
            <a:r>
              <a:rPr lang="en-US" altLang="zh-CN">
                <a:sym typeface="+mn-ea"/>
              </a:rPr>
              <a:t>Qt </a:t>
            </a:r>
            <a:r>
              <a:rPr lang="zh-CN" altLang="en-US">
                <a:sym typeface="+mn-ea"/>
              </a:rPr>
              <a:t>会把他的文件安装到以下目录：</a:t>
            </a:r>
            <a:endParaRPr lang="zh-CN" altLang="x-none">
              <a:sym typeface="+mn-ea"/>
            </a:endParaRPr>
          </a:p>
          <a:p>
            <a:r>
              <a:rPr lang="x-none" altLang="en-US">
                <a:solidFill>
                  <a:schemeClr val="bg1">
                    <a:lumMod val="50000"/>
                  </a:schemeClr>
                </a:solidFill>
                <a:sym typeface="+mn-ea"/>
              </a:rPr>
              <a:t>/usr</a:t>
            </a:r>
            <a:r>
              <a:rPr lang="x-none" altLang="zh-CN">
                <a:solidFill>
                  <a:schemeClr val="bg1">
                    <a:lumMod val="50000"/>
                  </a:schemeClr>
                </a:solidFill>
                <a:sym typeface="+mn-ea"/>
              </a:rPr>
              <a:t>/</a:t>
            </a:r>
            <a:r>
              <a:rPr lang="x-none" altLang="zh-CN">
                <a:sym typeface="+mn-ea"/>
              </a:rPr>
              <a:t>include/qt/QtCore/</a:t>
            </a:r>
            <a:r>
              <a:rPr lang="x-none" altLang="zh-CN" b="1">
                <a:sym typeface="+mn-ea"/>
              </a:rPr>
              <a:t>qstring.h</a:t>
            </a:r>
            <a:r>
              <a:rPr lang="zh-CN" altLang="x-none">
                <a:sym typeface="+mn-ea"/>
              </a:rPr>
              <a:t>（实际的头文件，对应</a:t>
            </a:r>
            <a:r>
              <a:rPr lang="en-US" altLang="zh-CN">
                <a:sym typeface="+mn-ea"/>
              </a:rPr>
              <a:t> Qt</a:t>
            </a:r>
            <a:r>
              <a:rPr lang="x-none" altLang="en-US">
                <a:sym typeface="+mn-ea"/>
              </a:rPr>
              <a:t>5::Core</a:t>
            </a:r>
            <a:r>
              <a:rPr lang="zh-CN" altLang="x-none">
                <a:sym typeface="+mn-ea"/>
              </a:rPr>
              <a:t>）</a:t>
            </a:r>
            <a:endParaRPr lang="zh-CN" altLang="x-none">
              <a:sym typeface="+mn-ea"/>
            </a:endParaRPr>
          </a:p>
          <a:p>
            <a:r>
              <a:rPr lang="x-none" altLang="en-US">
                <a:solidFill>
                  <a:schemeClr val="bg1">
                    <a:lumMod val="50000"/>
                  </a:schemeClr>
                </a:solidFill>
                <a:sym typeface="+mn-ea"/>
              </a:rPr>
              <a:t>/usr</a:t>
            </a:r>
            <a:r>
              <a:rPr lang="x-none" altLang="zh-CN">
                <a:solidFill>
                  <a:schemeClr val="bg1">
                    <a:lumMod val="50000"/>
                  </a:schemeClr>
                </a:solidFill>
                <a:sym typeface="+mn-ea"/>
              </a:rPr>
              <a:t>/</a:t>
            </a:r>
            <a:r>
              <a:rPr lang="x-none" altLang="zh-CN">
                <a:sym typeface="+mn-ea"/>
              </a:rPr>
              <a:t>lib/lib</a:t>
            </a:r>
            <a:r>
              <a:rPr lang="x-none" altLang="zh-CN" b="1">
                <a:sym typeface="+mn-ea"/>
              </a:rPr>
              <a:t>Qt5Core.so</a:t>
            </a:r>
            <a:r>
              <a:rPr lang="zh-CN" altLang="x-none">
                <a:sym typeface="+mn-ea"/>
              </a:rPr>
              <a:t>（实际的动态库文件，对应</a:t>
            </a:r>
            <a:r>
              <a:rPr lang="en-US" altLang="zh-CN">
                <a:sym typeface="+mn-ea"/>
              </a:rPr>
              <a:t> Qt</a:t>
            </a:r>
            <a:r>
              <a:rPr lang="x-none" altLang="en-US">
                <a:sym typeface="+mn-ea"/>
              </a:rPr>
              <a:t>5::Core</a:t>
            </a:r>
            <a:r>
              <a:rPr lang="zh-CN" altLang="x-none">
                <a:sym typeface="+mn-ea"/>
              </a:rPr>
              <a:t>）</a:t>
            </a:r>
            <a:endParaRPr lang="zh-CN" altLang="x-none">
              <a:sym typeface="+mn-ea"/>
            </a:endParaRPr>
          </a:p>
          <a:p>
            <a:r>
              <a:rPr lang="x-none" altLang="en-US">
                <a:solidFill>
                  <a:schemeClr val="bg1">
                    <a:lumMod val="50000"/>
                  </a:schemeClr>
                </a:solidFill>
                <a:sym typeface="+mn-ea"/>
              </a:rPr>
              <a:t>/usr</a:t>
            </a:r>
            <a:r>
              <a:rPr lang="x-none" altLang="zh-CN">
                <a:solidFill>
                  <a:schemeClr val="bg1">
                    <a:lumMod val="50000"/>
                  </a:schemeClr>
                </a:solidFill>
                <a:sym typeface="+mn-ea"/>
              </a:rPr>
              <a:t>/</a:t>
            </a:r>
            <a:r>
              <a:rPr lang="x-none" altLang="zh-CN">
                <a:sym typeface="+mn-ea"/>
              </a:rPr>
              <a:t>lib/lib</a:t>
            </a:r>
            <a:r>
              <a:rPr lang="x-none" altLang="zh-CN" b="1">
                <a:sym typeface="+mn-ea"/>
              </a:rPr>
              <a:t>Qt5Core.a</a:t>
            </a:r>
            <a:r>
              <a:rPr lang="zh-CN" altLang="x-none">
                <a:sym typeface="+mn-ea"/>
              </a:rPr>
              <a:t>（实际的静态库文件，对应</a:t>
            </a:r>
            <a:r>
              <a:rPr lang="en-US" altLang="zh-CN">
                <a:sym typeface="+mn-ea"/>
              </a:rPr>
              <a:t> Qt</a:t>
            </a:r>
            <a:r>
              <a:rPr lang="x-none" altLang="en-US">
                <a:sym typeface="+mn-ea"/>
              </a:rPr>
              <a:t>5::Core</a:t>
            </a:r>
            <a:r>
              <a:rPr lang="zh-CN" altLang="x-none">
                <a:sym typeface="+mn-ea"/>
              </a:rPr>
              <a:t>）</a:t>
            </a:r>
            <a:endParaRPr lang="x-none" altLang="zh-CN">
              <a:sym typeface="+mn-ea"/>
            </a:endParaRPr>
          </a:p>
          <a:p>
            <a:r>
              <a:rPr lang="x-none" altLang="en-US">
                <a:solidFill>
                  <a:schemeClr val="bg1">
                    <a:lumMod val="50000"/>
                  </a:schemeClr>
                </a:solidFill>
                <a:sym typeface="+mn-ea"/>
              </a:rPr>
              <a:t>/usr</a:t>
            </a:r>
            <a:r>
              <a:rPr lang="x-none" altLang="zh-CN">
                <a:solidFill>
                  <a:schemeClr val="bg1">
                    <a:lumMod val="50000"/>
                  </a:schemeClr>
                </a:solidFill>
                <a:sym typeface="+mn-ea"/>
              </a:rPr>
              <a:t>/</a:t>
            </a:r>
            <a:r>
              <a:rPr lang="x-none" altLang="zh-CN">
                <a:sym typeface="+mn-ea"/>
              </a:rPr>
              <a:t>lib/cmake/Qt5/</a:t>
            </a:r>
            <a:r>
              <a:rPr lang="x-none" altLang="zh-CN" b="1">
                <a:sym typeface="+mn-ea"/>
              </a:rPr>
              <a:t>Qt5Config.cmake</a:t>
            </a:r>
            <a:r>
              <a:rPr lang="zh-CN" altLang="x-none">
                <a:sym typeface="+mn-ea"/>
              </a:rPr>
              <a:t>（包配置文件</a:t>
            </a:r>
            <a:r>
              <a:rPr lang="zh-CN">
                <a:sym typeface="+mn-ea"/>
              </a:rPr>
              <a:t>，用于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find_package</a:t>
            </a:r>
            <a:r>
              <a:rPr lang="zh-CN" altLang="x-none">
                <a:sym typeface="+mn-ea"/>
              </a:rPr>
              <a:t>）</a:t>
            </a:r>
            <a:endParaRPr lang="zh-CN" altLang="x-none">
              <a:sym typeface="+mn-ea"/>
            </a:endParaRPr>
          </a:p>
          <a:p>
            <a:r>
              <a:rPr lang="zh-CN" altLang="x-none">
                <a:sym typeface="+mn-ea"/>
              </a:rPr>
              <a:t>假如你指定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--prefix=/usr/local</a:t>
            </a:r>
            <a:r>
              <a:rPr lang="zh-CN" altLang="x-none">
                <a:sym typeface="+mn-ea"/>
              </a:rPr>
              <a:t>，</a:t>
            </a:r>
            <a:r>
              <a:rPr lang="zh-CN" altLang="x-none">
                <a:sym typeface="+mn-ea"/>
              </a:rPr>
              <a:t>这个路径通常是用户自己手动装的软件，</a:t>
            </a:r>
            <a:r>
              <a:rPr lang="zh-CN" altLang="x-none">
                <a:sym typeface="+mn-ea"/>
              </a:rPr>
              <a:t>那么就会变成：</a:t>
            </a:r>
            <a:endParaRPr lang="x-none" altLang="en-US">
              <a:sym typeface="+mn-ea"/>
            </a:endParaRPr>
          </a:p>
          <a:p>
            <a:r>
              <a:rPr lang="x-none" altLang="en-US">
                <a:solidFill>
                  <a:schemeClr val="bg1">
                    <a:lumMod val="50000"/>
                  </a:schemeClr>
                </a:solidFill>
                <a:sym typeface="+mn-ea"/>
              </a:rPr>
              <a:t>/usr/local</a:t>
            </a:r>
            <a:r>
              <a:rPr lang="x-none" altLang="zh-CN">
                <a:solidFill>
                  <a:schemeClr val="bg1">
                    <a:lumMod val="50000"/>
                  </a:schemeClr>
                </a:solidFill>
                <a:sym typeface="+mn-ea"/>
              </a:rPr>
              <a:t>/</a:t>
            </a:r>
            <a:r>
              <a:rPr lang="x-none" altLang="zh-CN">
                <a:sym typeface="+mn-ea"/>
              </a:rPr>
              <a:t>lib/cmake/Qt5/</a:t>
            </a:r>
            <a:r>
              <a:rPr lang="x-none" altLang="zh-CN" b="1">
                <a:sym typeface="+mn-ea"/>
              </a:rPr>
              <a:t>Qt5Config.cmake</a:t>
            </a:r>
            <a:endParaRPr lang="x-none" altLang="zh-CN" b="1">
              <a:sym typeface="+mn-ea"/>
            </a:endParaRPr>
          </a:p>
          <a:p>
            <a:r>
              <a:rPr lang="zh-CN" altLang="x-none">
                <a:sym typeface="+mn-ea"/>
              </a:rPr>
              <a:t>假如你指定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--prefix=/opt/myqtroot</a:t>
            </a:r>
            <a:r>
              <a:rPr lang="zh-CN" altLang="x-none">
                <a:sym typeface="+mn-ea"/>
              </a:rPr>
              <a:t>，那么就会变成：</a:t>
            </a:r>
            <a:endParaRPr lang="x-none" altLang="en-US">
              <a:sym typeface="+mn-ea"/>
            </a:endParaRPr>
          </a:p>
          <a:p>
            <a:r>
              <a:rPr lang="x-none" altLang="en-US">
                <a:solidFill>
                  <a:schemeClr val="bg1">
                    <a:lumMod val="50000"/>
                  </a:schemeClr>
                </a:solidFill>
                <a:sym typeface="+mn-ea"/>
              </a:rPr>
              <a:t>/opt/myqtroot</a:t>
            </a:r>
            <a:r>
              <a:rPr lang="x-none" altLang="zh-CN">
                <a:solidFill>
                  <a:schemeClr val="bg1">
                    <a:lumMod val="50000"/>
                  </a:schemeClr>
                </a:solidFill>
                <a:sym typeface="+mn-ea"/>
              </a:rPr>
              <a:t>/</a:t>
            </a:r>
            <a:r>
              <a:rPr lang="x-none" altLang="zh-CN">
                <a:sym typeface="+mn-ea"/>
              </a:rPr>
              <a:t>lib/cmake/Qt5/</a:t>
            </a:r>
            <a:r>
              <a:rPr lang="x-none" altLang="zh-CN" b="1">
                <a:sym typeface="+mn-ea"/>
              </a:rPr>
              <a:t>Qt5Config.cmake</a:t>
            </a:r>
            <a:endParaRPr lang="x-none" altLang="zh-CN" b="1">
              <a:sym typeface="+mn-ea"/>
            </a:endParaRPr>
          </a:p>
          <a:p>
            <a:r>
              <a:rPr lang="zh-CN" altLang="x-none">
                <a:sym typeface="+mn-ea"/>
              </a:rPr>
              <a:t>伺候这种非常规安装，就需要设置变量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-DQt5_DIR=</a:t>
            </a:r>
            <a:r>
              <a:rPr lang="x-none" altLang="en-US">
                <a:solidFill>
                  <a:schemeClr val="bg1">
                    <a:lumMod val="50000"/>
                  </a:schemeClr>
                </a:solidFill>
                <a:sym typeface="+mn-ea"/>
              </a:rPr>
              <a:t>/opt/myqtroot</a:t>
            </a:r>
            <a:r>
              <a:rPr lang="x-none" altLang="zh-CN">
                <a:solidFill>
                  <a:schemeClr val="bg1">
                    <a:lumMod val="50000"/>
                  </a:schemeClr>
                </a:solidFill>
                <a:sym typeface="+mn-ea"/>
              </a:rPr>
              <a:t>/</a:t>
            </a:r>
            <a:r>
              <a:rPr lang="x-none" altLang="zh-CN">
                <a:sym typeface="+mn-ea"/>
              </a:rPr>
              <a:t>lib/cmake/Qt5</a:t>
            </a:r>
            <a:r>
              <a:rPr lang="en-US" altLang="x-none">
                <a:sym typeface="+mn-ea"/>
              </a:rPr>
              <a:t> </a:t>
            </a:r>
            <a:r>
              <a:rPr lang="zh-CN" altLang="en-US">
                <a:sym typeface="+mn-ea"/>
              </a:rPr>
              <a:t>了。</a:t>
            </a:r>
            <a:endParaRPr lang="zh-CN" altLang="en-US">
              <a:sym typeface="+mn-ea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科普：亲</a:t>
            </a:r>
            <a:r>
              <a:rPr lang="en-US" altLang="zh-CN"/>
              <a:t> Unix </a:t>
            </a:r>
            <a:r>
              <a:rPr lang="zh-CN" altLang="en-US"/>
              <a:t>软件从源码安装的通用套路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8435" y="1581785"/>
            <a:ext cx="12013565" cy="4839970"/>
          </a:xfrm>
        </p:spPr>
        <p:txBody>
          <a:bodyPr/>
          <a:p>
            <a:r>
              <a:rPr lang="en-US" altLang="x-none"/>
              <a:t>Makefile</a:t>
            </a:r>
            <a:r>
              <a:rPr lang="x-none" altLang="en-US"/>
              <a:t> </a:t>
            </a:r>
            <a:r>
              <a:rPr lang="zh-CN" altLang="en-US"/>
              <a:t>构建系统：</a:t>
            </a:r>
            <a:endParaRPr lang="x-none" altLang="en-US"/>
          </a:p>
          <a:p>
            <a:r>
              <a:rPr lang="x-none" altLang="en-US"/>
              <a:t>./configure --prefix=/usr --with-some-options    # </a:t>
            </a:r>
            <a:r>
              <a:rPr lang="zh-CN" altLang="x-none"/>
              <a:t>生成</a:t>
            </a:r>
            <a:r>
              <a:rPr lang="en-US" altLang="zh-CN"/>
              <a:t> </a:t>
            </a:r>
            <a:r>
              <a:rPr lang="x-none" altLang="en-US"/>
              <a:t>Makefile</a:t>
            </a:r>
            <a:r>
              <a:rPr lang="zh-CN" altLang="x-none"/>
              <a:t>（这个</a:t>
            </a:r>
            <a:r>
              <a:rPr lang="en-US" altLang="zh-CN"/>
              <a:t> configure </a:t>
            </a:r>
            <a:r>
              <a:rPr lang="zh-CN" altLang="en-US"/>
              <a:t>脚本由</a:t>
            </a:r>
            <a:r>
              <a:rPr lang="en-US" altLang="zh-CN"/>
              <a:t> </a:t>
            </a:r>
            <a:r>
              <a:rPr lang="x-none" altLang="en-US"/>
              <a:t>Autoconf </a:t>
            </a:r>
            <a:r>
              <a:rPr lang="zh-CN" altLang="x-none"/>
              <a:t>生成）</a:t>
            </a:r>
            <a:endParaRPr lang="x-none" altLang="en-US"/>
          </a:p>
          <a:p>
            <a:r>
              <a:rPr lang="x-none" altLang="en-US"/>
              <a:t>make -j 8</a:t>
            </a:r>
            <a:r>
              <a:rPr lang="en-US" altLang="x-none"/>
              <a:t>                </a:t>
            </a:r>
            <a:r>
              <a:rPr lang="x-none" altLang="en-US"/>
              <a:t># </a:t>
            </a:r>
            <a:r>
              <a:rPr lang="en-US" altLang="x-none">
                <a:sym typeface="+mn-ea"/>
              </a:rPr>
              <a:t>8 </a:t>
            </a:r>
            <a:r>
              <a:rPr lang="zh-CN" altLang="en-US">
                <a:sym typeface="+mn-ea"/>
              </a:rPr>
              <a:t>核心</a:t>
            </a:r>
            <a:r>
              <a:rPr lang="zh-CN" altLang="x-none"/>
              <a:t>编译，生成</a:t>
            </a:r>
            <a:r>
              <a:rPr lang="x-none" altLang="zh-CN"/>
              <a:t> libtest.so</a:t>
            </a:r>
            <a:endParaRPr lang="x-none" altLang="en-US"/>
          </a:p>
          <a:p>
            <a:r>
              <a:rPr lang="x-none" altLang="en-US"/>
              <a:t>sudo make install   # </a:t>
            </a:r>
            <a:r>
              <a:rPr lang="zh-CN" altLang="x-none"/>
              <a:t>安装，拷贝到</a:t>
            </a:r>
            <a:r>
              <a:rPr lang="x-none" altLang="zh-CN"/>
              <a:t> /usr/lib/libtest.so</a:t>
            </a:r>
            <a:endParaRPr lang="x-none" altLang="en-US"/>
          </a:p>
          <a:p>
            <a:endParaRPr lang="x-none" altLang="en-US"/>
          </a:p>
          <a:p>
            <a:r>
              <a:rPr lang="x-none" altLang="en-US"/>
              <a:t>CMake </a:t>
            </a:r>
            <a:r>
              <a:rPr lang="zh-CN" altLang="x-none"/>
              <a:t>构建系统：</a:t>
            </a:r>
            <a:endParaRPr lang="zh-CN" altLang="x-none"/>
          </a:p>
          <a:p>
            <a:r>
              <a:rPr lang="x-none" altLang="zh-CN"/>
              <a:t>cmake -B build -DCMAKE_INSTALL_PREFIX=/usr -DWITH_SOME_OPTIONS=ON  # </a:t>
            </a:r>
            <a:r>
              <a:rPr lang="zh-CN" altLang="x-none"/>
              <a:t>生成</a:t>
            </a:r>
            <a:r>
              <a:rPr lang="x-none" altLang="zh-CN"/>
              <a:t> Makefile</a:t>
            </a:r>
            <a:endParaRPr lang="x-none" altLang="zh-CN"/>
          </a:p>
          <a:p>
            <a:r>
              <a:rPr lang="x-none" altLang="zh-CN"/>
              <a:t>cmake --build build --parallel 8                  # </a:t>
            </a:r>
            <a:r>
              <a:rPr lang="en-US" altLang="x-none"/>
              <a:t>8 </a:t>
            </a:r>
            <a:r>
              <a:rPr lang="zh-CN" altLang="en-US"/>
              <a:t>核心</a:t>
            </a:r>
            <a:r>
              <a:rPr lang="zh-CN" altLang="x-none"/>
              <a:t>编译，生成</a:t>
            </a:r>
            <a:r>
              <a:rPr lang="en-US" altLang="zh-CN"/>
              <a:t> </a:t>
            </a:r>
            <a:r>
              <a:rPr lang="x-none" altLang="en-US"/>
              <a:t>libtest.so</a:t>
            </a:r>
            <a:endParaRPr lang="x-none" altLang="zh-CN"/>
          </a:p>
          <a:p>
            <a:r>
              <a:rPr lang="x-none" altLang="zh-CN"/>
              <a:t>sudo cmake --build build --target install</a:t>
            </a:r>
            <a:r>
              <a:rPr lang="en-US" altLang="x-none"/>
              <a:t>    # </a:t>
            </a:r>
            <a:r>
              <a:rPr lang="zh-CN" altLang="x-none">
                <a:sym typeface="+mn-ea"/>
              </a:rPr>
              <a:t>安装，</a:t>
            </a:r>
            <a:r>
              <a:rPr lang="zh-CN" altLang="en-US"/>
              <a:t>拷贝到</a:t>
            </a:r>
            <a:r>
              <a:rPr lang="en-US" altLang="zh-CN"/>
              <a:t> </a:t>
            </a:r>
            <a:r>
              <a:rPr lang="x-none" altLang="en-US"/>
              <a:t>/usr/lib/libtest.so</a:t>
            </a:r>
            <a:endParaRPr lang="x-none" altLang="en-US"/>
          </a:p>
          <a:p>
            <a:endParaRPr lang="x-none" altLang="en-US"/>
          </a:p>
          <a:p>
            <a:r>
              <a:rPr lang="zh-CN" altLang="x-none"/>
              <a:t>注：如果</a:t>
            </a:r>
            <a:r>
              <a:rPr lang="x-none" altLang="zh-CN"/>
              <a:t> </a:t>
            </a:r>
            <a:r>
              <a:rPr lang="x-none" altLang="zh-CN">
                <a:sym typeface="+mn-ea"/>
              </a:rPr>
              <a:t>-DCMAKE_INSTALL_PREFIX=/usr/local </a:t>
            </a:r>
            <a:r>
              <a:rPr lang="zh-CN" altLang="x-none">
                <a:sym typeface="+mn-ea"/>
              </a:rPr>
              <a:t>则会拷贝到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/usr/local/lib/libtest.so</a:t>
            </a:r>
            <a:endParaRPr lang="x-none" altLang="en-US"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推荐的目录组织方式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p>
            <a:r>
              <a:rPr lang="zh-CN" altLang="x-none">
                <a:sym typeface="+mn-ea"/>
              </a:rPr>
              <a:t>头文件（</a:t>
            </a:r>
            <a:r>
              <a:rPr lang="zh-CN" altLang="en-US">
                <a:sym typeface="+mn-ea"/>
              </a:rPr>
              <a:t>项目名</a:t>
            </a:r>
            <a:r>
              <a:rPr lang="x-none" altLang="zh-CN">
                <a:sym typeface="+mn-ea"/>
              </a:rPr>
              <a:t>/include/</a:t>
            </a:r>
            <a:r>
              <a:rPr lang="zh-CN" altLang="en-US">
                <a:sym typeface="+mn-ea"/>
              </a:rPr>
              <a:t>项目名</a:t>
            </a:r>
            <a:r>
              <a:rPr lang="x-none" altLang="zh-CN">
                <a:sym typeface="+mn-ea"/>
              </a:rPr>
              <a:t>/</a:t>
            </a:r>
            <a:r>
              <a:rPr lang="zh-CN" altLang="x-none">
                <a:sym typeface="+mn-ea"/>
              </a:rPr>
              <a:t>模块名</a:t>
            </a:r>
            <a:r>
              <a:rPr lang="x-none" altLang="zh-CN">
                <a:sym typeface="+mn-ea"/>
              </a:rPr>
              <a:t>.h</a:t>
            </a:r>
            <a:r>
              <a:rPr lang="zh-CN" altLang="x-none">
                <a:sym typeface="+mn-ea"/>
              </a:rPr>
              <a:t>）中写：</a:t>
            </a:r>
            <a:endParaRPr lang="zh-CN" altLang="x-none">
              <a:sym typeface="+mn-ea"/>
            </a:endParaRPr>
          </a:p>
          <a:p>
            <a:r>
              <a:rPr lang="x-none" altLang="zh-CN">
                <a:sym typeface="+mn-ea"/>
              </a:rPr>
              <a:t>#pragma once</a:t>
            </a:r>
            <a:endParaRPr lang="zh-CN" altLang="x-none">
              <a:sym typeface="+mn-ea"/>
            </a:endParaRPr>
          </a:p>
          <a:p>
            <a:r>
              <a:rPr lang="x-none" altLang="en-US">
                <a:sym typeface="+mn-ea"/>
              </a:rPr>
              <a:t>namespace </a:t>
            </a:r>
            <a:r>
              <a:rPr lang="zh-CN" altLang="x-none">
                <a:sym typeface="+mn-ea"/>
              </a:rPr>
              <a:t>项目名</a:t>
            </a:r>
            <a:r>
              <a:rPr lang="x-none" altLang="zh-CN">
                <a:sym typeface="+mn-ea"/>
              </a:rPr>
              <a:t> {</a:t>
            </a:r>
            <a:endParaRPr lang="x-none" altLang="zh-CN"/>
          </a:p>
          <a:p>
            <a:r>
              <a:rPr lang="x-none" altLang="zh-CN">
                <a:sym typeface="+mn-ea"/>
              </a:rPr>
              <a:t>void </a:t>
            </a:r>
            <a:r>
              <a:rPr lang="zh-CN" altLang="x-none">
                <a:sym typeface="+mn-ea"/>
              </a:rPr>
              <a:t>函数名</a:t>
            </a:r>
            <a:r>
              <a:rPr lang="x-none" altLang="zh-CN">
                <a:sym typeface="+mn-ea"/>
              </a:rPr>
              <a:t>();</a:t>
            </a:r>
            <a:endParaRPr lang="x-none" altLang="zh-CN"/>
          </a:p>
          <a:p>
            <a:r>
              <a:rPr lang="x-none" altLang="zh-CN">
                <a:sym typeface="+mn-ea"/>
              </a:rPr>
              <a:t>}</a:t>
            </a:r>
            <a:endParaRPr lang="x-none" altLang="zh-CN">
              <a:sym typeface="+mn-ea"/>
            </a:endParaRPr>
          </a:p>
          <a:p>
            <a:endParaRPr lang="x-none" altLang="zh-CN"/>
          </a:p>
          <a:p>
            <a:r>
              <a:rPr lang="zh-CN" altLang="x-none">
                <a:sym typeface="+mn-ea"/>
              </a:rPr>
              <a:t>实现文件（</a:t>
            </a:r>
            <a:r>
              <a:rPr lang="zh-CN" altLang="en-US">
                <a:sym typeface="+mn-ea"/>
              </a:rPr>
              <a:t>项目名</a:t>
            </a:r>
            <a:r>
              <a:rPr lang="x-none" altLang="zh-CN">
                <a:sym typeface="+mn-ea"/>
              </a:rPr>
              <a:t>/src/</a:t>
            </a:r>
            <a:r>
              <a:rPr lang="zh-CN" altLang="x-none">
                <a:sym typeface="+mn-ea"/>
              </a:rPr>
              <a:t>模块名</a:t>
            </a:r>
            <a:r>
              <a:rPr lang="x-none" altLang="zh-CN">
                <a:sym typeface="+mn-ea"/>
              </a:rPr>
              <a:t>.cpp</a:t>
            </a:r>
            <a:r>
              <a:rPr lang="zh-CN" altLang="x-none">
                <a:sym typeface="+mn-ea"/>
              </a:rPr>
              <a:t>）中写：</a:t>
            </a:r>
            <a:endParaRPr lang="zh-CN" altLang="x-none">
              <a:sym typeface="+mn-ea"/>
            </a:endParaRPr>
          </a:p>
          <a:p>
            <a:r>
              <a:rPr lang="x-none" altLang="zh-CN">
                <a:sym typeface="+mn-ea"/>
              </a:rPr>
              <a:t>#include &lt;</a:t>
            </a:r>
            <a:r>
              <a:rPr lang="zh-CN" altLang="en-US">
                <a:sym typeface="+mn-ea"/>
              </a:rPr>
              <a:t>项目名</a:t>
            </a:r>
            <a:r>
              <a:rPr lang="x-none" altLang="zh-CN">
                <a:sym typeface="+mn-ea"/>
              </a:rPr>
              <a:t>/</a:t>
            </a:r>
            <a:r>
              <a:rPr lang="zh-CN" altLang="x-none">
                <a:sym typeface="+mn-ea"/>
              </a:rPr>
              <a:t>模块名</a:t>
            </a:r>
            <a:r>
              <a:rPr lang="x-none" altLang="zh-CN">
                <a:sym typeface="+mn-ea"/>
              </a:rPr>
              <a:t>.h&gt;</a:t>
            </a:r>
            <a:endParaRPr lang="x-none" altLang="zh-CN"/>
          </a:p>
          <a:p>
            <a:r>
              <a:rPr lang="x-none" altLang="en-US">
                <a:sym typeface="+mn-ea"/>
              </a:rPr>
              <a:t>namespace </a:t>
            </a:r>
            <a:r>
              <a:rPr lang="zh-CN" altLang="x-none">
                <a:sym typeface="+mn-ea"/>
              </a:rPr>
              <a:t>项目名</a:t>
            </a:r>
            <a:r>
              <a:rPr lang="x-none" altLang="zh-CN">
                <a:sym typeface="+mn-ea"/>
              </a:rPr>
              <a:t> {</a:t>
            </a:r>
            <a:endParaRPr lang="x-none" altLang="zh-CN"/>
          </a:p>
          <a:p>
            <a:r>
              <a:rPr lang="x-none" altLang="zh-CN">
                <a:sym typeface="+mn-ea"/>
              </a:rPr>
              <a:t>void </a:t>
            </a:r>
            <a:r>
              <a:rPr lang="zh-CN" altLang="x-none">
                <a:sym typeface="+mn-ea"/>
              </a:rPr>
              <a:t>函数名</a:t>
            </a:r>
            <a:r>
              <a:rPr lang="x-none" altLang="zh-CN">
                <a:sym typeface="+mn-ea"/>
              </a:rPr>
              <a:t>() { </a:t>
            </a:r>
            <a:r>
              <a:rPr lang="zh-CN" altLang="x-none">
                <a:sym typeface="+mn-ea"/>
              </a:rPr>
              <a:t>函数实现</a:t>
            </a:r>
            <a:r>
              <a:rPr lang="x-none" altLang="zh-CN">
                <a:sym typeface="+mn-ea"/>
              </a:rPr>
              <a:t> }</a:t>
            </a:r>
            <a:endParaRPr lang="x-none" altLang="zh-CN"/>
          </a:p>
          <a:p>
            <a:r>
              <a:rPr lang="x-none" altLang="zh-CN">
                <a:sym typeface="+mn-ea"/>
              </a:rPr>
              <a:t>}</a:t>
            </a:r>
            <a:endParaRPr lang="zh-CN" altLang="x-none">
              <a:sym typeface="+mn-ea"/>
            </a:endParaRPr>
          </a:p>
        </p:txBody>
      </p:sp>
      <p:sp>
        <p:nvSpPr>
          <p:cNvPr id="4" name="Text Box 3"/>
          <p:cNvSpPr txBox="1"/>
          <p:nvPr/>
        </p:nvSpPr>
        <p:spPr>
          <a:xfrm>
            <a:off x="5835015" y="6017895"/>
            <a:ext cx="57708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完整案例请看源码仓库：</a:t>
            </a:r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  <a:p>
            <a:r>
              <a:rPr lang="x-none" altLang="zh-CN">
                <a:solidFill>
                  <a:schemeClr val="bg1">
                    <a:lumMod val="50000"/>
                  </a:schemeClr>
                </a:solidFill>
              </a:rPr>
              <a:t>https://github.com/parallel101/course/tree/master/16/00</a:t>
            </a:r>
            <a:endParaRPr lang="x-none" altLang="zh-CN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如果第三方库发懒，没有提供</a:t>
            </a:r>
            <a:r>
              <a:rPr lang="x-none" altLang="zh-CN">
                <a:sym typeface="+mn-ea"/>
              </a:rPr>
              <a:t> Config </a:t>
            </a:r>
            <a:r>
              <a:rPr lang="zh-CN" altLang="en-US">
                <a:sym typeface="+mn-ea"/>
              </a:rPr>
              <a:t>文件怎么办？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绝大多数常用</a:t>
            </a:r>
            <a:r>
              <a:rPr lang="en-US" altLang="zh-CN"/>
              <a:t> C++ </a:t>
            </a:r>
            <a:r>
              <a:rPr lang="zh-CN" altLang="en-US"/>
              <a:t>库都提供了</a:t>
            </a:r>
            <a:r>
              <a:rPr lang="en-US" altLang="zh-CN"/>
              <a:t> CMake </a:t>
            </a:r>
            <a:r>
              <a:rPr lang="zh-CN" altLang="en-US"/>
              <a:t>支持（即使他们本身不一定是用</a:t>
            </a:r>
            <a:r>
              <a:rPr lang="en-US" altLang="zh-CN"/>
              <a:t> CMake </a:t>
            </a:r>
            <a:r>
              <a:rPr lang="zh-CN" altLang="en-US"/>
              <a:t>构建的）：</a:t>
            </a:r>
            <a:endParaRPr lang="en-US"/>
          </a:p>
          <a:p>
            <a:r>
              <a:rPr lang="en-US"/>
              <a:t>/usr/lib/cmake/Boost-1.80.0/BoostConfig.cmake</a:t>
            </a:r>
            <a:endParaRPr lang="en-US"/>
          </a:p>
          <a:p>
            <a:r>
              <a:rPr lang="en-US"/>
              <a:t>/usr/lib/cmake/opencv4/OpenCVConfig.cmake</a:t>
            </a:r>
            <a:endParaRPr lang="en-US"/>
          </a:p>
          <a:p>
            <a:r>
              <a:rPr lang="en-US"/>
              <a:t>/usr/lib/cmake/Qt5/Qt5Config.cmake</a:t>
            </a:r>
            <a:endParaRPr lang="en-US"/>
          </a:p>
          <a:p>
            <a:r>
              <a:rPr lang="zh-CN" altLang="en-US"/>
              <a:t>这些</a:t>
            </a:r>
            <a:r>
              <a:rPr lang="en-US" altLang="zh-CN"/>
              <a:t> </a:t>
            </a:r>
            <a:r>
              <a:rPr lang="en-US" altLang="zh-CN" b="1"/>
              <a:t>Config </a:t>
            </a:r>
            <a:r>
              <a:rPr lang="zh-CN" altLang="en-US" b="1"/>
              <a:t>文件</a:t>
            </a:r>
            <a:r>
              <a:rPr lang="zh-CN"/>
              <a:t>都是由</a:t>
            </a:r>
            <a:r>
              <a:rPr lang="zh-CN" altLang="en-US" b="1"/>
              <a:t>第三方库负责</a:t>
            </a:r>
            <a:r>
              <a:rPr lang="zh-CN" altLang="en-US"/>
              <a:t>安装到</a:t>
            </a:r>
            <a:r>
              <a:rPr lang="en-US" altLang="zh-CN"/>
              <a:t> </a:t>
            </a:r>
            <a:r>
              <a:rPr lang="x-none" altLang="en-US"/>
              <a:t>/usr/lib/cmake</a:t>
            </a:r>
            <a:r>
              <a:rPr lang="zh-CN" altLang="en-US"/>
              <a:t>。</a:t>
            </a:r>
            <a:endParaRPr lang="zh-CN" altLang="en-US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如果第三方库发懒，没有提供</a:t>
            </a:r>
            <a:r>
              <a:rPr lang="x-none" altLang="zh-CN"/>
              <a:t> Config </a:t>
            </a:r>
            <a:r>
              <a:rPr lang="zh-CN" altLang="en-US"/>
              <a:t>文件怎么办？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>
                <a:sym typeface="+mn-ea"/>
              </a:rPr>
              <a:t>但是，也有少数不听话的库，官方不提供</a:t>
            </a:r>
            <a:r>
              <a:rPr lang="en-US" altLang="zh-CN">
                <a:sym typeface="+mn-ea"/>
              </a:rPr>
              <a:t> CMake </a:t>
            </a:r>
            <a:r>
              <a:rPr lang="zh-CN" altLang="en-US">
                <a:sym typeface="+mn-ea"/>
              </a:rPr>
              <a:t>支持，即安装时不自带</a:t>
            </a:r>
            <a:r>
              <a:rPr lang="x-none" altLang="zh-CN">
                <a:sym typeface="+mn-ea"/>
              </a:rPr>
              <a:t> Config </a:t>
            </a:r>
            <a:r>
              <a:rPr lang="zh-CN" altLang="en-US">
                <a:sym typeface="+mn-ea"/>
              </a:rPr>
              <a:t>文件。</a:t>
            </a:r>
            <a:endParaRPr lang="zh-CN" altLang="en-US"/>
          </a:p>
          <a:p>
            <a:r>
              <a:rPr lang="zh-CN" altLang="en-US">
                <a:sym typeface="+mn-ea"/>
              </a:rPr>
              <a:t>恼人的是，这些不听话的库有些竟然是非常热门的库！</a:t>
            </a:r>
            <a:r>
              <a:rPr lang="zh-CN" altLang="en-US">
                <a:sym typeface="+mn-ea"/>
              </a:rPr>
              <a:t>例如</a:t>
            </a:r>
            <a:r>
              <a:rPr lang="en-US" altLang="zh-CN">
                <a:sym typeface="+mn-ea"/>
              </a:rPr>
              <a:t> Python</a:t>
            </a:r>
            <a:r>
              <a:rPr lang="zh-CN" altLang="en-US">
                <a:sym typeface="+mn-ea"/>
              </a:rPr>
              <a:t>，</a:t>
            </a:r>
            <a:r>
              <a:rPr lang="en-US" altLang="zh-CN">
                <a:sym typeface="+mn-ea"/>
              </a:rPr>
              <a:t>CUDA</a:t>
            </a:r>
            <a:r>
              <a:rPr lang="zh-CN" altLang="x-none">
                <a:sym typeface="+mn-ea"/>
              </a:rPr>
              <a:t>，</a:t>
            </a:r>
            <a:r>
              <a:rPr lang="en-US" altLang="zh-CN">
                <a:sym typeface="+mn-ea"/>
              </a:rPr>
              <a:t>Jemalloc</a:t>
            </a:r>
            <a:r>
              <a:rPr lang="zh-CN" altLang="en-US">
                <a:sym typeface="+mn-ea"/>
              </a:rPr>
              <a:t>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为了不影响</a:t>
            </a:r>
            <a:r>
              <a:rPr lang="en-US" altLang="zh-CN">
                <a:sym typeface="+mn-ea"/>
              </a:rPr>
              <a:t> CMake </a:t>
            </a:r>
            <a:r>
              <a:rPr lang="zh-CN" altLang="en-US">
                <a:sym typeface="+mn-ea"/>
              </a:rPr>
              <a:t>用户体验，</a:t>
            </a:r>
            <a:r>
              <a:rPr lang="en-US" altLang="zh-CN">
                <a:sym typeface="+mn-ea"/>
              </a:rPr>
              <a:t>CMake </a:t>
            </a:r>
            <a:r>
              <a:rPr lang="zh-CN" altLang="en-US">
                <a:sym typeface="+mn-ea"/>
              </a:rPr>
              <a:t>发明了</a:t>
            </a:r>
            <a:r>
              <a:rPr lang="x-none" altLang="zh-CN" b="1">
                <a:sym typeface="+mn-ea"/>
              </a:rPr>
              <a:t> Find </a:t>
            </a:r>
            <a:r>
              <a:rPr lang="zh-CN" altLang="en-US" b="1">
                <a:sym typeface="+mn-ea"/>
              </a:rPr>
              <a:t>文件</a:t>
            </a:r>
            <a:r>
              <a:rPr lang="zh-CN" altLang="en-US">
                <a:sym typeface="+mn-ea"/>
              </a:rPr>
              <a:t>（</a:t>
            </a:r>
            <a:r>
              <a:rPr lang="x-none" altLang="zh-CN">
                <a:sym typeface="+mn-ea"/>
              </a:rPr>
              <a:t>FindXXX.cmake</a:t>
            </a:r>
            <a:r>
              <a:rPr lang="zh-CN" altLang="en-US">
                <a:sym typeface="+mn-ea"/>
              </a:rPr>
              <a:t>），你不支持我是吧？我支持你！</a:t>
            </a:r>
            <a:r>
              <a:rPr lang="en-US" altLang="zh-CN">
                <a:sym typeface="+mn-ea"/>
              </a:rPr>
              <a:t>Find </a:t>
            </a:r>
            <a:r>
              <a:rPr lang="zh-CN" altLang="en-US">
                <a:sym typeface="+mn-ea"/>
              </a:rPr>
              <a:t>文件会在</a:t>
            </a:r>
            <a:r>
              <a:rPr lang="en-US" altLang="zh-CN">
                <a:sym typeface="+mn-ea"/>
              </a:rPr>
              <a:t> </a:t>
            </a:r>
            <a:r>
              <a:rPr lang="en-US" altLang="zh-CN" b="1">
                <a:sym typeface="+mn-ea"/>
              </a:rPr>
              <a:t>CMake </a:t>
            </a:r>
            <a:r>
              <a:rPr lang="zh-CN" altLang="en-US" b="1">
                <a:sym typeface="+mn-ea"/>
              </a:rPr>
              <a:t>安装时负责</a:t>
            </a:r>
            <a:r>
              <a:rPr lang="zh-CN" altLang="en-US">
                <a:sym typeface="+mn-ea"/>
              </a:rPr>
              <a:t>安装到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/usr/share/cmake/Modules</a:t>
            </a:r>
            <a:r>
              <a:rPr lang="zh-CN" altLang="en-US">
                <a:sym typeface="+mn-ea"/>
              </a:rPr>
              <a:t>。</a:t>
            </a:r>
            <a:endParaRPr lang="zh-CN" altLang="en-US"/>
          </a:p>
          <a:p>
            <a:r>
              <a:rPr lang="zh-CN" altLang="en-US">
                <a:sym typeface="+mn-ea"/>
              </a:rPr>
              <a:t>包搜索文件可以在不知道包具体位置信息的情况下搜索他们（在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/usr/lib</a:t>
            </a:r>
            <a:r>
              <a:rPr lang="en-US" altLang="x-none">
                <a:sym typeface="+mn-ea"/>
              </a:rPr>
              <a:t> </a:t>
            </a:r>
            <a:r>
              <a:rPr lang="zh-CN" altLang="x-none">
                <a:sym typeface="+mn-ea"/>
              </a:rPr>
              <a:t>等</a:t>
            </a:r>
            <a:r>
              <a:rPr lang="zh-CN" altLang="en-US">
                <a:sym typeface="+mn-ea"/>
              </a:rPr>
              <a:t>默认路径搜索）。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这些都是</a:t>
            </a:r>
            <a:r>
              <a:rPr lang="en-US" altLang="zh-CN">
                <a:sym typeface="+mn-ea"/>
              </a:rPr>
              <a:t> CMake </a:t>
            </a:r>
            <a:r>
              <a:rPr lang="zh-CN" altLang="en-US">
                <a:sym typeface="+mn-ea"/>
              </a:rPr>
              <a:t>自带的包搜索文件：</a:t>
            </a:r>
            <a:endParaRPr lang="zh-CN" altLang="en-US">
              <a:sym typeface="+mn-ea"/>
            </a:endParaRPr>
          </a:p>
          <a:p>
            <a:r>
              <a:rPr lang="zh-CN" altLang="en-US"/>
              <a:t>/usr/share/cmake/Modules/FindCUDAToolkit.cmake</a:t>
            </a:r>
            <a:endParaRPr lang="zh-CN" altLang="en-US"/>
          </a:p>
          <a:p>
            <a:r>
              <a:rPr lang="zh-CN" altLang="en-US"/>
              <a:t>/usr/share/cmake/Modules/FindPython</a:t>
            </a:r>
            <a:r>
              <a:rPr lang="x-none" altLang="zh-CN"/>
              <a:t>.cmake</a:t>
            </a:r>
            <a:endParaRPr lang="x-none" altLang="zh-CN"/>
          </a:p>
          <a:p>
            <a:r>
              <a:rPr lang="zh-CN" altLang="en-US"/>
              <a:t>那么如果有个不太热门的第三方库没提供包配置文件，</a:t>
            </a:r>
            <a:r>
              <a:rPr lang="en-US" altLang="zh-CN"/>
              <a:t>CMake </a:t>
            </a:r>
            <a:r>
              <a:rPr lang="zh-CN" altLang="en-US"/>
              <a:t>也没提供包搜索文件，我们该如何找到他？这就需要自己提供包搜索文件了！别担心，你不用自己写，</a:t>
            </a:r>
            <a:r>
              <a:rPr lang="en-US" altLang="zh-CN"/>
              <a:t>GitHub </a:t>
            </a:r>
            <a:r>
              <a:rPr lang="zh-CN" altLang="en-US"/>
              <a:t>上有很多志士仁人已经写过了对应的包搜索文件，你搜一下</a:t>
            </a:r>
            <a:r>
              <a:rPr lang="en-US" altLang="zh-CN"/>
              <a:t> </a:t>
            </a:r>
            <a:r>
              <a:rPr lang="x-none" altLang="en-US"/>
              <a:t>FindXXX.cmake</a:t>
            </a:r>
            <a:r>
              <a:rPr lang="en-US" altLang="x-none"/>
              <a:t> </a:t>
            </a:r>
            <a:r>
              <a:rPr lang="zh-CN" altLang="en-US"/>
              <a:t>就能找到了。</a:t>
            </a:r>
            <a:endParaRPr lang="zh-CN" altLang="en-US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x-none"/>
              <a:t>举例：</a:t>
            </a:r>
            <a:r>
              <a:rPr lang="x-none" altLang="en-US"/>
              <a:t>FindJemalloc.cmake</a:t>
            </a:r>
            <a:endParaRPr lang="x-none" altLang="en-US"/>
          </a:p>
        </p:txBody>
      </p:sp>
      <p:pic>
        <p:nvPicPr>
          <p:cNvPr id="9" name="Content Placeholder 6"/>
          <p:cNvPicPr>
            <a:picLocks noChangeAspect="1"/>
          </p:cNvPicPr>
          <p:nvPr>
            <p:ph idx="1"/>
          </p:nvPr>
        </p:nvPicPr>
        <p:blipFill>
          <a:blip r:embed="rId1"/>
          <a:srcRect b="30793"/>
          <a:stretch>
            <a:fillRect/>
          </a:stretch>
        </p:blipFill>
        <p:spPr>
          <a:xfrm>
            <a:off x="635" y="2069465"/>
            <a:ext cx="12191365" cy="4594225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x-none"/>
              <a:t>举例：</a:t>
            </a:r>
            <a:r>
              <a:rPr lang="x-none" altLang="en-US"/>
              <a:t>FindJemalloc.cmake</a:t>
            </a:r>
            <a:endParaRPr lang="x-none" altLang="en-US"/>
          </a:p>
        </p:txBody>
      </p:sp>
      <p:sp>
        <p:nvSpPr>
          <p:cNvPr id="3" name="Content Placeholder 2"/>
          <p:cNvSpPr/>
          <p:nvPr>
            <p:ph idx="1"/>
          </p:nvPr>
        </p:nvSpPr>
        <p:spPr>
          <a:xfrm>
            <a:off x="647700" y="1825625"/>
            <a:ext cx="6365240" cy="4351655"/>
          </a:xfrm>
        </p:spPr>
        <p:txBody>
          <a:bodyPr/>
          <a:p>
            <a:r>
              <a:rPr lang="zh-CN" altLang="en-US"/>
              <a:t>虽然</a:t>
            </a:r>
            <a:r>
              <a:rPr lang="x-none" altLang="zh-CN" b="1"/>
              <a:t> Config </a:t>
            </a:r>
            <a:r>
              <a:rPr lang="zh-CN" altLang="en-US" b="1"/>
              <a:t>文件</a:t>
            </a:r>
            <a:r>
              <a:rPr lang="zh-CN" altLang="en-US"/>
              <a:t>通常风格比较统一，都是</a:t>
            </a:r>
            <a:r>
              <a:rPr lang="en-US" altLang="zh-CN"/>
              <a:t> </a:t>
            </a:r>
            <a:r>
              <a:rPr lang="x-none" altLang="en-US">
                <a:solidFill>
                  <a:schemeClr val="accent1">
                    <a:lumMod val="75000"/>
                  </a:schemeClr>
                </a:solidFill>
              </a:rPr>
              <a:t>XXX::xxx</a:t>
            </a:r>
            <a:r>
              <a:rPr lang="en-US" altLang="x-none"/>
              <a:t> </a:t>
            </a:r>
            <a:r>
              <a:rPr lang="zh-CN" altLang="en-US"/>
              <a:t>这种格式。但是不同的</a:t>
            </a:r>
            <a:r>
              <a:rPr lang="x-none" altLang="zh-CN" b="1"/>
              <a:t> Find </a:t>
            </a:r>
            <a:r>
              <a:rPr lang="zh-CN" altLang="en-US" b="1"/>
              <a:t>文件</a:t>
            </a:r>
            <a:r>
              <a:rPr lang="zh-CN" altLang="en-US"/>
              <a:t>，特别是这种网上志士仁人自己编写的文件，风格可能千差万别（没办法，毕竟不是官方的支持嘛），很多都还是古代</a:t>
            </a:r>
            <a:r>
              <a:rPr lang="en-US" altLang="zh-CN"/>
              <a:t> CMake </a:t>
            </a:r>
            <a:r>
              <a:rPr lang="zh-CN" altLang="en-US"/>
              <a:t>的用法，例如</a:t>
            </a:r>
            <a:r>
              <a:rPr lang="en-US" altLang="zh-CN"/>
              <a:t> </a:t>
            </a:r>
            <a:r>
              <a:rPr lang="x-none" altLang="en-US">
                <a:solidFill>
                  <a:schemeClr val="accent1">
                    <a:lumMod val="75000"/>
                  </a:schemeClr>
                </a:solidFill>
              </a:rPr>
              <a:t>${XXX_LIBRARIES}</a:t>
            </a:r>
            <a:r>
              <a:rPr lang="zh-CN" altLang="en-US"/>
              <a:t>。关于具体使用的细节可以打开</a:t>
            </a:r>
            <a:r>
              <a:rPr lang="en-US" altLang="zh-CN"/>
              <a:t> </a:t>
            </a:r>
            <a:r>
              <a:rPr lang="x-none" altLang="en-US"/>
              <a:t>FindXXX.cmake</a:t>
            </a:r>
            <a:r>
              <a:rPr lang="en-US" altLang="x-none"/>
              <a:t> </a:t>
            </a:r>
            <a:r>
              <a:rPr lang="zh-CN" altLang="en-US"/>
              <a:t>文件查看，他里面前半部分是注释，会讲解如何使用。</a:t>
            </a:r>
            <a:endParaRPr lang="zh-CN" altLang="en-US"/>
          </a:p>
          <a:p>
            <a:r>
              <a:rPr lang="zh-CN" altLang="en-US"/>
              <a:t>现在你下载这个文件，放到</a:t>
            </a:r>
            <a:r>
              <a:rPr lang="en-US" altLang="zh-CN"/>
              <a:t> </a:t>
            </a:r>
            <a:r>
              <a:rPr lang="x-none" altLang="zh-CN"/>
              <a:t>cmake/FindXXX.cmake</a:t>
            </a:r>
            <a:r>
              <a:rPr lang="zh-CN" altLang="x-none"/>
              <a:t>。然后在你的</a:t>
            </a:r>
            <a:r>
              <a:rPr lang="en-US" altLang="zh-CN"/>
              <a:t> </a:t>
            </a:r>
            <a:r>
              <a:rPr lang="x-none" altLang="en-US"/>
              <a:t>CMakeLists.txt</a:t>
            </a:r>
            <a:r>
              <a:rPr lang="en-US" altLang="x-none"/>
              <a:t> </a:t>
            </a:r>
            <a:r>
              <a:rPr lang="zh-CN" altLang="en-US"/>
              <a:t>里最上面写一行：</a:t>
            </a:r>
            <a:endParaRPr lang="zh-CN" altLang="en-US"/>
          </a:p>
          <a:p>
            <a:r>
              <a:rPr lang="x-none" altLang="zh-CN"/>
              <a:t>set(CMAKE_MODULE_PATH “</a:t>
            </a:r>
            <a:r>
              <a:rPr lang="x-none" altLang="zh-CN" b="1"/>
              <a:t>${CMAKE_CURRENT_LIST_DIR}/cmake</a:t>
            </a:r>
            <a:r>
              <a:rPr lang="x-none" altLang="zh-CN"/>
              <a:t>;${CMAKE_MODULE_PATH}”)</a:t>
            </a:r>
            <a:endParaRPr lang="x-none" altLang="zh-CN"/>
          </a:p>
          <a:p>
            <a:r>
              <a:rPr lang="zh-CN" altLang="x-none"/>
              <a:t>这样你之后的</a:t>
            </a:r>
            <a:r>
              <a:rPr lang="en-US" altLang="zh-CN"/>
              <a:t> </a:t>
            </a:r>
            <a:r>
              <a:rPr lang="x-none" altLang="en-US"/>
              <a:t>find_package(XXX) </a:t>
            </a:r>
            <a:r>
              <a:rPr lang="zh-CN" altLang="x-none"/>
              <a:t>就会用你下载的这个</a:t>
            </a:r>
            <a:r>
              <a:rPr lang="en-US" altLang="zh-CN"/>
              <a:t> </a:t>
            </a:r>
            <a:r>
              <a:rPr lang="x-none" altLang="en-US"/>
              <a:t>FindXXX.cmake </a:t>
            </a:r>
            <a:r>
              <a:rPr lang="zh-CN" altLang="x-none"/>
              <a:t>去找包了。</a:t>
            </a:r>
            <a:endParaRPr lang="zh-CN" altLang="x-none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2180" y="-27305"/>
            <a:ext cx="4909820" cy="6517005"/>
          </a:xfrm>
          <a:prstGeom prst="rect">
            <a:avLst/>
          </a:prstGeom>
        </p:spPr>
      </p:pic>
      <p:sp>
        <p:nvSpPr>
          <p:cNvPr id="5" name="Text Box 4"/>
          <p:cNvSpPr txBox="1"/>
          <p:nvPr/>
        </p:nvSpPr>
        <p:spPr>
          <a:xfrm>
            <a:off x="993775" y="6489700"/>
            <a:ext cx="1020445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/>
              <a:t>https://github.com/AcademySoftwareFoundation/openvdb/blob/master/cmake/FindJemalloc.cmake</a:t>
            </a:r>
            <a:endParaRPr lang="en-US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现代</a:t>
            </a:r>
            <a:r>
              <a:rPr lang="x-none" altLang="zh-CN"/>
              <a:t> vs </a:t>
            </a:r>
            <a:r>
              <a:rPr lang="zh-CN" altLang="en-US"/>
              <a:t>古代：用法上完全不同！</a:t>
            </a:r>
            <a:endParaRPr lang="zh-CN" altLang="x-none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x-none" altLang="en-US"/>
              <a:t>OpenCVConfig.cmake</a:t>
            </a:r>
            <a:r>
              <a:rPr lang="zh-CN" altLang="x-none"/>
              <a:t>（现代）</a:t>
            </a:r>
            <a:endParaRPr lang="zh-CN" altLang="x-none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p>
            <a:r>
              <a:rPr lang="en-US"/>
              <a:t>Find</a:t>
            </a:r>
            <a:r>
              <a:rPr lang="x-none" altLang="en-US"/>
              <a:t>CURL.cmake</a:t>
            </a:r>
            <a:r>
              <a:rPr lang="zh-CN" altLang="x-none"/>
              <a:t>（古代）</a:t>
            </a:r>
            <a:endParaRPr lang="zh-CN" altLang="x-none"/>
          </a:p>
        </p:txBody>
      </p:sp>
      <p:pic>
        <p:nvPicPr>
          <p:cNvPr id="8" name="Content Placeholder 7"/>
          <p:cNvPicPr>
            <a:picLocks noChangeAspect="1"/>
          </p:cNvPicPr>
          <p:nvPr>
            <p:ph sz="quarter" idx="4"/>
          </p:nvPr>
        </p:nvPicPr>
        <p:blipFill>
          <a:blip r:embed="rId1"/>
          <a:stretch>
            <a:fillRect/>
          </a:stretch>
        </p:blipFill>
        <p:spPr>
          <a:xfrm>
            <a:off x="6172200" y="3426460"/>
            <a:ext cx="5183505" cy="1951990"/>
          </a:xfrm>
          <a:prstGeom prst="rect">
            <a:avLst/>
          </a:prstGeom>
        </p:spPr>
      </p:pic>
      <p:sp>
        <p:nvSpPr>
          <p:cNvPr id="9" name="Text Box 8"/>
          <p:cNvSpPr txBox="1"/>
          <p:nvPr/>
        </p:nvSpPr>
        <p:spPr>
          <a:xfrm>
            <a:off x="6636385" y="5339080"/>
            <a:ext cx="425577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>
                <a:solidFill>
                  <a:schemeClr val="bg1">
                    <a:lumMod val="50000"/>
                  </a:schemeClr>
                </a:solidFill>
              </a:rPr>
              <a:t>https://zhuanlan.zhihu.com/p/97369704</a:t>
            </a:r>
            <a:endParaRPr lang="en-US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0" name="Content Placeholder 9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40105" y="3885565"/>
            <a:ext cx="5157470" cy="1033780"/>
          </a:xfrm>
          <a:prstGeom prst="rect">
            <a:avLst/>
          </a:prstGeom>
        </p:spPr>
      </p:pic>
      <p:sp>
        <p:nvSpPr>
          <p:cNvPr id="13" name="Text Box 12"/>
          <p:cNvSpPr txBox="1"/>
          <p:nvPr/>
        </p:nvSpPr>
        <p:spPr>
          <a:xfrm>
            <a:off x="2668905" y="4919345"/>
            <a:ext cx="149987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沃兹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</a:rPr>
              <a:t>·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基谢德</a:t>
            </a:r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现代和古代的区别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647700" y="1825625"/>
            <a:ext cx="10760075" cy="4351655"/>
          </a:xfrm>
        </p:spPr>
        <p:txBody>
          <a:bodyPr/>
          <a:p>
            <a:pPr algn="l"/>
            <a:r>
              <a:rPr lang="zh-CN" altLang="en-US">
                <a:sym typeface="+mn-ea"/>
              </a:rPr>
              <a:t>不管是</a:t>
            </a:r>
            <a:r>
              <a:rPr lang="en-US" altLang="zh-CN">
                <a:sym typeface="+mn-ea"/>
              </a:rPr>
              <a:t> Find </a:t>
            </a:r>
            <a:r>
              <a:rPr lang="zh-CN" altLang="en-US">
                <a:sym typeface="+mn-ea"/>
              </a:rPr>
              <a:t>类还是</a:t>
            </a:r>
            <a:r>
              <a:rPr lang="en-US" altLang="zh-CN">
                <a:sym typeface="+mn-ea"/>
              </a:rPr>
              <a:t> Config </a:t>
            </a:r>
            <a:r>
              <a:rPr lang="zh-CN" altLang="en-US">
                <a:sym typeface="+mn-ea"/>
              </a:rPr>
              <a:t>类，一定要打开相应的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cmake </a:t>
            </a:r>
            <a:r>
              <a:rPr lang="zh-CN" altLang="x-none">
                <a:sym typeface="+mn-ea"/>
              </a:rPr>
              <a:t>文件看看注释，才能确定他是古代风格还是现代风格。</a:t>
            </a:r>
            <a:endParaRPr lang="zh-CN" altLang="x-none">
              <a:sym typeface="+mn-ea"/>
            </a:endParaRPr>
          </a:p>
          <a:p>
            <a:pPr algn="l"/>
            <a:r>
              <a:rPr lang="zh-CN" altLang="en-US"/>
              <a:t>古代</a:t>
            </a:r>
            <a:r>
              <a:rPr lang="en-US" altLang="zh-CN"/>
              <a:t> CMake </a:t>
            </a:r>
            <a:r>
              <a:rPr lang="zh-CN" altLang="en-US"/>
              <a:t>的命名规范高度不统一，有的是</a:t>
            </a:r>
            <a:r>
              <a:rPr lang="en-US" altLang="zh-CN"/>
              <a:t> </a:t>
            </a:r>
            <a:r>
              <a:rPr lang="x-none" altLang="zh-CN"/>
              <a:t>${</a:t>
            </a:r>
            <a:r>
              <a:rPr lang="en-US" altLang="x-none"/>
              <a:t>XXX</a:t>
            </a:r>
            <a:r>
              <a:rPr lang="x-none" altLang="zh-CN"/>
              <a:t>_LIBRARIES}</a:t>
            </a:r>
            <a:r>
              <a:rPr lang="zh-CN" altLang="x-none"/>
              <a:t>，有的又是</a:t>
            </a:r>
            <a:r>
              <a:rPr lang="en-US" altLang="zh-CN"/>
              <a:t> </a:t>
            </a:r>
            <a:r>
              <a:rPr lang="x-none" altLang="en-US"/>
              <a:t>${XXX_LIBRARY} </a:t>
            </a:r>
            <a:r>
              <a:rPr lang="zh-CN" altLang="x-none"/>
              <a:t>非常沙雕，需要看相应</a:t>
            </a:r>
            <a:r>
              <a:rPr lang="en-US" altLang="zh-CN"/>
              <a:t> cmake </a:t>
            </a:r>
            <a:r>
              <a:rPr lang="zh-CN" altLang="en-US"/>
              <a:t>文件的</a:t>
            </a:r>
            <a:r>
              <a:rPr lang="zh-CN" altLang="x-none"/>
              <a:t>注释，才能确定具体是怎么命名的。</a:t>
            </a:r>
            <a:endParaRPr lang="zh-CN" altLang="x-none"/>
          </a:p>
          <a:p>
            <a:pPr algn="l"/>
            <a:r>
              <a:rPr lang="zh-CN" altLang="x-none"/>
              <a:t>现代</a:t>
            </a:r>
            <a:r>
              <a:rPr lang="en-US" altLang="zh-CN"/>
              <a:t> CMake </a:t>
            </a:r>
            <a:r>
              <a:rPr lang="zh-CN" altLang="x-none"/>
              <a:t>就好多了，统一用</a:t>
            </a:r>
            <a:r>
              <a:rPr lang="en-US" altLang="zh-CN"/>
              <a:t> </a:t>
            </a:r>
            <a:r>
              <a:rPr lang="zh-CN" altLang="en-US" b="1"/>
              <a:t>包名</a:t>
            </a:r>
            <a:r>
              <a:rPr lang="x-none" altLang="zh-CN" b="1"/>
              <a:t>::</a:t>
            </a:r>
            <a:r>
              <a:rPr lang="zh-CN" altLang="x-none" b="1"/>
              <a:t>组件名</a:t>
            </a:r>
            <a:r>
              <a:rPr lang="en-US" altLang="zh-CN"/>
              <a:t> </a:t>
            </a:r>
            <a:r>
              <a:rPr lang="zh-CN" altLang="en-US"/>
              <a:t>的格式。但是具体的组件名，还是要查看</a:t>
            </a:r>
            <a:r>
              <a:rPr lang="en-US" altLang="zh-CN"/>
              <a:t> cmake </a:t>
            </a:r>
            <a:r>
              <a:rPr lang="zh-CN" altLang="en-US"/>
              <a:t>文件中的注释才能确定。例如</a:t>
            </a:r>
            <a:r>
              <a:rPr lang="en-US" altLang="zh-CN"/>
              <a:t> </a:t>
            </a:r>
            <a:r>
              <a:rPr lang="x-none" altLang="zh-CN"/>
              <a:t>CURL::libcurl OpenCV::core Qt5::core TBB::tbb </a:t>
            </a:r>
            <a:r>
              <a:rPr lang="zh-CN" altLang="x-none"/>
              <a:t>等。</a:t>
            </a:r>
            <a:endParaRPr lang="zh-CN" altLang="x-none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现代和古代区别的</a:t>
            </a:r>
            <a:r>
              <a:rPr lang="zh-CN" altLang="en-US"/>
              <a:t>总结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734185"/>
            <a:ext cx="10515600" cy="4535170"/>
          </a:xfrm>
        </p:spPr>
        <p:txBody>
          <a:bodyPr>
            <a:normAutofit lnSpcReduction="20000"/>
          </a:bodyPr>
          <a:p>
            <a:r>
              <a:rPr lang="zh-CN" altLang="x-none"/>
              <a:t>古代（仅用于伺候很老的库）：</a:t>
            </a:r>
            <a:endParaRPr lang="x-none" altLang="en-US"/>
          </a:p>
          <a:p>
            <a:r>
              <a:rPr lang="x-none" altLang="en-US"/>
              <a:t>find_package(</a:t>
            </a:r>
            <a:r>
              <a:rPr lang="en-US" altLang="x-none"/>
              <a:t>XXX</a:t>
            </a:r>
            <a:r>
              <a:rPr lang="x-none" altLang="en-US"/>
              <a:t>)</a:t>
            </a:r>
            <a:endParaRPr lang="x-none" altLang="en-US"/>
          </a:p>
          <a:p>
            <a:r>
              <a:rPr lang="x-none" altLang="en-US"/>
              <a:t>if (NOT XXX_FOUND)</a:t>
            </a:r>
            <a:endParaRPr lang="x-none" altLang="en-US"/>
          </a:p>
          <a:p>
            <a:r>
              <a:rPr lang="x-none" altLang="en-US"/>
              <a:t>  message(FATAL_ERROR “XXX not found”)</a:t>
            </a:r>
            <a:endParaRPr lang="x-none" altLang="en-US"/>
          </a:p>
          <a:p>
            <a:r>
              <a:rPr lang="x-none" altLang="en-US"/>
              <a:t>endif()</a:t>
            </a:r>
            <a:endParaRPr lang="x-none" altLang="en-US"/>
          </a:p>
          <a:p>
            <a:r>
              <a:rPr lang="x-none" altLang="en-US">
                <a:sym typeface="+mn-ea"/>
              </a:rPr>
              <a:t>target_include_directories(yourapp </a:t>
            </a:r>
            <a:r>
              <a:rPr lang="x-none" altLang="en-US" b="1">
                <a:sym typeface="+mn-ea"/>
              </a:rPr>
              <a:t>${XXX_INCLUDE_DIRS}</a:t>
            </a:r>
            <a:r>
              <a:rPr lang="x-none" altLang="en-US">
                <a:sym typeface="+mn-ea"/>
              </a:rPr>
              <a:t>)</a:t>
            </a:r>
            <a:endParaRPr lang="x-none" altLang="en-US"/>
          </a:p>
          <a:p>
            <a:r>
              <a:rPr lang="x-none" altLang="en-US"/>
              <a:t>target_link_libraries(yourapp </a:t>
            </a:r>
            <a:r>
              <a:rPr lang="x-none" altLang="en-US" b="1"/>
              <a:t>${XXX_LIBRARIES}</a:t>
            </a:r>
            <a:r>
              <a:rPr lang="x-none" altLang="en-US"/>
              <a:t>)</a:t>
            </a:r>
            <a:endParaRPr lang="x-none" altLang="en-US"/>
          </a:p>
          <a:p>
            <a:endParaRPr lang="x-none" altLang="en-US"/>
          </a:p>
          <a:p>
            <a:r>
              <a:rPr lang="zh-CN" altLang="x-none"/>
              <a:t>现代（小彭老师推荐）：</a:t>
            </a:r>
            <a:endParaRPr lang="x-none" altLang="en-US"/>
          </a:p>
          <a:p>
            <a:r>
              <a:rPr lang="x-none" altLang="en-US">
                <a:sym typeface="+mn-ea"/>
              </a:rPr>
              <a:t>find_package(</a:t>
            </a:r>
            <a:r>
              <a:rPr lang="en-US" altLang="x-none">
                <a:sym typeface="+mn-ea"/>
              </a:rPr>
              <a:t>XXX</a:t>
            </a:r>
            <a:r>
              <a:rPr lang="x-none" altLang="en-US">
                <a:sym typeface="+mn-ea"/>
              </a:rPr>
              <a:t> REQUIRED COMPONENTS xxx)</a:t>
            </a:r>
            <a:endParaRPr lang="x-none" altLang="en-US"/>
          </a:p>
          <a:p>
            <a:r>
              <a:rPr lang="x-none" altLang="en-US">
                <a:sym typeface="+mn-ea"/>
              </a:rPr>
              <a:t>target_link_libraries(yourapp </a:t>
            </a:r>
            <a:r>
              <a:rPr lang="x-none" altLang="en-US" b="1">
                <a:sym typeface="+mn-ea"/>
              </a:rPr>
              <a:t>XXX::xxx</a:t>
            </a:r>
            <a:r>
              <a:rPr lang="x-none" altLang="en-US">
                <a:sym typeface="+mn-ea"/>
              </a:rPr>
              <a:t>)</a:t>
            </a:r>
            <a:endParaRPr lang="x-none" altLang="en-US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大多都能同时兼容现代和古代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290830" y="1825625"/>
            <a:ext cx="5538470" cy="4351655"/>
          </a:xfrm>
        </p:spPr>
        <p:txBody>
          <a:bodyPr>
            <a:normAutofit lnSpcReduction="10000"/>
          </a:bodyPr>
          <a:p>
            <a:r>
              <a:rPr lang="zh-CN" altLang="en-US">
                <a:sym typeface="+mn-ea"/>
              </a:rPr>
              <a:t>大多现代的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Find/Config </a:t>
            </a:r>
            <a:r>
              <a:rPr lang="zh-CN" altLang="x-none">
                <a:sym typeface="+mn-ea"/>
              </a:rPr>
              <a:t>文件，</a:t>
            </a:r>
            <a:r>
              <a:rPr lang="zh-CN" altLang="en-US">
                <a:sym typeface="+mn-ea"/>
              </a:rPr>
              <a:t>都同时兼容现代和古代的用法。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特别古老的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Find </a:t>
            </a:r>
            <a:r>
              <a:rPr lang="zh-CN" altLang="x-none">
                <a:sym typeface="+mn-ea"/>
              </a:rPr>
              <a:t>文件，则只能用古代的用法。</a:t>
            </a:r>
            <a:endParaRPr lang="zh-CN" altLang="x-none">
              <a:sym typeface="+mn-ea"/>
            </a:endParaRPr>
          </a:p>
          <a:p>
            <a:r>
              <a:rPr lang="zh-CN" altLang="x-none">
                <a:sym typeface="+mn-ea"/>
              </a:rPr>
              <a:t>例如右图是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FindCURL.cmake </a:t>
            </a:r>
            <a:r>
              <a:rPr lang="zh-CN" altLang="x-none">
                <a:sym typeface="+mn-ea"/>
              </a:rPr>
              <a:t>的注释，可以看到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IMPORTED Targets </a:t>
            </a:r>
            <a:r>
              <a:rPr lang="zh-CN" altLang="x-none">
                <a:sym typeface="+mn-ea"/>
              </a:rPr>
              <a:t>章节是在介绍现代的用法，而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Result Variables </a:t>
            </a:r>
            <a:r>
              <a:rPr lang="zh-CN" altLang="x-none">
                <a:sym typeface="+mn-ea"/>
              </a:rPr>
              <a:t>章节</a:t>
            </a:r>
            <a:r>
              <a:rPr lang="zh-CN" altLang="x-none">
                <a:sym typeface="+mn-ea"/>
              </a:rPr>
              <a:t>是</a:t>
            </a:r>
            <a:r>
              <a:rPr lang="zh-CN" altLang="x-none">
                <a:sym typeface="+mn-ea"/>
              </a:rPr>
              <a:t>在介绍古代的用法，</a:t>
            </a:r>
            <a:r>
              <a:rPr lang="zh-CN" altLang="x-none">
                <a:sym typeface="+mn-ea"/>
              </a:rPr>
              <a:t>我们尽量用现代的那种就行。</a:t>
            </a:r>
            <a:endParaRPr lang="zh-CN" altLang="en-US"/>
          </a:p>
          <a:p>
            <a:pPr marL="0" indent="0">
              <a:buNone/>
            </a:pPr>
            <a:endParaRPr lang="en-US"/>
          </a:p>
        </p:txBody>
      </p:sp>
      <p:pic>
        <p:nvPicPr>
          <p:cNvPr id="8" name="Content Placeholder 7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955665" y="1948180"/>
            <a:ext cx="6236335" cy="4107180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10392410" y="3121660"/>
            <a:ext cx="13487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6176010" y="5272405"/>
            <a:ext cx="1549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6176010" y="5859145"/>
            <a:ext cx="131381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x-none"/>
              <a:t>官方文档：</a:t>
            </a:r>
            <a:r>
              <a:rPr lang="x-none" altLang="zh-CN"/>
              <a:t>find_package </a:t>
            </a:r>
            <a:r>
              <a:rPr lang="zh-CN" altLang="x-none"/>
              <a:t>的</a:t>
            </a:r>
            <a:r>
              <a:rPr lang="zh-CN" altLang="en-US"/>
              <a:t>两种模式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628265" y="1584325"/>
            <a:ext cx="6593840" cy="24955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7770" y="4190365"/>
            <a:ext cx="6855460" cy="2667635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x-none"/>
              <a:t>指定</a:t>
            </a:r>
            <a:r>
              <a:rPr lang="zh-CN"/>
              <a:t>使用哪种</a:t>
            </a:r>
            <a:r>
              <a:rPr lang="zh-CN" altLang="en-US"/>
              <a:t>模式</a:t>
            </a:r>
            <a:endParaRPr lang="zh-CN" altLang="en-US"/>
          </a:p>
        </p:txBody>
      </p:sp>
      <p:sp>
        <p:nvSpPr>
          <p:cNvPr id="3" name="Content Placeholder 2"/>
          <p:cNvSpPr/>
          <p:nvPr>
            <p:ph idx="1"/>
          </p:nvPr>
        </p:nvSpPr>
        <p:spPr>
          <a:xfrm>
            <a:off x="647700" y="1825625"/>
            <a:ext cx="10515600" cy="4596130"/>
          </a:xfrm>
        </p:spPr>
        <p:txBody>
          <a:bodyPr/>
          <a:p>
            <a:r>
              <a:rPr lang="x-none" altLang="en-US">
                <a:solidFill>
                  <a:srgbClr val="0070C0"/>
                </a:solidFill>
              </a:rPr>
              <a:t>find_package(TBB </a:t>
            </a:r>
            <a:r>
              <a:rPr lang="x-none" altLang="en-US" b="1">
                <a:solidFill>
                  <a:srgbClr val="0070C0"/>
                </a:solidFill>
              </a:rPr>
              <a:t>MODULE </a:t>
            </a:r>
            <a:r>
              <a:rPr lang="x-none" altLang="en-US">
                <a:solidFill>
                  <a:srgbClr val="0070C0"/>
                </a:solidFill>
              </a:rPr>
              <a:t>REQUIRED)</a:t>
            </a:r>
            <a:endParaRPr lang="x-none" altLang="en-US">
              <a:solidFill>
                <a:srgbClr val="0070C0"/>
              </a:solidFill>
            </a:endParaRPr>
          </a:p>
          <a:p>
            <a:r>
              <a:rPr lang="zh-CN" altLang="x-none"/>
              <a:t>只会寻找</a:t>
            </a:r>
            <a:r>
              <a:rPr lang="en-US" altLang="zh-CN"/>
              <a:t> </a:t>
            </a:r>
            <a:r>
              <a:rPr lang="x-none" altLang="en-US"/>
              <a:t>FindTBB.cmake</a:t>
            </a:r>
            <a:r>
              <a:rPr lang="zh-CN" altLang="x-none"/>
              <a:t>，搜索路径：</a:t>
            </a:r>
            <a:endParaRPr lang="zh-CN" altLang="x-none"/>
          </a:p>
          <a:p>
            <a:pPr marL="457200" indent="-457200">
              <a:buAutoNum type="arabicPeriod"/>
            </a:pPr>
            <a:r>
              <a:rPr lang="x-none" altLang="zh-CN"/>
              <a:t>${CMAKE_MODULE_PATH}</a:t>
            </a:r>
            <a:r>
              <a:rPr lang="zh-CN" altLang="x-none"/>
              <a:t>（默认为</a:t>
            </a:r>
            <a:r>
              <a:rPr lang="en-US" altLang="zh-CN"/>
              <a:t> </a:t>
            </a:r>
            <a:r>
              <a:rPr lang="x-none" altLang="zh-CN">
                <a:sym typeface="+mn-ea"/>
              </a:rPr>
              <a:t>/usr/share/cmake/Modules</a:t>
            </a:r>
            <a:r>
              <a:rPr lang="zh-CN" altLang="x-none">
                <a:sym typeface="+mn-ea"/>
              </a:rPr>
              <a:t>）</a:t>
            </a:r>
            <a:endParaRPr lang="zh-CN" altLang="x-none">
              <a:sym typeface="+mn-ea"/>
            </a:endParaRPr>
          </a:p>
          <a:p>
            <a:endParaRPr lang="zh-CN" altLang="x-none"/>
          </a:p>
          <a:p>
            <a:r>
              <a:rPr lang="x-none" altLang="en-US">
                <a:solidFill>
                  <a:srgbClr val="0070C0"/>
                </a:solidFill>
                <a:sym typeface="+mn-ea"/>
              </a:rPr>
              <a:t>find_package(TBB </a:t>
            </a:r>
            <a:r>
              <a:rPr lang="en-US" altLang="x-none" b="1">
                <a:solidFill>
                  <a:srgbClr val="0070C0"/>
                </a:solidFill>
                <a:sym typeface="+mn-ea"/>
              </a:rPr>
              <a:t>CONFIG </a:t>
            </a:r>
            <a:r>
              <a:rPr lang="x-none" altLang="en-US">
                <a:solidFill>
                  <a:srgbClr val="0070C0"/>
                </a:solidFill>
                <a:sym typeface="+mn-ea"/>
              </a:rPr>
              <a:t>REQUIRED)</a:t>
            </a:r>
            <a:endParaRPr lang="x-none" altLang="en-US">
              <a:solidFill>
                <a:srgbClr val="0070C0"/>
              </a:solidFill>
            </a:endParaRPr>
          </a:p>
          <a:p>
            <a:r>
              <a:rPr lang="zh-CN" altLang="x-none">
                <a:sym typeface="+mn-ea"/>
              </a:rPr>
              <a:t>只会寻找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TBBConfig.cmake</a:t>
            </a:r>
            <a:r>
              <a:rPr lang="zh-CN" altLang="x-none">
                <a:sym typeface="+mn-ea"/>
              </a:rPr>
              <a:t>，搜索路径：</a:t>
            </a:r>
            <a:endParaRPr lang="zh-CN" altLang="x-none">
              <a:sym typeface="+mn-ea"/>
            </a:endParaRPr>
          </a:p>
          <a:p>
            <a:pPr marL="457200" indent="-457200">
              <a:buAutoNum type="arabicPeriod"/>
            </a:pPr>
            <a:r>
              <a:rPr lang="x-none" altLang="zh-CN">
                <a:sym typeface="+mn-ea"/>
              </a:rPr>
              <a:t>${CMAKE_PREFIX_PATH}/lib/cmake/TBB</a:t>
            </a:r>
            <a:r>
              <a:rPr lang="zh-CN" altLang="x-none">
                <a:sym typeface="+mn-ea"/>
              </a:rPr>
              <a:t>（默认为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/usr</a:t>
            </a:r>
            <a:r>
              <a:rPr lang="x-none" altLang="zh-CN">
                <a:sym typeface="+mn-ea"/>
              </a:rPr>
              <a:t>/lib/cmake/TBB</a:t>
            </a:r>
            <a:r>
              <a:rPr lang="zh-CN" altLang="x-none">
                <a:sym typeface="+mn-ea"/>
              </a:rPr>
              <a:t>）</a:t>
            </a:r>
            <a:endParaRPr lang="zh-CN" altLang="x-none">
              <a:sym typeface="+mn-ea"/>
            </a:endParaRPr>
          </a:p>
          <a:p>
            <a:pPr marL="457200" indent="-457200">
              <a:buAutoNum type="arabicPeriod"/>
            </a:pPr>
            <a:r>
              <a:rPr lang="x-none" altLang="zh-CN">
                <a:sym typeface="+mn-ea"/>
              </a:rPr>
              <a:t>${TBB_DIR} </a:t>
            </a:r>
            <a:r>
              <a:rPr lang="zh-CN" altLang="x-none">
                <a:sym typeface="+mn-ea"/>
              </a:rPr>
              <a:t>或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$ENV{TBB_DIR}</a:t>
            </a:r>
            <a:endParaRPr lang="x-none" altLang="zh-CN">
              <a:sym typeface="+mn-ea"/>
            </a:endParaRPr>
          </a:p>
          <a:p>
            <a:endParaRPr lang="zh-CN" altLang="x-none"/>
          </a:p>
          <a:p>
            <a:r>
              <a:rPr lang="x-none" altLang="en-US">
                <a:solidFill>
                  <a:srgbClr val="0070C0"/>
                </a:solidFill>
                <a:sym typeface="+mn-ea"/>
              </a:rPr>
              <a:t>find_package(TBB REQUIRED)</a:t>
            </a:r>
            <a:endParaRPr lang="x-none" altLang="en-US">
              <a:solidFill>
                <a:srgbClr val="0070C0"/>
              </a:solidFill>
            </a:endParaRPr>
          </a:p>
          <a:p>
            <a:r>
              <a:rPr lang="zh-CN" altLang="x-none"/>
              <a:t>不指定则两者都会尝试，先尝试</a:t>
            </a:r>
            <a:r>
              <a:rPr lang="en-US" altLang="zh-CN"/>
              <a:t> </a:t>
            </a:r>
            <a:r>
              <a:rPr lang="x-none" altLang="en-US"/>
              <a:t>FindTBB.cmake</a:t>
            </a:r>
            <a:r>
              <a:rPr lang="zh-CN" altLang="x-none"/>
              <a:t>，再尝试</a:t>
            </a:r>
            <a:r>
              <a:rPr lang="en-US" altLang="zh-CN"/>
              <a:t> </a:t>
            </a:r>
            <a:r>
              <a:rPr lang="x-none" altLang="en-US"/>
              <a:t>TBBConfig.cmake</a:t>
            </a:r>
            <a:r>
              <a:rPr lang="zh-CN" altLang="x-none"/>
              <a:t>。</a:t>
            </a:r>
            <a:endParaRPr lang="zh-CN" altLang="x-none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推荐的目录组织方式</a:t>
            </a:r>
            <a:endParaRPr lang="zh-CN" altLang="en-US"/>
          </a:p>
        </p:txBody>
      </p:sp>
      <p:sp>
        <p:nvSpPr>
          <p:cNvPr id="4" name="Text Box 3"/>
          <p:cNvSpPr txBox="1"/>
          <p:nvPr/>
        </p:nvSpPr>
        <p:spPr>
          <a:xfrm>
            <a:off x="5835015" y="6017895"/>
            <a:ext cx="57708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完整案例请看源码仓库：</a:t>
            </a:r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  <a:p>
            <a:r>
              <a:rPr lang="x-none" altLang="zh-CN">
                <a:solidFill>
                  <a:schemeClr val="bg1">
                    <a:lumMod val="50000"/>
                  </a:schemeClr>
                </a:solidFill>
              </a:rPr>
              <a:t>https://github.com/parallel101/course/tree/master/16/00</a:t>
            </a:r>
            <a:endParaRPr lang="x-none" altLang="zh-CN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p>
            <a:endParaRPr lang="zh-CN" altLang="x-none"/>
          </a:p>
        </p:txBody>
      </p:sp>
      <p:pic>
        <p:nvPicPr>
          <p:cNvPr id="8" name="Content Placeholder 4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350645" y="1478280"/>
            <a:ext cx="3775710" cy="5046980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x-none"/>
              <a:t>关于</a:t>
            </a:r>
            <a:r>
              <a:rPr lang="en-US" altLang="zh-CN"/>
              <a:t> </a:t>
            </a:r>
            <a:r>
              <a:rPr lang="x-none" altLang="en-US"/>
              <a:t>vcpkg </a:t>
            </a:r>
            <a:r>
              <a:rPr lang="zh-CN" altLang="x-none"/>
              <a:t>的坑（不用</a:t>
            </a:r>
            <a:r>
              <a:rPr lang="en-US" altLang="zh-CN"/>
              <a:t> vcpkg </a:t>
            </a:r>
            <a:r>
              <a:rPr lang="zh-CN" altLang="en-US"/>
              <a:t>的同学可以跳过这段</a:t>
            </a:r>
            <a:r>
              <a:rPr lang="zh-CN" altLang="x-none"/>
              <a:t>）</a:t>
            </a:r>
            <a:endParaRPr lang="zh-CN" altLang="x-non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>
                <a:sym typeface="+mn-ea"/>
              </a:rPr>
              <a:t>刚刚说了有些懒惰第三方库，比如</a:t>
            </a:r>
            <a:r>
              <a:rPr lang="en-US" altLang="zh-CN">
                <a:sym typeface="+mn-ea"/>
              </a:rPr>
              <a:t> Jemalloc</a:t>
            </a:r>
            <a:r>
              <a:rPr lang="zh-CN" altLang="en-US">
                <a:sym typeface="+mn-ea"/>
              </a:rPr>
              <a:t>，他</a:t>
            </a:r>
            <a:r>
              <a:rPr lang="zh-CN" altLang="en-US"/>
              <a:t>不提供</a:t>
            </a:r>
            <a:r>
              <a:rPr lang="en-US" altLang="zh-CN"/>
              <a:t> </a:t>
            </a:r>
            <a:r>
              <a:rPr lang="en-US"/>
              <a:t>Config </a:t>
            </a:r>
            <a:r>
              <a:rPr lang="zh-CN" altLang="en-US"/>
              <a:t>文件，需要我们自己手写（或抄别人开源项目里的）个</a:t>
            </a:r>
            <a:r>
              <a:rPr lang="en-US" altLang="zh-CN"/>
              <a:t> Find </a:t>
            </a:r>
            <a:r>
              <a:rPr lang="zh-CN" altLang="en-US"/>
              <a:t>文件，用起来很不方便。但是</a:t>
            </a:r>
            <a:r>
              <a:rPr lang="en-US" altLang="zh-CN"/>
              <a:t> vcpkg </a:t>
            </a:r>
            <a:r>
              <a:rPr lang="zh-CN" altLang="en-US"/>
              <a:t>会为所有第三方库，即使是懒惰的</a:t>
            </a:r>
            <a:r>
              <a:rPr lang="en-US" altLang="zh-CN"/>
              <a:t> Jemalloc</a:t>
            </a:r>
            <a:r>
              <a:rPr lang="zh-CN" altLang="en-US"/>
              <a:t>，都配备一个</a:t>
            </a:r>
            <a:r>
              <a:rPr lang="en-US" altLang="zh-CN"/>
              <a:t> Config </a:t>
            </a:r>
            <a:r>
              <a:rPr lang="zh-CN" altLang="en-US"/>
              <a:t>文件方便你</a:t>
            </a:r>
            <a:r>
              <a:rPr lang="en-US" altLang="zh-CN"/>
              <a:t> </a:t>
            </a:r>
            <a:r>
              <a:rPr lang="x-none" altLang="en-US"/>
              <a:t>find_package </a:t>
            </a:r>
            <a:r>
              <a:rPr lang="zh-CN" altLang="x-none"/>
              <a:t>导入。所以用</a:t>
            </a:r>
            <a:r>
              <a:rPr lang="en-US" altLang="zh-CN"/>
              <a:t> vcpkg </a:t>
            </a:r>
            <a:r>
              <a:rPr lang="zh-CN" altLang="en-US"/>
              <a:t>时，尽量用</a:t>
            </a:r>
            <a:r>
              <a:rPr lang="en-US" altLang="zh-CN"/>
              <a:t> </a:t>
            </a:r>
            <a:r>
              <a:rPr lang="x-none" altLang="en-US"/>
              <a:t>find_package(XXX </a:t>
            </a:r>
            <a:r>
              <a:rPr lang="x-none" altLang="en-US" b="1"/>
              <a:t>CONFIG</a:t>
            </a:r>
            <a:r>
              <a:rPr lang="x-none" altLang="en-US"/>
              <a:t> REQUIRED)</a:t>
            </a:r>
            <a:r>
              <a:rPr lang="en-US" altLang="x-none"/>
              <a:t> </a:t>
            </a:r>
            <a:r>
              <a:rPr lang="zh-CN" altLang="en-US"/>
              <a:t>避免被</a:t>
            </a:r>
            <a:r>
              <a:rPr lang="en-US" altLang="zh-CN"/>
              <a:t> CMake </a:t>
            </a:r>
            <a:r>
              <a:rPr lang="zh-CN" altLang="en-US"/>
              <a:t>自带的</a:t>
            </a:r>
            <a:r>
              <a:rPr lang="en-US" altLang="zh-CN"/>
              <a:t> Find </a:t>
            </a:r>
            <a:r>
              <a:rPr lang="zh-CN" altLang="en-US"/>
              <a:t>文件误导找到别的地方（而非</a:t>
            </a:r>
            <a:r>
              <a:rPr lang="en-US" altLang="zh-CN"/>
              <a:t> vcpkg </a:t>
            </a:r>
            <a:r>
              <a:rPr lang="zh-CN" altLang="en-US"/>
              <a:t>安装的那个）的库。</a:t>
            </a:r>
            <a:endParaRPr lang="zh-CN" altLang="en-US"/>
          </a:p>
          <a:p>
            <a:r>
              <a:rPr lang="zh-CN" altLang="en-US"/>
              <a:t>另外注意</a:t>
            </a:r>
            <a:r>
              <a:rPr lang="en-US" altLang="zh-CN"/>
              <a:t> vcpkg </a:t>
            </a:r>
            <a:r>
              <a:rPr lang="zh-CN" altLang="en-US"/>
              <a:t>需要的</a:t>
            </a:r>
            <a:r>
              <a:rPr lang="en-US" altLang="zh-CN"/>
              <a:t> </a:t>
            </a:r>
            <a:r>
              <a:rPr lang="x-none" altLang="en-US"/>
              <a:t>CMAKE_TOOLCHAIN_FILE </a:t>
            </a:r>
            <a:r>
              <a:rPr lang="zh-CN" altLang="x-none"/>
              <a:t>如果你用</a:t>
            </a:r>
            <a:r>
              <a:rPr lang="en-US" altLang="zh-CN"/>
              <a:t> </a:t>
            </a:r>
            <a:r>
              <a:rPr lang="x-none" altLang="en-US"/>
              <a:t>set</a:t>
            </a:r>
            <a:r>
              <a:rPr lang="en-US" altLang="x-none"/>
              <a:t> </a:t>
            </a:r>
            <a:r>
              <a:rPr lang="zh-CN" altLang="en-US"/>
              <a:t>设置</a:t>
            </a:r>
            <a:r>
              <a:rPr lang="zh-CN" altLang="x-none"/>
              <a:t>，必须在</a:t>
            </a:r>
            <a:r>
              <a:rPr lang="en-US" altLang="zh-CN"/>
              <a:t> project </a:t>
            </a:r>
            <a:r>
              <a:rPr lang="zh-CN" altLang="en-US"/>
              <a:t>命令</a:t>
            </a:r>
            <a:r>
              <a:rPr lang="zh-CN" altLang="x-none"/>
              <a:t>前面，并且修改这个变量后要删除</a:t>
            </a:r>
            <a:r>
              <a:rPr lang="en-US" altLang="zh-CN"/>
              <a:t> build </a:t>
            </a:r>
            <a:r>
              <a:rPr lang="zh-CN" altLang="en-US"/>
              <a:t>目录重新</a:t>
            </a:r>
            <a:r>
              <a:rPr lang="en-US" altLang="zh-CN"/>
              <a:t> </a:t>
            </a:r>
            <a:r>
              <a:rPr lang="x-none" altLang="en-US"/>
              <a:t>cmake -B build </a:t>
            </a:r>
            <a:r>
              <a:rPr lang="zh-CN" altLang="en-US"/>
              <a:t>一遍才能生效（否则会在旧的环境里找，找不到</a:t>
            </a:r>
            <a:r>
              <a:rPr lang="en-US" altLang="zh-CN"/>
              <a:t> vcpkg </a:t>
            </a:r>
            <a:r>
              <a:rPr lang="zh-CN" altLang="en-US"/>
              <a:t>装的库）</a:t>
            </a:r>
            <a:r>
              <a:rPr lang="zh-CN" altLang="x-none"/>
              <a:t>。</a:t>
            </a:r>
            <a:endParaRPr lang="zh-CN" altLang="x-none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科普：语义版本号（</a:t>
            </a:r>
            <a:r>
              <a:rPr lang="x-none" altLang="zh-CN"/>
              <a:t>semantic versioning</a:t>
            </a:r>
            <a:r>
              <a:rPr lang="zh-CN" altLang="en-US"/>
              <a:t>）系统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678045"/>
          </a:xfrm>
        </p:spPr>
        <p:txBody>
          <a:bodyPr/>
          <a:p>
            <a:r>
              <a:rPr lang="zh-CN" altLang="en-US">
                <a:sym typeface="+mn-ea"/>
              </a:rPr>
              <a:t>软件行业记录版本迭代普遍采用的是一套所谓的</a:t>
            </a:r>
            <a:r>
              <a:rPr lang="zh-CN" altLang="en-US" b="1">
                <a:sym typeface="+mn-ea"/>
              </a:rPr>
              <a:t>语义版本号</a:t>
            </a:r>
            <a:r>
              <a:rPr lang="zh-CN" altLang="en-US">
                <a:sym typeface="+mn-ea"/>
              </a:rPr>
              <a:t>系统，英文简称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semver</a:t>
            </a:r>
            <a:r>
              <a:rPr lang="zh-CN" altLang="en-US">
                <a:sym typeface="+mn-ea"/>
              </a:rPr>
              <a:t>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通常他的格式是三个用点分隔开来的十进制数字：</a:t>
            </a:r>
            <a:r>
              <a:rPr lang="x-none" altLang="zh-CN">
                <a:sym typeface="+mn-ea"/>
              </a:rPr>
              <a:t>&lt;major&gt;.&lt;minor&gt;.&lt;patch&gt;</a:t>
            </a:r>
            <a:endParaRPr lang="x-none" altLang="zh-CN">
              <a:sym typeface="+mn-ea"/>
            </a:endParaRPr>
          </a:p>
          <a:p>
            <a:r>
              <a:rPr lang="zh-CN" altLang="x-none">
                <a:sym typeface="+mn-ea"/>
              </a:rPr>
              <a:t>例如：</a:t>
            </a:r>
            <a:r>
              <a:rPr lang="x-none" altLang="en-US">
                <a:sym typeface="+mn-ea"/>
              </a:rPr>
              <a:t>1.2.0</a:t>
            </a:r>
            <a:r>
              <a:rPr lang="zh-CN" altLang="x-none">
                <a:sym typeface="+mn-ea"/>
              </a:rPr>
              <a:t>，</a:t>
            </a:r>
            <a:r>
              <a:rPr lang="x-none" altLang="zh-CN">
                <a:sym typeface="+mn-ea"/>
              </a:rPr>
              <a:t>0.6.8</a:t>
            </a:r>
            <a:r>
              <a:rPr lang="zh-CN" altLang="x-none">
                <a:sym typeface="+mn-ea"/>
              </a:rPr>
              <a:t>，</a:t>
            </a:r>
            <a:r>
              <a:rPr lang="x-none" altLang="zh-CN">
                <a:sym typeface="+mn-ea"/>
              </a:rPr>
              <a:t>18.11.0</a:t>
            </a:r>
            <a:endParaRPr lang="x-none" altLang="zh-CN">
              <a:sym typeface="+mn-ea"/>
            </a:endParaRPr>
          </a:p>
          <a:p>
            <a:r>
              <a:rPr lang="en-US" altLang="zh-CN">
                <a:sym typeface="+mn-ea"/>
              </a:rPr>
              <a:t>major </a:t>
            </a:r>
            <a:r>
              <a:rPr lang="zh-CN" altLang="en-US">
                <a:sym typeface="+mn-ea"/>
              </a:rPr>
              <a:t>称为主版本号，出现功能重大变更，以至于和旧</a:t>
            </a:r>
            <a:r>
              <a:rPr lang="en-US" altLang="zh-CN">
                <a:sym typeface="+mn-ea"/>
              </a:rPr>
              <a:t> API </a:t>
            </a:r>
            <a:r>
              <a:rPr lang="zh-CN" altLang="en-US">
                <a:sym typeface="+mn-ea"/>
              </a:rPr>
              <a:t>不兼容的时候会增加该号。</a:t>
            </a:r>
            <a:endParaRPr lang="zh-CN" altLang="en-US">
              <a:sym typeface="+mn-ea"/>
            </a:endParaRPr>
          </a:p>
          <a:p>
            <a:r>
              <a:rPr lang="x-none" altLang="en-US">
                <a:sym typeface="+mn-ea"/>
              </a:rPr>
              <a:t>minor</a:t>
            </a:r>
            <a:r>
              <a:rPr lang="en-US" altLang="x-none">
                <a:sym typeface="+mn-ea"/>
              </a:rPr>
              <a:t> </a:t>
            </a:r>
            <a:r>
              <a:rPr lang="zh-CN" altLang="en-US">
                <a:sym typeface="+mn-ea"/>
              </a:rPr>
              <a:t>称为次版本</a:t>
            </a:r>
            <a:r>
              <a:rPr lang="zh-CN" altLang="en-US">
                <a:sym typeface="+mn-ea"/>
              </a:rPr>
              <a:t>号，功能有所变更或</a:t>
            </a:r>
            <a:r>
              <a:rPr lang="zh-CN" altLang="x-none">
                <a:sym typeface="+mn-ea"/>
              </a:rPr>
              <a:t>增加</a:t>
            </a:r>
            <a:r>
              <a:rPr lang="zh-CN" altLang="en-US">
                <a:sym typeface="+mn-ea"/>
              </a:rPr>
              <a:t>，但依然和旧的</a:t>
            </a:r>
            <a:r>
              <a:rPr lang="en-US" altLang="zh-CN">
                <a:sym typeface="+mn-ea"/>
              </a:rPr>
              <a:t> API </a:t>
            </a:r>
            <a:r>
              <a:rPr lang="zh-CN" altLang="en-US">
                <a:sym typeface="+mn-ea"/>
              </a:rPr>
              <a:t>兼容时会增加该号。</a:t>
            </a:r>
            <a:endParaRPr lang="zh-CN" altLang="en-US">
              <a:sym typeface="+mn-ea"/>
            </a:endParaRPr>
          </a:p>
          <a:p>
            <a:r>
              <a:rPr lang="x-none" altLang="zh-CN">
                <a:sym typeface="+mn-ea"/>
              </a:rPr>
              <a:t>patch </a:t>
            </a:r>
            <a:r>
              <a:rPr lang="zh-CN" altLang="x-none">
                <a:sym typeface="+mn-ea"/>
              </a:rPr>
              <a:t>称为补丁版</a:t>
            </a:r>
            <a:r>
              <a:rPr lang="zh-CN" altLang="en-US">
                <a:sym typeface="+mn-ea"/>
              </a:rPr>
              <a:t>号，功能没有改变，只是修复了一些</a:t>
            </a:r>
            <a:r>
              <a:rPr lang="en-US" altLang="zh-CN">
                <a:sym typeface="+mn-ea"/>
              </a:rPr>
              <a:t> bug </a:t>
            </a:r>
            <a:r>
              <a:rPr lang="zh-CN" altLang="en-US">
                <a:sym typeface="+mn-ea"/>
              </a:rPr>
              <a:t>就重新发布时会增加该号。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也有的软件不拘一格（例如我们的</a:t>
            </a:r>
            <a:r>
              <a:rPr lang="en-US" altLang="zh-CN">
                <a:sym typeface="+mn-ea"/>
              </a:rPr>
              <a:t> zeno</a:t>
            </a:r>
            <a:r>
              <a:rPr lang="zh-CN" altLang="en-US">
                <a:sym typeface="+mn-ea"/>
              </a:rPr>
              <a:t>），索性用发布的日期作为版本号的三个数字，例如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2022.11.2</a:t>
            </a:r>
            <a:r>
              <a:rPr lang="zh-CN" altLang="x-none">
                <a:sym typeface="+mn-ea"/>
              </a:rPr>
              <a:t>。不论采用哪种编号方案，都是几个用点分开的数字，并且数字越大越新，且优先比较靠前面的数字。因此为了通用，</a:t>
            </a:r>
            <a:r>
              <a:rPr lang="en-US" altLang="zh-CN">
                <a:sym typeface="+mn-ea"/>
              </a:rPr>
              <a:t>CMake </a:t>
            </a:r>
            <a:r>
              <a:rPr lang="zh-CN" altLang="en-US">
                <a:sym typeface="+mn-ea"/>
              </a:rPr>
              <a:t>支持最多四个点分开的版本号：</a:t>
            </a:r>
            <a:r>
              <a:rPr lang="x-none" altLang="en-US" b="1">
                <a:sym typeface="+mn-ea"/>
              </a:rPr>
              <a:t>&lt;major&gt;.&lt;minor&gt;.&lt;patch&gt;.&lt;tweak&gt;</a:t>
            </a:r>
            <a:r>
              <a:rPr lang="zh-CN" altLang="en-US">
                <a:sym typeface="+mn-ea"/>
              </a:rPr>
              <a:t>。并且如果你写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0.6.8</a:t>
            </a:r>
            <a:r>
              <a:rPr lang="en-US" altLang="x-none">
                <a:sym typeface="+mn-ea"/>
              </a:rPr>
              <a:t> </a:t>
            </a:r>
            <a:r>
              <a:rPr lang="zh-CN" altLang="en-US">
                <a:sym typeface="+mn-ea"/>
              </a:rPr>
              <a:t>他会自动帮你把多余的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tweak </a:t>
            </a:r>
            <a:r>
              <a:rPr lang="zh-CN" altLang="x-none">
                <a:sym typeface="+mn-ea"/>
              </a:rPr>
              <a:t>默认为</a:t>
            </a:r>
            <a:r>
              <a:rPr lang="en-US" altLang="zh-CN">
                <a:sym typeface="+mn-ea"/>
              </a:rPr>
              <a:t> 0</a:t>
            </a:r>
            <a:r>
              <a:rPr lang="zh-CN" altLang="en-US">
                <a:sym typeface="+mn-ea"/>
              </a:rPr>
              <a:t>，也就是说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0.6.8 == 0.6.8.0</a:t>
            </a:r>
            <a:r>
              <a:rPr lang="zh-CN" altLang="x-none">
                <a:sym typeface="+mn-ea"/>
              </a:rPr>
              <a:t>，</a:t>
            </a:r>
            <a:r>
              <a:rPr lang="x-none" altLang="zh-CN">
                <a:sym typeface="+mn-ea"/>
              </a:rPr>
              <a:t>1.2 == 1.2.0 == 1.2.0.0</a:t>
            </a:r>
            <a:r>
              <a:rPr lang="zh-CN" altLang="x-none">
                <a:sym typeface="+mn-ea"/>
              </a:rPr>
              <a:t>。</a:t>
            </a:r>
            <a:endParaRPr lang="zh-CN" altLang="x-none">
              <a:sym typeface="+mn-ea"/>
            </a:endParaRPr>
          </a:p>
          <a:p>
            <a:r>
              <a:rPr lang="zh-CN" altLang="en-US"/>
              <a:t>比较版本号时，可以用</a:t>
            </a:r>
            <a:r>
              <a:rPr lang="en-US" altLang="zh-CN"/>
              <a:t> </a:t>
            </a:r>
            <a:r>
              <a:rPr lang="x-none" altLang="en-US"/>
              <a:t>if (${XXX_VERSION} </a:t>
            </a:r>
            <a:r>
              <a:rPr lang="x-none" altLang="en-US" b="1"/>
              <a:t>VERSION_LESS</a:t>
            </a:r>
            <a:r>
              <a:rPr lang="x-none" altLang="en-US"/>
              <a:t> 3.1.0) </a:t>
            </a:r>
            <a:r>
              <a:rPr lang="zh-CN" altLang="x-none"/>
              <a:t>判断大小。</a:t>
            </a:r>
            <a:endParaRPr lang="zh-CN" altLang="x-none"/>
          </a:p>
        </p:txBody>
      </p:sp>
      <p:sp>
        <p:nvSpPr>
          <p:cNvPr id="4" name="Text Box 3"/>
          <p:cNvSpPr txBox="1"/>
          <p:nvPr/>
        </p:nvSpPr>
        <p:spPr>
          <a:xfrm>
            <a:off x="3102610" y="6489700"/>
            <a:ext cx="56057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>
                <a:solidFill>
                  <a:schemeClr val="bg1">
                    <a:lumMod val="65000"/>
                  </a:schemeClr>
                </a:solidFill>
              </a:rPr>
              <a:t>https://cmake.org/cmake/help/latest/command/if.html</a:t>
            </a:r>
            <a:endParaRPr lang="en-US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find</a:t>
            </a:r>
            <a:r>
              <a:rPr lang="x-none" altLang="en-US"/>
              <a:t>_package </a:t>
            </a:r>
            <a:r>
              <a:rPr lang="zh-CN" altLang="x-none"/>
              <a:t>命令指定版本</a:t>
            </a:r>
            <a:endParaRPr lang="zh-CN" altLang="x-non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465" y="1704340"/>
            <a:ext cx="10720070" cy="4452620"/>
          </a:xfrm>
        </p:spPr>
        <p:txBody>
          <a:bodyPr>
            <a:normAutofit lnSpcReduction="10000"/>
          </a:bodyPr>
          <a:p>
            <a:r>
              <a:rPr lang="en-US">
                <a:sym typeface="+mn-ea"/>
              </a:rPr>
              <a:t>find_package(OpenCV </a:t>
            </a:r>
            <a:r>
              <a:rPr lang="x-none" altLang="en-US">
                <a:solidFill>
                  <a:srgbClr val="C00000"/>
                </a:solidFill>
                <a:sym typeface="+mn-ea"/>
              </a:rPr>
              <a:t>REQUIRED</a:t>
            </a:r>
            <a:r>
              <a:rPr lang="x-none" altLang="en-US">
                <a:sym typeface="+mn-ea"/>
              </a:rPr>
              <a:t>)</a:t>
            </a:r>
            <a:endParaRPr lang="x-none" altLang="en-US"/>
          </a:p>
          <a:p>
            <a:r>
              <a:rPr lang="zh-CN" altLang="en-US"/>
              <a:t>查找</a:t>
            </a:r>
            <a:r>
              <a:rPr lang="zh-CN" altLang="en-US">
                <a:sym typeface="+mn-ea"/>
              </a:rPr>
              <a:t>名为</a:t>
            </a:r>
            <a:r>
              <a:rPr lang="en-US" altLang="zh-CN"/>
              <a:t> </a:t>
            </a:r>
            <a:r>
              <a:rPr lang="x-none" altLang="en-US"/>
              <a:t>OpenCV </a:t>
            </a:r>
            <a:r>
              <a:rPr lang="zh-CN" altLang="x-none"/>
              <a:t>的包，不限版本，事后可以通过</a:t>
            </a:r>
            <a:r>
              <a:rPr lang="en-US" altLang="zh-CN"/>
              <a:t> </a:t>
            </a:r>
            <a:r>
              <a:rPr lang="x-none" altLang="en-US" b="1"/>
              <a:t>${OpenCV_VERSION}</a:t>
            </a:r>
            <a:r>
              <a:rPr lang="en-US" altLang="x-none"/>
              <a:t> </a:t>
            </a:r>
            <a:r>
              <a:rPr lang="zh-CN" altLang="en-US"/>
              <a:t>查询找到的版本</a:t>
            </a:r>
            <a:r>
              <a:rPr lang="zh-CN" altLang="x-none"/>
              <a:t>。</a:t>
            </a:r>
            <a:endParaRPr lang="en-US"/>
          </a:p>
          <a:p>
            <a:r>
              <a:rPr lang="en-US"/>
              <a:t>find_package(OpenCV </a:t>
            </a:r>
            <a:r>
              <a:rPr lang="en-US" b="1">
                <a:solidFill>
                  <a:srgbClr val="002060"/>
                </a:solidFill>
              </a:rPr>
              <a:t>2.</a:t>
            </a:r>
            <a:r>
              <a:rPr lang="x-none" altLang="en-US" b="1">
                <a:solidFill>
                  <a:srgbClr val="002060"/>
                </a:solidFill>
              </a:rPr>
              <a:t>0.1</a:t>
            </a:r>
            <a:r>
              <a:rPr lang="en-US" altLang="x-none"/>
              <a:t> </a:t>
            </a:r>
            <a:r>
              <a:rPr lang="x-none" altLang="en-US">
                <a:solidFill>
                  <a:srgbClr val="C00000"/>
                </a:solidFill>
              </a:rPr>
              <a:t>REQUIRED</a:t>
            </a:r>
            <a:r>
              <a:rPr lang="x-none" altLang="en-US"/>
              <a:t>)</a:t>
            </a:r>
            <a:endParaRPr lang="x-none" altLang="en-US"/>
          </a:p>
          <a:p>
            <a:r>
              <a:rPr lang="zh-CN" altLang="x-none"/>
              <a:t>查找版本在</a:t>
            </a:r>
            <a:r>
              <a:rPr lang="en-US" altLang="zh-CN"/>
              <a:t> </a:t>
            </a:r>
            <a:r>
              <a:rPr lang="x-none" altLang="en-US"/>
              <a:t>2.0.1 </a:t>
            </a:r>
            <a:r>
              <a:rPr lang="zh-CN" altLang="x-none" b="1"/>
              <a:t>以上</a:t>
            </a:r>
            <a:r>
              <a:rPr lang="zh-CN" altLang="x-none"/>
              <a:t>的</a:t>
            </a:r>
            <a:r>
              <a:rPr lang="en-US" altLang="zh-CN"/>
              <a:t> OpenCV </a:t>
            </a:r>
            <a:r>
              <a:rPr lang="zh-CN" altLang="en-US"/>
              <a:t>包（</a:t>
            </a:r>
            <a:r>
              <a:rPr lang="en-US" altLang="zh-CN"/>
              <a:t>version</a:t>
            </a:r>
            <a:r>
              <a:rPr lang="x-none" altLang="en-US"/>
              <a:t> </a:t>
            </a:r>
            <a:r>
              <a:rPr lang="x-none" altLang="zh-CN"/>
              <a:t>&gt;= 2.0.1</a:t>
            </a:r>
            <a:r>
              <a:rPr lang="zh-CN" altLang="en-US"/>
              <a:t>）。</a:t>
            </a:r>
            <a:endParaRPr lang="zh-CN" altLang="en-US"/>
          </a:p>
          <a:p>
            <a:r>
              <a:rPr lang="en-US">
                <a:sym typeface="+mn-ea"/>
              </a:rPr>
              <a:t>find_package(OpenCV </a:t>
            </a:r>
            <a:r>
              <a:rPr lang="en-US" b="1">
                <a:solidFill>
                  <a:srgbClr val="002060"/>
                </a:solidFill>
                <a:sym typeface="+mn-ea"/>
              </a:rPr>
              <a:t>2.</a:t>
            </a:r>
            <a:r>
              <a:rPr lang="x-none" altLang="en-US" b="1">
                <a:solidFill>
                  <a:srgbClr val="002060"/>
                </a:solidFill>
                <a:sym typeface="+mn-ea"/>
              </a:rPr>
              <a:t>0.1</a:t>
            </a:r>
            <a:r>
              <a:rPr lang="en-US" altLang="x-none">
                <a:sym typeface="+mn-ea"/>
              </a:rPr>
              <a:t> </a:t>
            </a:r>
            <a:r>
              <a:rPr lang="x-none" altLang="en-US">
                <a:solidFill>
                  <a:srgbClr val="00B050"/>
                </a:solidFill>
                <a:sym typeface="+mn-ea"/>
              </a:rPr>
              <a:t>EXACT </a:t>
            </a:r>
            <a:r>
              <a:rPr lang="x-none" altLang="en-US">
                <a:solidFill>
                  <a:srgbClr val="C00000"/>
                </a:solidFill>
                <a:sym typeface="+mn-ea"/>
              </a:rPr>
              <a:t>REQUIRED</a:t>
            </a:r>
            <a:r>
              <a:rPr lang="x-none" altLang="en-US">
                <a:sym typeface="+mn-ea"/>
              </a:rPr>
              <a:t>)</a:t>
            </a:r>
            <a:endParaRPr lang="x-none" altLang="en-US"/>
          </a:p>
          <a:p>
            <a:r>
              <a:rPr lang="zh-CN" altLang="x-none">
                <a:sym typeface="+mn-ea"/>
              </a:rPr>
              <a:t>查找版本</a:t>
            </a:r>
            <a:r>
              <a:rPr lang="zh-CN" altLang="x-none" b="1">
                <a:sym typeface="+mn-ea"/>
              </a:rPr>
              <a:t>刚好为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2.0.1 </a:t>
            </a:r>
            <a:r>
              <a:rPr lang="zh-CN" altLang="x-none">
                <a:sym typeface="+mn-ea"/>
              </a:rPr>
              <a:t>的</a:t>
            </a:r>
            <a:r>
              <a:rPr lang="en-US" altLang="zh-CN">
                <a:sym typeface="+mn-ea"/>
              </a:rPr>
              <a:t> OpenCV </a:t>
            </a:r>
            <a:r>
              <a:rPr lang="zh-CN" altLang="en-US">
                <a:sym typeface="+mn-ea"/>
              </a:rPr>
              <a:t>包（</a:t>
            </a:r>
            <a:r>
              <a:rPr lang="x-none" altLang="zh-CN">
                <a:sym typeface="+mn-ea"/>
              </a:rPr>
              <a:t>version == 2.0.1</a:t>
            </a:r>
            <a:r>
              <a:rPr lang="zh-CN" altLang="en-US">
                <a:sym typeface="+mn-ea"/>
              </a:rPr>
              <a:t>）。</a:t>
            </a:r>
            <a:endParaRPr lang="zh-CN" altLang="en-US">
              <a:sym typeface="+mn-ea"/>
            </a:endParaRPr>
          </a:p>
          <a:p>
            <a:endParaRPr lang="zh-CN" altLang="en-US"/>
          </a:p>
          <a:p>
            <a:r>
              <a:rPr lang="zh-CN" altLang="en-US"/>
              <a:t>如果没写全，则没写的部分默认为</a:t>
            </a:r>
            <a:r>
              <a:rPr lang="en-US" altLang="zh-CN"/>
              <a:t> 0</a:t>
            </a:r>
            <a:r>
              <a:rPr lang="zh-CN" altLang="en-US"/>
              <a:t>。例如下列三者等价：</a:t>
            </a:r>
            <a:endParaRPr lang="zh-CN" altLang="en-US"/>
          </a:p>
          <a:p>
            <a:r>
              <a:rPr lang="en-US">
                <a:sym typeface="+mn-ea"/>
              </a:rPr>
              <a:t>find_package(OpenCV </a:t>
            </a:r>
            <a:r>
              <a:rPr lang="en-US" b="1">
                <a:solidFill>
                  <a:srgbClr val="002060"/>
                </a:solidFill>
                <a:sym typeface="+mn-ea"/>
              </a:rPr>
              <a:t>2</a:t>
            </a:r>
            <a:r>
              <a:rPr lang="en-US" altLang="x-none">
                <a:sym typeface="+mn-ea"/>
              </a:rPr>
              <a:t> </a:t>
            </a:r>
            <a:r>
              <a:rPr lang="x-none" altLang="en-US">
                <a:solidFill>
                  <a:srgbClr val="C00000"/>
                </a:solidFill>
                <a:sym typeface="+mn-ea"/>
              </a:rPr>
              <a:t>REQUIRED</a:t>
            </a:r>
            <a:r>
              <a:rPr lang="x-none" altLang="en-US">
                <a:sym typeface="+mn-ea"/>
              </a:rPr>
              <a:t>)</a:t>
            </a:r>
            <a:endParaRPr lang="x-none" altLang="en-US">
              <a:sym typeface="+mn-ea"/>
            </a:endParaRPr>
          </a:p>
          <a:p>
            <a:r>
              <a:rPr lang="en-US">
                <a:sym typeface="+mn-ea"/>
              </a:rPr>
              <a:t>find_package(OpenCV </a:t>
            </a:r>
            <a:r>
              <a:rPr lang="en-US" b="1">
                <a:solidFill>
                  <a:srgbClr val="002060"/>
                </a:solidFill>
                <a:sym typeface="+mn-ea"/>
              </a:rPr>
              <a:t>2.</a:t>
            </a:r>
            <a:r>
              <a:rPr lang="x-none" altLang="en-US" b="1">
                <a:solidFill>
                  <a:srgbClr val="002060"/>
                </a:solidFill>
                <a:sym typeface="+mn-ea"/>
              </a:rPr>
              <a:t>0</a:t>
            </a:r>
            <a:r>
              <a:rPr lang="en-US" altLang="x-none">
                <a:sym typeface="+mn-ea"/>
              </a:rPr>
              <a:t> </a:t>
            </a:r>
            <a:r>
              <a:rPr lang="x-none" altLang="en-US">
                <a:solidFill>
                  <a:srgbClr val="C00000"/>
                </a:solidFill>
                <a:sym typeface="+mn-ea"/>
              </a:rPr>
              <a:t>REQUIRED</a:t>
            </a:r>
            <a:r>
              <a:rPr lang="x-none" altLang="en-US">
                <a:sym typeface="+mn-ea"/>
              </a:rPr>
              <a:t>)</a:t>
            </a:r>
            <a:endParaRPr lang="x-none" altLang="en-US">
              <a:sym typeface="+mn-ea"/>
            </a:endParaRPr>
          </a:p>
          <a:p>
            <a:r>
              <a:rPr lang="en-US">
                <a:sym typeface="+mn-ea"/>
              </a:rPr>
              <a:t>find_package(OpenCV </a:t>
            </a:r>
            <a:r>
              <a:rPr lang="en-US" b="1">
                <a:solidFill>
                  <a:srgbClr val="002060"/>
                </a:solidFill>
                <a:sym typeface="+mn-ea"/>
              </a:rPr>
              <a:t>2.</a:t>
            </a:r>
            <a:r>
              <a:rPr lang="x-none" altLang="en-US" b="1">
                <a:solidFill>
                  <a:srgbClr val="002060"/>
                </a:solidFill>
                <a:sym typeface="+mn-ea"/>
              </a:rPr>
              <a:t>0.0</a:t>
            </a:r>
            <a:r>
              <a:rPr lang="en-US" altLang="x-none">
                <a:sym typeface="+mn-ea"/>
              </a:rPr>
              <a:t> </a:t>
            </a:r>
            <a:r>
              <a:rPr lang="x-none" altLang="en-US">
                <a:solidFill>
                  <a:srgbClr val="C00000"/>
                </a:solidFill>
                <a:sym typeface="+mn-ea"/>
              </a:rPr>
              <a:t>REQUIRED</a:t>
            </a:r>
            <a:r>
              <a:rPr lang="x-none" altLang="en-US">
                <a:sym typeface="+mn-ea"/>
              </a:rPr>
              <a:t>)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Text Box 3"/>
          <p:cNvSpPr txBox="1"/>
          <p:nvPr/>
        </p:nvSpPr>
        <p:spPr>
          <a:xfrm>
            <a:off x="4906010" y="6489700"/>
            <a:ext cx="19989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x-none">
                <a:sym typeface="+mn-ea"/>
              </a:rPr>
              <a:t>https://semver.org</a:t>
            </a:r>
            <a:endParaRPr lang="x-none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总结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x-none">
                <a:solidFill>
                  <a:schemeClr val="bg1">
                    <a:lumMod val="50000"/>
                  </a:schemeClr>
                </a:solidFill>
              </a:rPr>
              <a:t>安装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</a:rPr>
              <a:t> TBB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：</a:t>
            </a:r>
            <a:endParaRPr lang="x-none" altLang="en-US">
              <a:solidFill>
                <a:schemeClr val="bg1">
                  <a:lumMod val="50000"/>
                </a:schemeClr>
              </a:solidFill>
            </a:endParaRPr>
          </a:p>
          <a:p>
            <a:r>
              <a:rPr lang="x-none" altLang="en-US"/>
              <a:t>cd tbb</a:t>
            </a:r>
            <a:endParaRPr lang="x-none" altLang="en-US"/>
          </a:p>
          <a:p>
            <a:r>
              <a:rPr lang="x-none" altLang="en-US"/>
              <a:t>./configure --prefix=</a:t>
            </a:r>
            <a:r>
              <a:rPr lang="x-none" altLang="en-US" b="1"/>
              <a:t>/opt/tbbinstalldir</a:t>
            </a:r>
            <a:endParaRPr lang="x-none" altLang="en-US"/>
          </a:p>
          <a:p>
            <a:r>
              <a:rPr lang="x-none" altLang="en-US"/>
              <a:t>make -j 8</a:t>
            </a:r>
            <a:endParaRPr lang="x-none" altLang="en-US"/>
          </a:p>
          <a:p>
            <a:r>
              <a:rPr lang="x-none" altLang="en-US"/>
              <a:t>sudo make install</a:t>
            </a:r>
            <a:endParaRPr lang="x-none" altLang="en-US"/>
          </a:p>
          <a:p>
            <a:endParaRPr lang="en-US" altLang="x-none"/>
          </a:p>
          <a:p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在你的项目里使用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</a:rPr>
              <a:t> TBB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：</a:t>
            </a:r>
            <a:endParaRPr lang="en-US" altLang="x-none">
              <a:solidFill>
                <a:schemeClr val="bg1">
                  <a:lumMod val="50000"/>
                </a:schemeClr>
              </a:solidFill>
            </a:endParaRPr>
          </a:p>
          <a:p>
            <a:r>
              <a:rPr lang="x-none" altLang="en-US"/>
              <a:t>cd yourapp</a:t>
            </a:r>
            <a:endParaRPr lang="en-US" altLang="x-none"/>
          </a:p>
          <a:p>
            <a:r>
              <a:rPr lang="en-US" altLang="x-none"/>
              <a:t>cmake </a:t>
            </a:r>
            <a:r>
              <a:rPr lang="x-none" altLang="en-US"/>
              <a:t>-B build -DTBB_DIR=</a:t>
            </a:r>
            <a:r>
              <a:rPr lang="x-none" altLang="en-US" b="1"/>
              <a:t>/opt/tbbinstalldir</a:t>
            </a:r>
            <a:r>
              <a:rPr lang="x-none" altLang="en-US"/>
              <a:t>/lib/cmake/TBB</a:t>
            </a:r>
            <a:endParaRPr lang="x-none" altLang="en-US"/>
          </a:p>
          <a:p>
            <a:r>
              <a:rPr lang="x-none" altLang="en-US"/>
              <a:t>cmake --build build --parallel 8</a:t>
            </a:r>
            <a:endParaRPr lang="x-none" altLang="en-US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总结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x-none">
                <a:solidFill>
                  <a:schemeClr val="bg1">
                    <a:lumMod val="50000"/>
                  </a:schemeClr>
                </a:solidFill>
              </a:rPr>
              <a:t>CMakeLists.txt </a:t>
            </a:r>
            <a:r>
              <a:rPr lang="zh-CN" altLang="x-none">
                <a:solidFill>
                  <a:schemeClr val="bg1">
                    <a:lumMod val="50000"/>
                  </a:schemeClr>
                </a:solidFill>
              </a:rPr>
              <a:t>这样写</a:t>
            </a:r>
            <a:r>
              <a:rPr lang="zh-CN" altLang="x-none">
                <a:solidFill>
                  <a:schemeClr val="bg1">
                    <a:lumMod val="50000"/>
                  </a:schemeClr>
                </a:solidFill>
              </a:rPr>
              <a:t>：</a:t>
            </a:r>
            <a:endParaRPr lang="x-none">
              <a:solidFill>
                <a:schemeClr val="bg1">
                  <a:lumMod val="50000"/>
                </a:schemeClr>
              </a:solidFill>
            </a:endParaRPr>
          </a:p>
          <a:p>
            <a:endParaRPr lang="x-none"/>
          </a:p>
          <a:p>
            <a:r>
              <a:rPr lang="x-none"/>
              <a:t>project(yourapp)</a:t>
            </a:r>
            <a:endParaRPr lang="x-none"/>
          </a:p>
          <a:p>
            <a:r>
              <a:rPr lang="x-none"/>
              <a:t>add_executable(yourapp yourmain.cpp)</a:t>
            </a:r>
            <a:endParaRPr lang="x-none"/>
          </a:p>
          <a:p>
            <a:r>
              <a:rPr lang="x-none"/>
              <a:t>find_package(</a:t>
            </a:r>
            <a:r>
              <a:rPr lang="x-none" b="1"/>
              <a:t>TBB </a:t>
            </a:r>
            <a:r>
              <a:rPr lang="x-none"/>
              <a:t>CONFIG REQUIRED COMPONENTS </a:t>
            </a:r>
            <a:r>
              <a:rPr lang="x-none" b="1"/>
              <a:t>tbb</a:t>
            </a:r>
            <a:r>
              <a:rPr lang="x-none"/>
              <a:t>)</a:t>
            </a:r>
            <a:endParaRPr lang="x-none"/>
          </a:p>
          <a:p>
            <a:r>
              <a:rPr lang="x-none"/>
              <a:t>target_link_libraries(yourapp PUBLIC </a:t>
            </a:r>
            <a:r>
              <a:rPr lang="x-none" b="1"/>
              <a:t>TBB</a:t>
            </a:r>
            <a:r>
              <a:rPr lang="x-none"/>
              <a:t>::</a:t>
            </a:r>
            <a:r>
              <a:rPr lang="x-none" b="1"/>
              <a:t>tbb</a:t>
            </a:r>
            <a:r>
              <a:rPr lang="x-none"/>
              <a:t>)</a:t>
            </a:r>
            <a:endParaRPr lang="x-none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古代</a:t>
            </a:r>
            <a:r>
              <a:rPr lang="en-US" altLang="zh-CN"/>
              <a:t> CMake </a:t>
            </a:r>
            <a:r>
              <a:rPr lang="zh-CN"/>
              <a:t>常见问题</a:t>
            </a:r>
            <a:endParaRPr lang="zh-C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504055"/>
          </a:xfrm>
        </p:spPr>
        <p:txBody>
          <a:bodyPr>
            <a:normAutofit lnSpcReduction="10000"/>
          </a:bodyPr>
          <a:p>
            <a:pPr marL="457200" indent="-457200">
              <a:buAutoNum type="arabicPeriod"/>
            </a:pPr>
            <a:r>
              <a:rPr lang="x-none" altLang="en-US">
                <a:sym typeface="+mn-ea"/>
              </a:rPr>
              <a:t>target_link_libraries(yourapp </a:t>
            </a:r>
            <a:r>
              <a:rPr lang="x-none" altLang="en-US" b="1">
                <a:sym typeface="+mn-ea"/>
              </a:rPr>
              <a:t>${XXX_LIBRARIES}</a:t>
            </a:r>
            <a:r>
              <a:rPr lang="x-none" altLang="en-US">
                <a:sym typeface="+mn-ea"/>
              </a:rPr>
              <a:t>)</a:t>
            </a:r>
            <a:endParaRPr lang="x-none" altLang="en-US">
              <a:sym typeface="+mn-ea"/>
            </a:endParaRPr>
          </a:p>
          <a:p>
            <a:pPr marL="457200" indent="-457200">
              <a:buAutoNum type="arabicPeriod"/>
            </a:pPr>
            <a:r>
              <a:rPr lang="x-none" altLang="en-US">
                <a:sym typeface="+mn-ea"/>
              </a:rPr>
              <a:t>target_include_directories(yourapp </a:t>
            </a:r>
            <a:r>
              <a:rPr lang="x-none" altLang="en-US" b="1">
                <a:sym typeface="+mn-ea"/>
              </a:rPr>
              <a:t>${XXX_INCLUDE_DIRS}</a:t>
            </a:r>
            <a:r>
              <a:rPr lang="x-none" altLang="en-US">
                <a:sym typeface="+mn-ea"/>
              </a:rPr>
              <a:t>)</a:t>
            </a:r>
            <a:endParaRPr lang="zh-CN" altLang="en-US"/>
          </a:p>
          <a:p>
            <a:pPr marL="457200" indent="-457200"/>
            <a:endParaRPr lang="zh-CN" altLang="en-US"/>
          </a:p>
          <a:p>
            <a:r>
              <a:rPr lang="en-US" altLang="zh-CN"/>
              <a:t>Q: </a:t>
            </a:r>
            <a:r>
              <a:rPr lang="zh-CN" altLang="en-US"/>
              <a:t>我明明链接了</a:t>
            </a:r>
            <a:r>
              <a:rPr lang="en-US" altLang="zh-CN"/>
              <a:t> XXX </a:t>
            </a:r>
            <a:r>
              <a:rPr lang="zh-CN" altLang="en-US"/>
              <a:t>库，编译时却报错“找不到头文件</a:t>
            </a:r>
            <a:r>
              <a:rPr lang="x-none" altLang="zh-CN"/>
              <a:t> </a:t>
            </a:r>
            <a:r>
              <a:rPr lang="en-US" altLang="zh-CN"/>
              <a:t>XXX</a:t>
            </a:r>
            <a:r>
              <a:rPr lang="x-none" altLang="en-US"/>
              <a:t>.h</a:t>
            </a:r>
            <a:r>
              <a:rPr lang="zh-CN" altLang="en-US">
                <a:sym typeface="+mn-ea"/>
              </a:rPr>
              <a:t>”</a:t>
            </a:r>
            <a:r>
              <a:rPr lang="zh-CN" altLang="en-US"/>
              <a:t>怎么办？</a:t>
            </a:r>
            <a:endParaRPr lang="zh-CN" altLang="en-US"/>
          </a:p>
          <a:p>
            <a:r>
              <a:rPr lang="en-US" altLang="zh-CN"/>
              <a:t>A: </a:t>
            </a:r>
            <a:r>
              <a:rPr lang="zh-CN" altLang="en-US"/>
              <a:t>你漏了上面的</a:t>
            </a:r>
            <a:r>
              <a:rPr lang="x-none" altLang="zh-CN"/>
              <a:t> </a:t>
            </a:r>
            <a:r>
              <a:rPr lang="en-US" altLang="x-none"/>
              <a:t>2</a:t>
            </a:r>
            <a:r>
              <a:rPr lang="zh-CN" altLang="x-none"/>
              <a:t>。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Q</a:t>
            </a:r>
            <a:r>
              <a:rPr lang="x-none" altLang="en-US"/>
              <a:t>: </a:t>
            </a:r>
            <a:r>
              <a:rPr lang="zh-CN" altLang="x-none"/>
              <a:t>我明明编译都通过了，链接却报错“</a:t>
            </a:r>
            <a:r>
              <a:rPr lang="x-none" altLang="zh-CN"/>
              <a:t>undefined symbol</a:t>
            </a:r>
            <a:r>
              <a:rPr lang="zh-CN" altLang="x-none"/>
              <a:t>：</a:t>
            </a:r>
            <a:r>
              <a:rPr lang="x-none" altLang="zh-CN"/>
              <a:t>XXXfunc</a:t>
            </a:r>
            <a:r>
              <a:rPr lang="zh-CN" altLang="x-none"/>
              <a:t>”怎么办？</a:t>
            </a:r>
            <a:endParaRPr lang="zh-CN" altLang="x-none"/>
          </a:p>
          <a:p>
            <a:r>
              <a:rPr lang="en-US" altLang="zh-CN">
                <a:sym typeface="+mn-ea"/>
              </a:rPr>
              <a:t>A: </a:t>
            </a:r>
            <a:r>
              <a:rPr lang="zh-CN" altLang="en-US">
                <a:sym typeface="+mn-ea"/>
              </a:rPr>
              <a:t>你漏了上面的</a:t>
            </a:r>
            <a:r>
              <a:rPr lang="x-none" altLang="zh-CN">
                <a:sym typeface="+mn-ea"/>
              </a:rPr>
              <a:t> 1</a:t>
            </a:r>
            <a:r>
              <a:rPr lang="zh-CN" altLang="x-none">
                <a:sym typeface="+mn-ea"/>
              </a:rPr>
              <a:t>。</a:t>
            </a:r>
            <a:endParaRPr lang="zh-CN" altLang="x-none">
              <a:sym typeface="+mn-ea"/>
            </a:endParaRPr>
          </a:p>
          <a:p>
            <a:endParaRPr lang="zh-CN" altLang="x-none"/>
          </a:p>
          <a:p>
            <a:r>
              <a:rPr lang="zh-CN" altLang="x-none"/>
              <a:t>打印检查一下这两个变量是不是空的：</a:t>
            </a:r>
            <a:r>
              <a:rPr lang="x-none" altLang="en-US"/>
              <a:t>message(“!!!!!!”</a:t>
            </a:r>
            <a:r>
              <a:rPr lang="x-none" altLang="zh-CN"/>
              <a:t> </a:t>
            </a:r>
            <a:r>
              <a:rPr lang="x-none" altLang="en-US" b="1">
                <a:sym typeface="+mn-ea"/>
              </a:rPr>
              <a:t>${XXX_INCLUDE_DIRS}</a:t>
            </a:r>
            <a:r>
              <a:rPr lang="x-none" altLang="en-US">
                <a:sym typeface="+mn-ea"/>
              </a:rPr>
              <a:t>)</a:t>
            </a:r>
            <a:endParaRPr lang="x-none" altLang="en-US">
              <a:sym typeface="+mn-ea"/>
            </a:endParaRPr>
          </a:p>
          <a:p>
            <a:r>
              <a:rPr lang="zh-CN" altLang="x-none">
                <a:sym typeface="+mn-ea"/>
              </a:rPr>
              <a:t>如果为空说明你变量名打错了，</a:t>
            </a:r>
            <a:r>
              <a:rPr lang="en-US" altLang="zh-CN">
                <a:sym typeface="+mn-ea"/>
              </a:rPr>
              <a:t>CMake </a:t>
            </a:r>
            <a:r>
              <a:rPr lang="zh-CN" altLang="en-US">
                <a:sym typeface="+mn-ea"/>
              </a:rPr>
              <a:t>特色就是</a:t>
            </a:r>
            <a:r>
              <a:rPr lang="zh-CN" altLang="en-US" b="1">
                <a:sym typeface="+mn-ea"/>
              </a:rPr>
              <a:t>找不到变量不报错，而是视为空字符串</a:t>
            </a:r>
            <a:r>
              <a:rPr lang="zh-CN" altLang="en-US">
                <a:sym typeface="+mn-ea"/>
              </a:rPr>
              <a:t>。</a:t>
            </a:r>
            <a:endParaRPr lang="zh-CN" altLang="x-none">
              <a:sym typeface="+mn-ea"/>
            </a:endParaRPr>
          </a:p>
          <a:p>
            <a:r>
              <a:rPr lang="zh-CN" altLang="x-none">
                <a:sym typeface="+mn-ea"/>
              </a:rPr>
              <a:t>去看一下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FindXXX.cmake </a:t>
            </a:r>
            <a:r>
              <a:rPr lang="zh-CN" altLang="x-none">
                <a:sym typeface="+mn-ea"/>
              </a:rPr>
              <a:t>里的注释（那就是文档），到底是什么名字。</a:t>
            </a:r>
            <a:endParaRPr lang="zh-CN" altLang="x-none">
              <a:sym typeface="+mn-ea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x-none"/>
              <a:t>少见的</a:t>
            </a:r>
            <a:r>
              <a:rPr lang="en-US" altLang="zh-CN"/>
              <a:t> </a:t>
            </a:r>
            <a:r>
              <a:rPr lang="x-none" altLang="en-US"/>
              <a:t>add_subdirectory</a:t>
            </a:r>
            <a:r>
              <a:rPr lang="en-US" altLang="x-none"/>
              <a:t> </a:t>
            </a:r>
            <a:r>
              <a:rPr lang="zh-CN" altLang="x-none">
                <a:sym typeface="+mn-ea"/>
              </a:rPr>
              <a:t>邪教</a:t>
            </a:r>
            <a:endParaRPr lang="en-US" altLang="x-non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大部分第三方库都需要提前安装好，然后再</a:t>
            </a:r>
            <a:r>
              <a:rPr lang="en-US" altLang="zh-CN"/>
              <a:t> </a:t>
            </a:r>
            <a:r>
              <a:rPr lang="x-none" altLang="en-US"/>
              <a:t>find_package </a:t>
            </a:r>
            <a:r>
              <a:rPr lang="zh-CN" altLang="x-none"/>
              <a:t>找到他，然后才能链接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也有少数第三方库为了方便，还支持作为子项目加到你的项目中来，这种就不需要</a:t>
            </a:r>
            <a:r>
              <a:rPr lang="en-US" altLang="zh-CN"/>
              <a:t> </a:t>
            </a:r>
            <a:r>
              <a:rPr lang="x-none" altLang="en-US"/>
              <a:t>:: </a:t>
            </a:r>
            <a:r>
              <a:rPr lang="zh-CN" altLang="x-none"/>
              <a:t>语法。</a:t>
            </a:r>
            <a:endParaRPr lang="zh-CN" altLang="x-none"/>
          </a:p>
          <a:p>
            <a:endParaRPr lang="zh-CN" altLang="x-none"/>
          </a:p>
          <a:p>
            <a:r>
              <a:rPr lang="zh-CN" altLang="x-none"/>
              <a:t>标准方法：</a:t>
            </a:r>
            <a:endParaRPr lang="zh-CN" altLang="x-none"/>
          </a:p>
          <a:p>
            <a:r>
              <a:rPr lang="x-none" altLang="zh-CN"/>
              <a:t>find_package(spdlog REQUIRED)</a:t>
            </a:r>
            <a:endParaRPr lang="x-none" altLang="zh-CN"/>
          </a:p>
          <a:p>
            <a:r>
              <a:rPr lang="x-none" altLang="zh-CN"/>
              <a:t>target_link_libraries(yourapp PUBLIC </a:t>
            </a:r>
            <a:r>
              <a:rPr lang="x-none" altLang="zh-CN" b="1"/>
              <a:t>spdlog::spdlog</a:t>
            </a:r>
            <a:r>
              <a:rPr lang="x-none" altLang="zh-CN"/>
              <a:t>)</a:t>
            </a:r>
            <a:endParaRPr lang="x-none" altLang="zh-CN"/>
          </a:p>
          <a:p>
            <a:endParaRPr lang="x-none" altLang="zh-CN"/>
          </a:p>
          <a:p>
            <a:r>
              <a:rPr lang="zh-CN" altLang="x-none"/>
              <a:t>邪教方法：</a:t>
            </a:r>
            <a:endParaRPr lang="zh-CN" altLang="x-none"/>
          </a:p>
          <a:p>
            <a:r>
              <a:rPr lang="x-none" altLang="zh-CN"/>
              <a:t>add_subdirectory(spdlog)  </a:t>
            </a:r>
            <a:r>
              <a:rPr lang="x-none" altLang="zh-CN">
                <a:solidFill>
                  <a:schemeClr val="bg1">
                    <a:lumMod val="50000"/>
                  </a:schemeClr>
                </a:solidFill>
              </a:rPr>
              <a:t># </a:t>
            </a:r>
            <a:r>
              <a:rPr lang="zh-CN" altLang="x-none">
                <a:solidFill>
                  <a:schemeClr val="bg1">
                    <a:lumMod val="50000"/>
                  </a:schemeClr>
                </a:solidFill>
              </a:rPr>
              <a:t>需要下载好他们的源码放到你的根目录下</a:t>
            </a:r>
            <a:endParaRPr lang="zh-CN" altLang="x-none"/>
          </a:p>
          <a:p>
            <a:r>
              <a:rPr lang="x-none" altLang="zh-CN"/>
              <a:t>target_link_libraries(yourapp PUBLIC </a:t>
            </a:r>
            <a:r>
              <a:rPr lang="x-none" altLang="zh-CN" b="1"/>
              <a:t>spdlog</a:t>
            </a:r>
            <a:r>
              <a:rPr lang="x-none" altLang="zh-CN"/>
              <a:t>)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一、划分子项目</a:t>
            </a:r>
            <a:endParaRPr lang="zh-CN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p>
            <a:r>
              <a:rPr lang="zh-CN" altLang="en-US"/>
              <a:t>大型的项目，往往会划分为几个子项目。</a:t>
            </a:r>
            <a:endParaRPr lang="zh-CN" altLang="en-US"/>
          </a:p>
          <a:p>
            <a:r>
              <a:rPr lang="zh-CN" altLang="en-US"/>
              <a:t>即使你只有一个子项目，也建议你先创建一个子目录，方便以后追加新的子项目。</a:t>
            </a:r>
            <a:endParaRPr lang="zh-CN" altLang="en-US"/>
          </a:p>
          <a:p>
            <a:r>
              <a:rPr lang="zh-CN" altLang="en-US"/>
              <a:t>左图的案例中，我们在根目录下，创建了两个子项目</a:t>
            </a:r>
            <a:r>
              <a:rPr lang="en-US" altLang="zh-CN"/>
              <a:t> </a:t>
            </a:r>
            <a:r>
              <a:rPr lang="x-none" altLang="en-US"/>
              <a:t>biology </a:t>
            </a:r>
            <a:r>
              <a:rPr lang="zh-CN" altLang="x-none"/>
              <a:t>和</a:t>
            </a:r>
            <a:r>
              <a:rPr lang="en-US" altLang="zh-CN"/>
              <a:t> </a:t>
            </a:r>
            <a:r>
              <a:rPr lang="x-none" altLang="en-US"/>
              <a:t>pybmain</a:t>
            </a:r>
            <a:r>
              <a:rPr lang="zh-CN" altLang="x-none"/>
              <a:t>，他们分别在各自的目录下有自己的</a:t>
            </a:r>
            <a:r>
              <a:rPr lang="en-US" altLang="zh-CN"/>
              <a:t> CMakeLists</a:t>
            </a:r>
            <a:r>
              <a:rPr lang="x-none" altLang="en-US"/>
              <a:t>.txt</a:t>
            </a:r>
            <a:r>
              <a:rPr lang="zh-CN" altLang="x-none"/>
              <a:t>。</a:t>
            </a:r>
            <a:endParaRPr lang="zh-CN" altLang="x-none"/>
          </a:p>
        </p:txBody>
      </p:sp>
      <p:pic>
        <p:nvPicPr>
          <p:cNvPr id="8" name="Content Placeholder 4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350645" y="1478280"/>
            <a:ext cx="3775710" cy="5046980"/>
          </a:xfrm>
          <a:prstGeom prst="rect">
            <a:avLst/>
          </a:prstGeom>
        </p:spPr>
      </p:pic>
      <p:sp>
        <p:nvSpPr>
          <p:cNvPr id="10" name="Rectangles 9"/>
          <p:cNvSpPr/>
          <p:nvPr/>
        </p:nvSpPr>
        <p:spPr>
          <a:xfrm>
            <a:off x="1876425" y="1734820"/>
            <a:ext cx="1128395" cy="282575"/>
          </a:xfrm>
          <a:prstGeom prst="rect">
            <a:avLst/>
          </a:prstGeom>
          <a:noFill/>
          <a:ln w="19050">
            <a:solidFill>
              <a:schemeClr val="accent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3" name="Rectangles 2"/>
          <p:cNvSpPr/>
          <p:nvPr/>
        </p:nvSpPr>
        <p:spPr>
          <a:xfrm>
            <a:off x="1876425" y="4288790"/>
            <a:ext cx="1128395" cy="282575"/>
          </a:xfrm>
          <a:prstGeom prst="rect">
            <a:avLst/>
          </a:prstGeom>
          <a:noFill/>
          <a:ln w="19050">
            <a:solidFill>
              <a:schemeClr val="accent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二、根</a:t>
            </a:r>
            <a:r>
              <a:rPr lang="zh-CN">
                <a:sym typeface="+mn-ea"/>
              </a:rPr>
              <a:t>项目</a:t>
            </a:r>
            <a:r>
              <a:rPr lang="zh-CN"/>
              <a:t>的</a:t>
            </a:r>
            <a:r>
              <a:rPr lang="en-US" altLang="zh-CN"/>
              <a:t> CMakeLists</a:t>
            </a:r>
            <a:r>
              <a:rPr lang="x-none" altLang="en-US"/>
              <a:t>.txt </a:t>
            </a:r>
            <a:r>
              <a:rPr lang="zh-CN"/>
              <a:t>配置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6800215" y="1656080"/>
            <a:ext cx="5181600" cy="4351338"/>
          </a:xfrm>
        </p:spPr>
        <p:txBody>
          <a:bodyPr/>
          <a:p>
            <a:r>
              <a:rPr lang="zh-CN"/>
              <a:t>在根项目的</a:t>
            </a:r>
            <a:r>
              <a:rPr lang="en-US" altLang="zh-CN"/>
              <a:t> CMakeLists</a:t>
            </a:r>
            <a:r>
              <a:rPr lang="x-none" altLang="en-US"/>
              <a:t>.txt</a:t>
            </a:r>
            <a:r>
              <a:rPr lang="en-US" altLang="x-none"/>
              <a:t> </a:t>
            </a:r>
            <a:r>
              <a:rPr lang="zh-CN" altLang="en-US"/>
              <a:t>中，设置了默认的构建模式，设置了统一的</a:t>
            </a:r>
            <a:r>
              <a:rPr lang="en-US" altLang="zh-CN"/>
              <a:t> C++ </a:t>
            </a:r>
            <a:r>
              <a:rPr lang="zh-CN" altLang="en-US"/>
              <a:t>版本等各种选项</a:t>
            </a:r>
            <a:r>
              <a:rPr lang="zh-CN" altLang="x-none"/>
              <a:t>。然后通过</a:t>
            </a:r>
            <a:r>
              <a:rPr lang="en-US" altLang="zh-CN"/>
              <a:t> project </a:t>
            </a:r>
            <a:r>
              <a:rPr lang="zh-CN" altLang="en-US"/>
              <a:t>命令初始化了根项目。</a:t>
            </a:r>
            <a:endParaRPr lang="zh-CN" altLang="en-US"/>
          </a:p>
          <a:p>
            <a:r>
              <a:rPr lang="zh-CN" altLang="en-US"/>
              <a:t>随后通过</a:t>
            </a:r>
            <a:r>
              <a:rPr lang="en-US" altLang="zh-CN"/>
              <a:t> </a:t>
            </a:r>
            <a:r>
              <a:rPr lang="x-none" altLang="en-US"/>
              <a:t>add_subdirectory </a:t>
            </a:r>
            <a:r>
              <a:rPr lang="zh-CN" altLang="x-none"/>
              <a:t>把两个子项目</a:t>
            </a:r>
            <a:r>
              <a:rPr lang="en-US" altLang="zh-CN"/>
              <a:t> </a:t>
            </a:r>
            <a:r>
              <a:rPr lang="x-none" altLang="en-US"/>
              <a:t>pybmain </a:t>
            </a:r>
            <a:r>
              <a:rPr lang="zh-CN" altLang="x-none"/>
              <a:t>和</a:t>
            </a:r>
            <a:r>
              <a:rPr lang="x-none" altLang="zh-CN"/>
              <a:t> biology </a:t>
            </a:r>
            <a:r>
              <a:rPr lang="zh-CN" altLang="x-none"/>
              <a:t>添加进来（</a:t>
            </a:r>
            <a:r>
              <a:rPr lang="zh-CN" altLang="x-none">
                <a:sym typeface="+mn-ea"/>
              </a:rPr>
              <a:t>顺序无关紧要</a:t>
            </a:r>
            <a:r>
              <a:rPr lang="zh-CN" altLang="x-none"/>
              <a:t>），这会</a:t>
            </a:r>
            <a:r>
              <a:rPr lang="zh-CN"/>
              <a:t>调用</a:t>
            </a:r>
            <a:r>
              <a:rPr lang="en-US" altLang="zh-CN"/>
              <a:t> </a:t>
            </a:r>
            <a:r>
              <a:rPr lang="x-none" altLang="en-US"/>
              <a:t>pybmain/CMakeLists.txt </a:t>
            </a:r>
            <a:r>
              <a:rPr lang="zh-CN" altLang="x-none"/>
              <a:t>和</a:t>
            </a:r>
            <a:r>
              <a:rPr lang="en-US" altLang="zh-CN"/>
              <a:t> </a:t>
            </a:r>
            <a:r>
              <a:rPr lang="x-none" altLang="en-US"/>
              <a:t>biology/CMakeLists.txt</a:t>
            </a:r>
            <a:r>
              <a:rPr lang="zh-CN" altLang="x-none">
                <a:sym typeface="+mn-ea"/>
              </a:rPr>
              <a:t>。</a:t>
            </a:r>
            <a:endParaRPr lang="zh-CN" altLang="x-none"/>
          </a:p>
        </p:txBody>
      </p:sp>
      <p:pic>
        <p:nvPicPr>
          <p:cNvPr id="7" name="Content Placeholder 6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2439670" y="2195195"/>
            <a:ext cx="4360545" cy="3406775"/>
          </a:xfrm>
          <a:prstGeom prst="rect">
            <a:avLst/>
          </a:prstGeom>
          <a:ln w="12700">
            <a:solidFill>
              <a:schemeClr val="accent2"/>
            </a:solidFill>
          </a:ln>
        </p:spPr>
      </p:pic>
      <p:pic>
        <p:nvPicPr>
          <p:cNvPr id="9" name="Content Placeholder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530" y="1584325"/>
            <a:ext cx="2018030" cy="2698750"/>
          </a:xfrm>
          <a:prstGeom prst="rect">
            <a:avLst/>
          </a:prstGeom>
        </p:spPr>
      </p:pic>
      <p:sp>
        <p:nvSpPr>
          <p:cNvPr id="10" name="Rectangles 9"/>
          <p:cNvSpPr/>
          <p:nvPr/>
        </p:nvSpPr>
        <p:spPr>
          <a:xfrm>
            <a:off x="486410" y="2898775"/>
            <a:ext cx="1114425" cy="184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>
                <a:sym typeface="+mn-ea"/>
              </a:rPr>
              <a:t>三、子项目的</a:t>
            </a:r>
            <a:r>
              <a:rPr lang="en-US" altLang="zh-CN">
                <a:sym typeface="+mn-ea"/>
              </a:rPr>
              <a:t> CMakeLists</a:t>
            </a:r>
            <a:r>
              <a:rPr lang="x-none" altLang="en-US">
                <a:sym typeface="+mn-ea"/>
              </a:rPr>
              <a:t>.txt </a:t>
            </a:r>
            <a:r>
              <a:rPr lang="zh-CN">
                <a:sym typeface="+mn-ea"/>
              </a:rPr>
              <a:t>配置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805680" y="1656080"/>
            <a:ext cx="7176135" cy="4351655"/>
          </a:xfrm>
        </p:spPr>
        <p:txBody>
          <a:bodyPr/>
          <a:p>
            <a:r>
              <a:rPr lang="zh-CN" altLang="x-none">
                <a:sym typeface="+mn-ea"/>
              </a:rPr>
              <a:t>子项目的</a:t>
            </a:r>
            <a:r>
              <a:rPr lang="en-US" altLang="zh-CN">
                <a:sym typeface="+mn-ea"/>
              </a:rPr>
              <a:t> CMakeLists</a:t>
            </a:r>
            <a:r>
              <a:rPr lang="x-none" altLang="en-US">
                <a:sym typeface="+mn-ea"/>
              </a:rPr>
              <a:t>.txt </a:t>
            </a:r>
            <a:r>
              <a:rPr lang="zh-CN" altLang="x-none">
                <a:sym typeface="+mn-ea"/>
              </a:rPr>
              <a:t>就干净许多，只是创建了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biology </a:t>
            </a:r>
            <a:r>
              <a:rPr lang="zh-CN" altLang="x-none">
                <a:sym typeface="+mn-ea"/>
              </a:rPr>
              <a:t>这个静态库对象，并通过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GLOB_RECRUSE </a:t>
            </a:r>
            <a:r>
              <a:rPr lang="zh-CN" altLang="x-none">
                <a:sym typeface="+mn-ea"/>
              </a:rPr>
              <a:t>为他批量添加了所有位于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src </a:t>
            </a:r>
            <a:r>
              <a:rPr lang="zh-CN" altLang="x-none">
                <a:sym typeface="+mn-ea"/>
              </a:rPr>
              <a:t>和</a:t>
            </a:r>
            <a:r>
              <a:rPr lang="en-US" altLang="zh-CN">
                <a:sym typeface="+mn-ea"/>
              </a:rPr>
              <a:t> include </a:t>
            </a:r>
            <a:r>
              <a:rPr lang="zh-CN" altLang="en-US">
                <a:sym typeface="+mn-ea"/>
              </a:rPr>
              <a:t>下</a:t>
            </a:r>
            <a:r>
              <a:rPr lang="zh-CN" altLang="x-none">
                <a:sym typeface="+mn-ea"/>
              </a:rPr>
              <a:t>源码和头文件。</a:t>
            </a:r>
            <a:endParaRPr lang="zh-CN"/>
          </a:p>
          <a:p>
            <a:r>
              <a:rPr lang="zh-CN"/>
              <a:t>根项目的</a:t>
            </a:r>
            <a:r>
              <a:rPr lang="en-US" altLang="zh-CN"/>
              <a:t> CMakeLists</a:t>
            </a:r>
            <a:r>
              <a:rPr lang="x-none" altLang="en-US"/>
              <a:t>.txt</a:t>
            </a:r>
            <a:r>
              <a:rPr lang="en-US" altLang="x-none"/>
              <a:t> </a:t>
            </a:r>
            <a:r>
              <a:rPr lang="zh-CN" altLang="en-US"/>
              <a:t>负责处理全局有效的设定。</a:t>
            </a:r>
            <a:r>
              <a:rPr lang="zh-CN" altLang="x-none"/>
              <a:t>而子项目的</a:t>
            </a:r>
            <a:r>
              <a:rPr lang="en-US" altLang="zh-CN"/>
              <a:t> CMakeLists</a:t>
            </a:r>
            <a:r>
              <a:rPr lang="x-none" altLang="en-US"/>
              <a:t>.txt </a:t>
            </a:r>
            <a:r>
              <a:rPr lang="zh-CN" altLang="x-none"/>
              <a:t>则仅考虑该子项目自身的设定，比如他的头文件目录，要链接的库等等。</a:t>
            </a:r>
            <a:endParaRPr lang="zh-CN" altLang="x-none"/>
          </a:p>
        </p:txBody>
      </p:sp>
      <p:pic>
        <p:nvPicPr>
          <p:cNvPr id="9" name="Content Placeholder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530" y="1584325"/>
            <a:ext cx="2018030" cy="2698750"/>
          </a:xfrm>
          <a:prstGeom prst="rect">
            <a:avLst/>
          </a:prstGeom>
        </p:spPr>
      </p:pic>
      <p:sp>
        <p:nvSpPr>
          <p:cNvPr id="10" name="Rectangles 9"/>
          <p:cNvSpPr/>
          <p:nvPr/>
        </p:nvSpPr>
        <p:spPr>
          <a:xfrm>
            <a:off x="796290" y="1875155"/>
            <a:ext cx="1114425" cy="184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910715" y="5718175"/>
            <a:ext cx="8229600" cy="887730"/>
          </a:xfrm>
          <a:prstGeom prst="rect">
            <a:avLst/>
          </a:prstGeom>
          <a:ln w="12700">
            <a:solidFill>
              <a:schemeClr val="accent2"/>
            </a:solidFill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>
                <a:sym typeface="+mn-ea"/>
              </a:rPr>
              <a:t>四、子项目的头文件</a:t>
            </a:r>
            <a:endParaRPr lang="zh-CN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805680" y="1656080"/>
            <a:ext cx="7176135" cy="4351655"/>
          </a:xfrm>
        </p:spPr>
        <p:txBody>
          <a:bodyPr/>
          <a:p>
            <a:r>
              <a:rPr lang="zh-CN" altLang="x-none"/>
              <a:t>这里我们给</a:t>
            </a:r>
            <a:r>
              <a:rPr lang="en-US" altLang="zh-CN"/>
              <a:t> </a:t>
            </a:r>
            <a:r>
              <a:rPr lang="x-none" altLang="en-US"/>
              <a:t>biology </a:t>
            </a:r>
            <a:r>
              <a:rPr lang="zh-CN" altLang="x-none"/>
              <a:t>设置了头文件搜索</a:t>
            </a:r>
            <a:r>
              <a:rPr lang="zh-CN" altLang="x-none">
                <a:sym typeface="+mn-ea"/>
              </a:rPr>
              <a:t>路径</a:t>
            </a:r>
            <a:r>
              <a:rPr lang="en-US" altLang="zh-CN"/>
              <a:t> </a:t>
            </a:r>
            <a:r>
              <a:rPr lang="x-none" altLang="en-US">
                <a:solidFill>
                  <a:schemeClr val="accent6"/>
                </a:solidFill>
              </a:rPr>
              <a:t>include</a:t>
            </a:r>
            <a:r>
              <a:rPr lang="zh-CN" altLang="x-none"/>
              <a:t>。</a:t>
            </a:r>
            <a:endParaRPr lang="zh-CN" altLang="x-none"/>
          </a:p>
          <a:p>
            <a:r>
              <a:rPr lang="zh-CN" altLang="x-none"/>
              <a:t>因为子项目的</a:t>
            </a:r>
            <a:r>
              <a:rPr lang="en-US" altLang="zh-CN"/>
              <a:t> CMake</a:t>
            </a:r>
            <a:r>
              <a:rPr lang="x-none" altLang="en-US"/>
              <a:t>Lists.txt </a:t>
            </a:r>
            <a:r>
              <a:rPr lang="zh-CN" altLang="x-none"/>
              <a:t>里指定的路径都是相对路径，所以这里指定</a:t>
            </a:r>
            <a:r>
              <a:rPr lang="en-US" altLang="zh-CN"/>
              <a:t> </a:t>
            </a:r>
            <a:r>
              <a:rPr lang="x-none" altLang="en-US"/>
              <a:t>include</a:t>
            </a:r>
            <a:r>
              <a:rPr lang="en-US" altLang="x-none"/>
              <a:t> </a:t>
            </a:r>
            <a:r>
              <a:rPr lang="zh-CN" altLang="en-US"/>
              <a:t>实际上是：</a:t>
            </a:r>
            <a:r>
              <a:rPr lang="zh-CN" altLang="en-US">
                <a:solidFill>
                  <a:schemeClr val="accent6"/>
                </a:solidFill>
              </a:rPr>
              <a:t>根</a:t>
            </a:r>
            <a:r>
              <a:rPr lang="x-none" altLang="zh-CN">
                <a:solidFill>
                  <a:schemeClr val="accent6"/>
                </a:solidFill>
              </a:rPr>
              <a:t>/</a:t>
            </a:r>
            <a:r>
              <a:rPr lang="x-none" altLang="en-US">
                <a:solidFill>
                  <a:schemeClr val="accent6"/>
                </a:solidFill>
              </a:rPr>
              <a:t>biology/include</a:t>
            </a:r>
            <a:r>
              <a:rPr lang="zh-CN" altLang="x-none"/>
              <a:t>。</a:t>
            </a:r>
            <a:endParaRPr lang="zh-CN" altLang="x-none"/>
          </a:p>
          <a:p>
            <a:r>
              <a:rPr lang="zh-CN" altLang="x-none"/>
              <a:t>注意我们用了</a:t>
            </a:r>
            <a:r>
              <a:rPr lang="en-US" altLang="zh-CN"/>
              <a:t> </a:t>
            </a:r>
            <a:r>
              <a:rPr lang="x-none" altLang="en-US" b="1"/>
              <a:t>PUBLIC </a:t>
            </a:r>
            <a:r>
              <a:rPr lang="zh-CN" altLang="x-none"/>
              <a:t>修饰符，这是为了让链接</a:t>
            </a:r>
            <a:r>
              <a:rPr lang="en-US" altLang="zh-CN"/>
              <a:t> </a:t>
            </a:r>
            <a:r>
              <a:rPr lang="x-none" altLang="en-US"/>
              <a:t>biology </a:t>
            </a:r>
            <a:r>
              <a:rPr lang="zh-CN" altLang="x-none"/>
              <a:t>的</a:t>
            </a:r>
            <a:r>
              <a:rPr lang="en-US" altLang="zh-CN"/>
              <a:t> </a:t>
            </a:r>
            <a:r>
              <a:rPr lang="x-none" altLang="en-US"/>
              <a:t>pybmain </a:t>
            </a:r>
            <a:r>
              <a:rPr lang="zh-CN" altLang="x-none"/>
              <a:t>也能够共享</a:t>
            </a:r>
            <a:r>
              <a:rPr lang="en-US" altLang="zh-CN"/>
              <a:t> </a:t>
            </a:r>
            <a:r>
              <a:rPr lang="zh-CN" altLang="en-US">
                <a:solidFill>
                  <a:schemeClr val="accent6"/>
                </a:solidFill>
                <a:sym typeface="+mn-ea"/>
              </a:rPr>
              <a:t>根</a:t>
            </a:r>
            <a:r>
              <a:rPr lang="x-none" altLang="zh-CN">
                <a:solidFill>
                  <a:schemeClr val="accent6"/>
                </a:solidFill>
                <a:sym typeface="+mn-ea"/>
              </a:rPr>
              <a:t>/</a:t>
            </a:r>
            <a:r>
              <a:rPr lang="x-none" altLang="en-US">
                <a:solidFill>
                  <a:schemeClr val="accent6"/>
                </a:solidFill>
                <a:sym typeface="+mn-ea"/>
              </a:rPr>
              <a:t>biology/include</a:t>
            </a:r>
            <a:r>
              <a:rPr lang="x-none" altLang="en-US"/>
              <a:t> </a:t>
            </a:r>
            <a:r>
              <a:rPr lang="zh-CN" altLang="x-none"/>
              <a:t>这个头文件</a:t>
            </a:r>
            <a:r>
              <a:rPr lang="zh-CN" altLang="x-none">
                <a:sym typeface="+mn-ea"/>
              </a:rPr>
              <a:t>搜索</a:t>
            </a:r>
            <a:r>
              <a:rPr lang="zh-CN" altLang="x-none"/>
              <a:t>路径。</a:t>
            </a:r>
            <a:endParaRPr lang="zh-CN" altLang="x-none"/>
          </a:p>
        </p:txBody>
      </p:sp>
      <p:pic>
        <p:nvPicPr>
          <p:cNvPr id="9" name="Content Placeholder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530" y="1584325"/>
            <a:ext cx="2018030" cy="2698750"/>
          </a:xfrm>
          <a:prstGeom prst="rect">
            <a:avLst/>
          </a:prstGeom>
        </p:spPr>
      </p:pic>
      <p:sp>
        <p:nvSpPr>
          <p:cNvPr id="10" name="Rectangles 9"/>
          <p:cNvSpPr/>
          <p:nvPr/>
        </p:nvSpPr>
        <p:spPr>
          <a:xfrm>
            <a:off x="796290" y="1875155"/>
            <a:ext cx="1114425" cy="184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910715" y="5718175"/>
            <a:ext cx="8229600" cy="887730"/>
          </a:xfrm>
          <a:prstGeom prst="rect">
            <a:avLst/>
          </a:prstGeom>
          <a:ln w="12700">
            <a:solidFill>
              <a:schemeClr val="accent2"/>
            </a:solidFill>
          </a:ln>
        </p:spPr>
      </p:pic>
      <p:cxnSp>
        <p:nvCxnSpPr>
          <p:cNvPr id="5" name="Straight Connector 4"/>
          <p:cNvCxnSpPr/>
          <p:nvPr/>
        </p:nvCxnSpPr>
        <p:spPr>
          <a:xfrm>
            <a:off x="796925" y="2207895"/>
            <a:ext cx="571500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>
            <a:off x="7400925" y="6553835"/>
            <a:ext cx="902970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宋体"/>
        <a:font script="Hant" typeface="新細明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17522</Words>
  <Application>WPS Presentation</Application>
  <PresentationFormat>宽屏</PresentationFormat>
  <Paragraphs>549</Paragraphs>
  <Slides>56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74" baseType="lpstr">
      <vt:lpstr>Arial</vt:lpstr>
      <vt:lpstr>SimSun</vt:lpstr>
      <vt:lpstr>Wingdings</vt:lpstr>
      <vt:lpstr>Liberation Sans</vt:lpstr>
      <vt:lpstr>SimSun</vt:lpstr>
      <vt:lpstr>文泉驿微米黑</vt:lpstr>
      <vt:lpstr>Arial Black</vt:lpstr>
      <vt:lpstr>Microsoft YaHei</vt:lpstr>
      <vt:lpstr>Arial Unicode MS</vt:lpstr>
      <vt:lpstr>DroidSansMono Nerd Font</vt:lpstr>
      <vt:lpstr>SimSun</vt:lpstr>
      <vt:lpstr>Goha-Tibeb Zemen</vt:lpstr>
      <vt:lpstr>Arabic Newspaper</vt:lpstr>
      <vt:lpstr>East Syriac Adiabene</vt:lpstr>
      <vt:lpstr>Adobe Helvetica</vt:lpstr>
      <vt:lpstr>WenQuanYi Micro Hei</vt:lpstr>
      <vt:lpstr>Source Code Pro Black</vt:lpstr>
      <vt:lpstr>Office Theme</vt:lpstr>
      <vt:lpstr>现代 CMake 模块化项目管理指南</vt:lpstr>
      <vt:lpstr>第一章：文件/目录组织规范</vt:lpstr>
      <vt:lpstr>推荐的目录组织方式</vt:lpstr>
      <vt:lpstr>推荐的目录组织方式</vt:lpstr>
      <vt:lpstr>推荐的目录组织方式</vt:lpstr>
      <vt:lpstr>一、划分子项目</vt:lpstr>
      <vt:lpstr>二、根项目的 CMakeLists.txt 配置</vt:lpstr>
      <vt:lpstr>三、子项目的 CMakeLists.txt 配置</vt:lpstr>
      <vt:lpstr>四、子项目的头文件</vt:lpstr>
      <vt:lpstr>五、子项目的源文件</vt:lpstr>
      <vt:lpstr>复习：GLOB 和 GLOB_RECRUSE 的区别</vt:lpstr>
      <vt:lpstr>六、头文件和源文件的一一对应关系</vt:lpstr>
      <vt:lpstr>七、只有头文件，没有源文件的情况</vt:lpstr>
      <vt:lpstr>八、每新增一个功能模块，需要创建两个文件</vt:lpstr>
      <vt:lpstr>九、一个模块依赖其他模块，则应导入他的头文件</vt:lpstr>
      <vt:lpstr>十、依赖其他模块但不解引用，则可以只前向声明不导入头文件</vt:lpstr>
      <vt:lpstr>十一、以项目名为名字空间（namsepace），避免符号冲突</vt:lpstr>
      <vt:lpstr>十二、依赖另一个子项目，则需要链接他</vt:lpstr>
      <vt:lpstr>十三、你知道吗？CMake 也有 include 功能</vt:lpstr>
      <vt:lpstr>十三、你知道吗？CMake 也有 include 功能</vt:lpstr>
      <vt:lpstr>macro 和 function 的区别</vt:lpstr>
      <vt:lpstr>include 和 add_subdirectory 的区别</vt:lpstr>
      <vt:lpstr>第二章：第三方库/依赖项配置</vt:lpstr>
      <vt:lpstr>find_package 命令</vt:lpstr>
      <vt:lpstr>find_package 命令用法举例</vt:lpstr>
      <vt:lpstr>find_package 说是找“包”，到底是在找什么？</vt:lpstr>
      <vt:lpstr>find_package 说是找“包(package)”，到底是在找什么？</vt:lpstr>
      <vt:lpstr>Windows 系统下的搜索路径</vt:lpstr>
      <vt:lpstr>Unix 类系统下的搜索路径</vt:lpstr>
      <vt:lpstr>举例说明 find_package 搜索路径</vt:lpstr>
      <vt:lpstr>举例说明 find_package 搜索路径</vt:lpstr>
      <vt:lpstr>举例说明 find_package 搜索路径</vt:lpstr>
      <vt:lpstr>安装在非标准路径的库</vt:lpstr>
      <vt:lpstr>举例，Windows 系统，Qt5</vt:lpstr>
      <vt:lpstr>举例，Linux 系统，Qt5</vt:lpstr>
      <vt:lpstr>三种方案利弊分析</vt:lpstr>
      <vt:lpstr>科普：类似 Qt 这种亲 Unix 软件，在 Windows 下的目录组织格式</vt:lpstr>
      <vt:lpstr>科普：类似 Qt 这种亲 Unix 软件，在 Linux 下的目录组织格式</vt:lpstr>
      <vt:lpstr>科普：亲 Unix 软件从源码安装的通用套路</vt:lpstr>
      <vt:lpstr>如果第三方库发懒，没有提供 Config 文件怎么办？</vt:lpstr>
      <vt:lpstr>如果第三方库发懒，没有提供 Config 文件怎么办？</vt:lpstr>
      <vt:lpstr>举例：FindJemalloc.cmake</vt:lpstr>
      <vt:lpstr>举例：FindJemalloc.cmake</vt:lpstr>
      <vt:lpstr>现代 vs 古代：用法上完全不同！</vt:lpstr>
      <vt:lpstr>现代和古代的区别</vt:lpstr>
      <vt:lpstr>现代和古代区别的总结</vt:lpstr>
      <vt:lpstr>大多都能同时兼容现代和古代</vt:lpstr>
      <vt:lpstr>官方文档：find_package 的两种模式</vt:lpstr>
      <vt:lpstr>指定使用哪种模式</vt:lpstr>
      <vt:lpstr>关于 vcpkg 的坑（不用 vcpkg 的同学可以跳过这段）</vt:lpstr>
      <vt:lpstr>科普：语义版本号（semantic versioning）系统</vt:lpstr>
      <vt:lpstr>find_package 命令指定版本</vt:lpstr>
      <vt:lpstr>总结</vt:lpstr>
      <vt:lpstr>总结</vt:lpstr>
      <vt:lpstr>古代 CMake 常见问题</vt:lpstr>
      <vt:lpstr>少见的 add_subdirectory 邪教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bate</dc:creator>
  <cp:lastModifiedBy>bate</cp:lastModifiedBy>
  <cp:revision>469</cp:revision>
  <dcterms:created xsi:type="dcterms:W3CDTF">2022-11-19T08:34:16Z</dcterms:created>
  <dcterms:modified xsi:type="dcterms:W3CDTF">2022-11-19T08:34:16Z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1033-11.1.0.10702</vt:lpwstr>
  </property>
</Properties>
</file>