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7" r:id="rId9"/>
    <p:sldId id="264" r:id="rId10"/>
    <p:sldId id="265" r:id="rId11"/>
    <p:sldId id="26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92"/>
  </p:normalViewPr>
  <p:slideViewPr>
    <p:cSldViewPr snapToGrid="0">
      <p:cViewPr varScale="1">
        <p:scale>
          <a:sx n="73" d="100"/>
          <a:sy n="73" d="100"/>
        </p:scale>
        <p:origin x="381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756210-94B7-0892-F20B-0B5FB358C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ED133EF-BD0B-5E21-33A6-F3305D03DB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118866-035D-675D-7510-7A3B504B1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72BD-DF66-7D43-BCDD-C73BA927AA0E}" type="datetimeFigureOut">
              <a:rPr kumimoji="1" lang="zh-CN" altLang="en-US" smtClean="0"/>
              <a:t>2023/6/8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16578D-6A7D-7DC7-A117-2708BD1A9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C10842-F897-CD1D-1D32-834366575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C6C20-10D6-4946-B9DE-0080380DC0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53041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7C5338-BDDD-FEB7-5818-FB432CAF5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A99AEA3-D0B7-05A8-FB14-7DE25D7121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23C773-80DC-B21B-8890-DA91B8BBD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72BD-DF66-7D43-BCDD-C73BA927AA0E}" type="datetimeFigureOut">
              <a:rPr kumimoji="1" lang="zh-CN" altLang="en-US" smtClean="0"/>
              <a:t>2023/6/8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E3C9252-3A4C-F8BC-F3AB-6B883A330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2F5BDE-AE41-5C0A-8530-79B7AE80B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C6C20-10D6-4946-B9DE-0080380DC0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86850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9FA7CBB-24C0-6613-6C12-A36AC516A5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0C518FD-F856-C655-17AB-4060D5D519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B22162-7E42-AF48-E3FA-2DB0657EB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72BD-DF66-7D43-BCDD-C73BA927AA0E}" type="datetimeFigureOut">
              <a:rPr kumimoji="1" lang="zh-CN" altLang="en-US" smtClean="0"/>
              <a:t>2023/6/8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F5F4C9-3CFB-C207-3414-5048159E5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1C104A-D86D-7D23-1E30-A59970030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C6C20-10D6-4946-B9DE-0080380DC0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41297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304A9E-466E-D5AD-DBF6-ED7BA8775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E87C28-DC2A-1A5F-5C2A-A36565DFA4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375E4A-62A8-7273-D1DB-4BA9A47C9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72BD-DF66-7D43-BCDD-C73BA927AA0E}" type="datetimeFigureOut">
              <a:rPr kumimoji="1" lang="zh-CN" altLang="en-US" smtClean="0"/>
              <a:t>2023/6/8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9A6D1D-801E-DFA4-0ED1-9C22A74CE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B1DF1B0-1DFE-F317-06C1-05AEB2BB2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C6C20-10D6-4946-B9DE-0080380DC0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43958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CB8975-50AE-9C2C-F32D-C2F6BF10B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F11D5DE-913C-15E8-1593-0173E0CE7C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3810BD3-064D-286D-B545-E0F533DB8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72BD-DF66-7D43-BCDD-C73BA927AA0E}" type="datetimeFigureOut">
              <a:rPr kumimoji="1" lang="zh-CN" altLang="en-US" smtClean="0"/>
              <a:t>2023/6/8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A51C5B2-FF6A-E79F-9AC2-63E68F985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A7C2C8-DE2A-04F5-9337-DCA90C5AA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C6C20-10D6-4946-B9DE-0080380DC0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10596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44A534-9959-DF89-77AE-11DF3B625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F0C7DE6-1541-E84C-7E41-AEBC5E1DA6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C8A88D-882E-928B-4957-C5993D7F99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242025A-AF05-4526-268E-1470B789E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72BD-DF66-7D43-BCDD-C73BA927AA0E}" type="datetimeFigureOut">
              <a:rPr kumimoji="1" lang="zh-CN" altLang="en-US" smtClean="0"/>
              <a:t>2023/6/8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E454672-3082-51BD-EA39-6DABABDAD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C0D85A6-FBB7-C09B-55A3-6A31E339B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C6C20-10D6-4946-B9DE-0080380DC0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34379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916ACE-0B85-CA9C-9BD6-50092FFEB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C8124FD-E932-F8CC-2FD4-EE1C45D4B4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711FFA4-9F60-814D-B666-A16D367EB9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B095173-CCAD-CF22-8DF9-C0C4DBEF8D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88B889E-4F28-6266-5C05-62BF6F61F8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F90A695-7CEA-807B-2D56-B2F527757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72BD-DF66-7D43-BCDD-C73BA927AA0E}" type="datetimeFigureOut">
              <a:rPr kumimoji="1" lang="zh-CN" altLang="en-US" smtClean="0"/>
              <a:t>2023/6/8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39BE052-1816-307E-D35A-B60BA7542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D361D80-780C-F098-EA40-4EEA2E325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C6C20-10D6-4946-B9DE-0080380DC0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39098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0C27AC-CA7A-7D7C-4BE8-625DB89B2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36EE553-39DC-15E1-3D60-AE9E27836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72BD-DF66-7D43-BCDD-C73BA927AA0E}" type="datetimeFigureOut">
              <a:rPr kumimoji="1" lang="zh-CN" altLang="en-US" smtClean="0"/>
              <a:t>2023/6/8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D4E6C09-D422-8E95-742F-937423B0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A44883A-67B0-E4D7-F830-297839DAF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C6C20-10D6-4946-B9DE-0080380DC0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68452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14724F3-D8CD-47D7-B5DF-1FDD17349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72BD-DF66-7D43-BCDD-C73BA927AA0E}" type="datetimeFigureOut">
              <a:rPr kumimoji="1" lang="zh-CN" altLang="en-US" smtClean="0"/>
              <a:t>2023/6/8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7469662-3DC9-BCFE-8DB9-0F88AB53B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4777E7-9678-FC9E-9E1E-72F074A9D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C6C20-10D6-4946-B9DE-0080380DC0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62661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A85634-FBF2-9BEB-6194-1E92EA64C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F315E81-C29D-9697-833E-0059ABEFEE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D8C06F6-B55E-DC47-804C-B777590C41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F5B6977-F115-1E47-29D0-362671F84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72BD-DF66-7D43-BCDD-C73BA927AA0E}" type="datetimeFigureOut">
              <a:rPr kumimoji="1" lang="zh-CN" altLang="en-US" smtClean="0"/>
              <a:t>2023/6/8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8BC4759-29C8-1983-87A7-C1F40E7DE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79C090A-4964-08AC-2D7A-77B2833D6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C6C20-10D6-4946-B9DE-0080380DC0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0866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9B33A4-4A79-7686-3AFE-B4E4E322A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FAC96B4-D08D-41E7-F46D-030D61F8D9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10C74F9-B32D-857F-53AF-C06A31E68E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1675F77-F37A-68CD-B01E-2BF877D0B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B72BD-DF66-7D43-BCDD-C73BA927AA0E}" type="datetimeFigureOut">
              <a:rPr kumimoji="1" lang="zh-CN" altLang="en-US" smtClean="0"/>
              <a:t>2023/6/8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7C567F3-5B6A-B9B0-00AE-D5EE32737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BC76FBF-57D1-053A-F2DD-2E6241D52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C6C20-10D6-4946-B9DE-0080380DC0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43211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7278DAA-E031-0933-9213-96767CE40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F8AFD91-F56E-BAE2-43CE-52C3EC4024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4B5B48-FBCE-EEC8-FB35-0E5DDB44BA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B72BD-DF66-7D43-BCDD-C73BA927AA0E}" type="datetimeFigureOut">
              <a:rPr kumimoji="1" lang="zh-CN" altLang="en-US" smtClean="0"/>
              <a:t>2023/6/8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DD0BBF-BC31-815A-4E4A-4121E0BB9D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4D0E7D1-C102-34AD-F07D-AA9AF257FF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C6C20-10D6-4946-B9DE-0080380DC04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77643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2EE976-C4A9-7E6B-4C58-DF1BEDCB4C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zh-CN" altLang="en-US" dirty="0"/>
              <a:t>分布式并行计算</a:t>
            </a:r>
            <a:br>
              <a:rPr kumimoji="1" lang="en-US" altLang="zh-CN" dirty="0"/>
            </a:br>
            <a:endParaRPr kumimoji="1"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CD65397-358F-9285-D284-8C7E72C165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 dirty="0"/>
              <a:t>课堂测试评讲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/>
              <a:t>2023.05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5548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39015F-04C5-A1C9-4DB1-13A0C90F4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课堂测试</a:t>
            </a:r>
            <a:r>
              <a:rPr kumimoji="1" lang="en-US" altLang="zh-CN" dirty="0"/>
              <a:t>2</a:t>
            </a:r>
            <a:endParaRPr kumimoji="1" lang="zh-CN" altLang="en-US" dirty="0"/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97B5EEE4-8B5E-5064-08AB-B07521C28F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" t="20689" r="47920" b="27339"/>
          <a:stretch>
            <a:fillRect/>
          </a:stretch>
        </p:blipFill>
        <p:spPr bwMode="auto">
          <a:xfrm>
            <a:off x="838200" y="1457414"/>
            <a:ext cx="8347261" cy="5316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05794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9D206E-5BB6-FD77-7F3E-0FAEEFA55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课堂测试</a:t>
            </a:r>
            <a:r>
              <a:rPr kumimoji="1" lang="en-US" altLang="zh-CN" dirty="0"/>
              <a:t>2-</a:t>
            </a:r>
            <a:r>
              <a:rPr kumimoji="1" lang="zh-CN" altLang="en-US" dirty="0"/>
              <a:t>评讲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068F6F-7DD4-962F-8AFB-6962B6B13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kern="100" dirty="0">
                <a:effectLst/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kern="100" dirty="0">
                <a:effectLst/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kern="100" dirty="0">
                <a:effectLst/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calculate the CGMA value of the given Kernel.</a:t>
            </a:r>
            <a:endParaRPr lang="zh-CN" altLang="zh-CN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kumimoji="1" lang="en-US" altLang="zh-CN" dirty="0"/>
              <a:t>CGMA=1</a:t>
            </a:r>
          </a:p>
          <a:p>
            <a:pPr marL="0" indent="0">
              <a:buNone/>
            </a:pPr>
            <a:r>
              <a:rPr lang="en-US" altLang="zh-CN" sz="2400" kern="100" dirty="0">
                <a:effectLst/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effectLst/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400" kern="100" dirty="0">
                <a:effectLst/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Analysis the factors which impact the performance, give out advices to improve the performance.</a:t>
            </a:r>
            <a:endParaRPr lang="zh-CN" altLang="zh-CN" sz="24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kumimoji="1" lang="zh-CN" altLang="en-US" dirty="0"/>
              <a:t>问题</a:t>
            </a:r>
            <a:r>
              <a:rPr kumimoji="1" lang="en-US" altLang="zh-CN" dirty="0"/>
              <a:t>1</a:t>
            </a:r>
            <a:r>
              <a:rPr kumimoji="1" lang="zh-CN" altLang="en-US" dirty="0"/>
              <a:t>：全局内存访问延时长</a:t>
            </a:r>
            <a:endParaRPr kumimoji="1" lang="en-US" altLang="zh-CN" dirty="0"/>
          </a:p>
          <a:p>
            <a:pPr marL="457200" lvl="1" indent="0">
              <a:buNone/>
            </a:pPr>
            <a:r>
              <a:rPr kumimoji="1" lang="zh-CN" altLang="en-US" dirty="0"/>
              <a:t>问题</a:t>
            </a:r>
            <a:r>
              <a:rPr kumimoji="1" lang="en-US" altLang="zh-CN" dirty="0"/>
              <a:t>2</a:t>
            </a:r>
            <a:r>
              <a:rPr kumimoji="1" lang="zh-CN" altLang="en-US" dirty="0"/>
              <a:t>：没有合并访存</a:t>
            </a:r>
            <a:endParaRPr kumimoji="1" lang="en-US" altLang="zh-CN" dirty="0"/>
          </a:p>
          <a:p>
            <a:pPr marL="457200" lvl="1" indent="0">
              <a:buNone/>
            </a:pPr>
            <a:r>
              <a:rPr kumimoji="1" lang="zh-CN" altLang="en-US" dirty="0"/>
              <a:t>问题</a:t>
            </a:r>
            <a:r>
              <a:rPr kumimoji="1" lang="en-US" altLang="zh-CN" dirty="0"/>
              <a:t>3</a:t>
            </a:r>
            <a:r>
              <a:rPr kumimoji="1" lang="zh-CN" altLang="en-US" dirty="0"/>
              <a:t>：</a:t>
            </a:r>
            <a:endParaRPr kumimoji="1" lang="en-US" altLang="zh-CN" dirty="0"/>
          </a:p>
          <a:p>
            <a:pPr marL="457200" lvl="1" indent="0">
              <a:buNone/>
            </a:pPr>
            <a:r>
              <a:rPr kumimoji="1" lang="zh-CN" altLang="en-US" dirty="0"/>
              <a:t>改进</a:t>
            </a:r>
            <a:r>
              <a:rPr kumimoji="1" lang="en-US" altLang="zh-CN" dirty="0"/>
              <a:t>1</a:t>
            </a:r>
            <a:r>
              <a:rPr kumimoji="1" lang="zh-CN" altLang="en-US" dirty="0"/>
              <a:t>：使用共享内存，分块加载，减少延迟</a:t>
            </a:r>
            <a:endParaRPr kumimoji="1" lang="en-US" altLang="zh-CN" dirty="0"/>
          </a:p>
          <a:p>
            <a:pPr marL="457200" lvl="1" indent="0">
              <a:buNone/>
            </a:pPr>
            <a:r>
              <a:rPr kumimoji="1" lang="zh-CN" altLang="en-US" dirty="0"/>
              <a:t>改进</a:t>
            </a:r>
            <a:r>
              <a:rPr kumimoji="1" lang="en-US" altLang="zh-CN" dirty="0"/>
              <a:t>2</a:t>
            </a:r>
            <a:r>
              <a:rPr kumimoji="1" lang="zh-CN" altLang="en-US" dirty="0"/>
              <a:t>：</a:t>
            </a:r>
            <a:r>
              <a:rPr kumimoji="1" lang="en-US" altLang="zh-CN" dirty="0"/>
              <a:t>mask</a:t>
            </a:r>
            <a:r>
              <a:rPr kumimoji="1" lang="zh-CN" altLang="en-US" dirty="0"/>
              <a:t>放到共享内存中</a:t>
            </a:r>
            <a:endParaRPr kumimoji="1" lang="en-US" altLang="zh-CN" dirty="0"/>
          </a:p>
          <a:p>
            <a:pPr marL="457200" lvl="1" indent="0">
              <a:buNone/>
            </a:pPr>
            <a:r>
              <a:rPr kumimoji="1" lang="zh-CN" altLang="en-US" dirty="0"/>
              <a:t>改进</a:t>
            </a:r>
            <a:r>
              <a:rPr kumimoji="1" lang="en-US" altLang="zh-CN" dirty="0"/>
              <a:t>3: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020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3CCA74-5931-613C-E3EF-852382BA1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课堂测试</a:t>
            </a:r>
            <a:r>
              <a:rPr kumimoji="1" lang="en-US" altLang="zh-CN" dirty="0"/>
              <a:t>1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3D72D3-F8C4-6161-6C7A-E2162FA9B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0615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zh-CN" altLang="zh-CN" sz="1800" kern="100" dirty="0">
                <a:effectLst/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以下是一段求前缀和（</a:t>
            </a:r>
            <a:r>
              <a:rPr lang="en-US" altLang="zh-CN" sz="1800" kern="100" dirty="0">
                <a:effectLst/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Prefix sums</a:t>
            </a:r>
            <a:r>
              <a:rPr lang="zh-CN" altLang="zh-CN" sz="1800" kern="100" dirty="0">
                <a:effectLst/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）的并行程序代码，分析代码并回答问题。</a:t>
            </a: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1  int main(int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argc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, char *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argv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[]) {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2      int rank, size, root, tag;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3      int previous,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my_value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, *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my_data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, *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local_S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, *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local_a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5      int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number_to_scatter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number_of_elements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; /* number of elements distributed to each process, total number of elements */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6 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MPI_Status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status;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7 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MPI_Init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(&amp;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argc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, &amp;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argv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);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8 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MPI_Comm_rank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(MPI_COMM_WORLD, &amp;rank);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9 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MPI_Comm_size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(MPI_COMM_WORLD, &amp;size);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 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9973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3CCA74-5931-613C-E3EF-852382BA1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课堂测试</a:t>
            </a:r>
            <a:r>
              <a:rPr kumimoji="1" lang="en-US" altLang="zh-CN" dirty="0"/>
              <a:t>1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3D72D3-F8C4-6161-6C7A-E2162FA9B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2487"/>
            <a:ext cx="10515600" cy="5309101"/>
          </a:xfrm>
        </p:spPr>
        <p:txBody>
          <a:bodyPr>
            <a:normAutofit fontScale="92500" lnSpcReduction="20000"/>
          </a:bodyPr>
          <a:lstStyle/>
          <a:p>
            <a:pPr marL="0" indent="0" algn="l">
              <a:buNone/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10     root = 0;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11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number_of_elements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argc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- 1; /* get the number of elements */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12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number_to_scatter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number_of_elements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/size;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13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local_a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= (int *) malloc (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number_to_scatter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*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sizeof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(int));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14    /* allocate memory for holding values received from the scatter operation */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15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local_S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= (int *) malloc (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number_to_scatter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*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sizeof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(int));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16     /* allocate memory for computational array */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17     if (rank == root) {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18         int j;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19    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my_data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= (int *) malloc (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number_of_elements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*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sizeof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(int));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20         /* allocate memory for all the input numbers */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21         for (j = 0; j &lt;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number_of_elements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;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j++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22        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my_data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[j] =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atoi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argv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[j+1]);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23     }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9753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3CCA74-5931-613C-E3EF-852382BA1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课堂测试</a:t>
            </a:r>
            <a:r>
              <a:rPr kumimoji="1" lang="en-US" altLang="zh-CN" dirty="0"/>
              <a:t>1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3D72D3-F8C4-6161-6C7A-E2162FA9BD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24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MPI_Scatter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my_data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number_to_scatter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, MPI_INT,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local_a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number_to_scatter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, MPI_INT, root, MPI_COMM_WORLD);/* root sends n/p elements of a to each process */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25     int source = rank-1;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26     int destination=rank+1;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27     if (rank == root)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28    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local_S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[0] =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local_a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[0];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29     else{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30    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MPI_Recv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(&amp;previous, 1, MPI_INT, source, tag, MPI_COMM_WORLD, &amp;status); /* receive data from previous node */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31    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local_S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[0]=previous +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local_a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[0];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32     }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 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0499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3CCA74-5931-613C-E3EF-852382BA1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课堂测试</a:t>
            </a:r>
            <a:r>
              <a:rPr kumimoji="1" lang="en-US" altLang="zh-CN" dirty="0"/>
              <a:t>1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3D72D3-F8C4-6161-6C7A-E2162FA9B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6309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 marL="0" indent="0" algn="l">
              <a:buNone/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33     int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final_index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34     for(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= 1;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&lt;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number_to_scatter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;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++)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35    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local_S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] =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local_S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[i-1] +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local_a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];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36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final_index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number_to_scatter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- 1;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37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my_value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local_S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final_index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];/*prefix sum that is to be sent to next process */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38     if (rank == size - 1)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39    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printf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("The sum of the numbers is %d \n",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my_value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);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40     else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41    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MPI_Send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(&amp;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my_value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, 1, MPI_INT, destination, tag, MPI_COMM_WORLD);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42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MPI_Barrier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(MPI_COMM_WORLD);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43     </a:t>
            </a:r>
            <a:r>
              <a:rPr lang="en-US" altLang="zh-CN" sz="1800" kern="0" dirty="0" err="1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MPI_Finalize</a:t>
            </a: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();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tabLst>
                <a:tab pos="427990" algn="l"/>
              </a:tabLst>
            </a:pPr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44     return 0;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800" kern="0" dirty="0">
                <a:effectLst/>
                <a:latin typeface="Menlo Regular" panose="020B0609030804020204" pitchFamily="49" charset="0"/>
                <a:ea typeface="DengXian" panose="02010600030101010101" pitchFamily="2" charset="-122"/>
                <a:cs typeface="Times New Roman" panose="02020603050405020304" pitchFamily="18" charset="0"/>
              </a:rPr>
              <a:t>45 }</a:t>
            </a:r>
            <a:endParaRPr lang="zh-CN" altLang="zh-CN" sz="18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6025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3CCA74-5931-613C-E3EF-852382BA1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课堂测试</a:t>
            </a:r>
            <a:r>
              <a:rPr kumimoji="1" lang="en-US" altLang="zh-CN" dirty="0"/>
              <a:t>1-</a:t>
            </a:r>
            <a:r>
              <a:rPr kumimoji="1" lang="zh-CN" altLang="en-US" dirty="0"/>
              <a:t>评讲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3D72D3-F8C4-6161-6C7A-E2162FA9B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6308"/>
            <a:ext cx="10515600" cy="513121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  <a:tabLst>
                <a:tab pos="427990" algn="l"/>
              </a:tabLst>
            </a:pPr>
            <a:endParaRPr lang="zh-CN" altLang="zh-CN" sz="18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）请问上述程序中使用了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MPI</a:t>
            </a:r>
            <a:r>
              <a:rPr lang="zh-CN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哪些群集通信的函数？它们实现了什么功能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zh-CN" altLang="zh-CN" sz="18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 algn="just">
              <a:buNone/>
            </a:pPr>
            <a:r>
              <a:rPr lang="zh-CN" altLang="en-US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18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MPI_Scatter</a:t>
            </a: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zh-CN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将数据分段发送给其他进程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）程序执行完后前缀和存放在什么位置？</a:t>
            </a:r>
          </a:p>
          <a:p>
            <a:pPr marL="0" indent="0" algn="just">
              <a:buNone/>
            </a:pPr>
            <a:r>
              <a:rPr lang="zh-CN" altLang="en-US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    各个进程的</a:t>
            </a:r>
            <a:r>
              <a:rPr lang="en" altLang="zh-CN" sz="18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local_S</a:t>
            </a:r>
            <a:r>
              <a:rPr lang="zh-CN" altLang="en-US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中</a:t>
            </a:r>
          </a:p>
          <a:p>
            <a:pPr algn="just"/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）试分析此算法的时间复杂度（基于超立方网络拓扑，假设数据总数</a:t>
            </a:r>
            <a:r>
              <a:rPr lang="en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， </a:t>
            </a:r>
            <a:r>
              <a:rPr lang="zh-CN" altLang="en-US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处理器数量</a:t>
            </a:r>
            <a:r>
              <a:rPr lang="en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每个处理器启动一个</a:t>
            </a:r>
            <a:r>
              <a:rPr lang="en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MPI</a:t>
            </a:r>
            <a:r>
              <a:rPr lang="zh-CN" altLang="en-US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进程）。</a:t>
            </a:r>
          </a:p>
          <a:p>
            <a:pPr marL="0" indent="0" algn="just">
              <a:buNone/>
            </a:pPr>
            <a:r>
              <a:rPr lang="zh-CN" altLang="en-US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    计算时间本质上是串行</a:t>
            </a:r>
            <a:r>
              <a:rPr lang="en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  <a:p>
            <a:pPr marL="0" indent="0" algn="just">
              <a:buNone/>
            </a:pPr>
            <a:r>
              <a:rPr lang="zh-CN" altLang="en-US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    因此算法总体时间复杂度是</a:t>
            </a:r>
            <a:r>
              <a:rPr lang="en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" altLang="zh-CN" sz="18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N+logN</a:t>
            </a:r>
            <a:r>
              <a:rPr lang="zh-CN" altLang="e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= O</a:t>
            </a:r>
            <a:r>
              <a:rPr lang="zh-CN" altLang="e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 algn="just">
              <a:buNone/>
            </a:pPr>
            <a:r>
              <a:rPr lang="en-US" altLang="zh-CN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）分析影响此程序性能的原因，提出改进的方法，并说明理由。</a:t>
            </a:r>
          </a:p>
          <a:p>
            <a:pPr marL="0" indent="0" algn="just">
              <a:buNone/>
            </a:pPr>
            <a:r>
              <a:rPr lang="zh-CN" altLang="en-US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      因为每个进程需要等待前一个进程发送前缀和以后方能开始计算，因此并行计算退化为串行计算。</a:t>
            </a:r>
          </a:p>
          <a:p>
            <a:pPr marL="0" indent="0" algn="just">
              <a:buNone/>
            </a:pPr>
            <a:r>
              <a:rPr lang="zh-CN" altLang="en-US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     可能的改进方法：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 algn="just">
              <a:buNone/>
            </a:pPr>
            <a:r>
              <a:rPr lang="zh-CN" altLang="en-US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     初始化：读数据文件。</a:t>
            </a:r>
            <a:endParaRPr lang="en-US" altLang="zh-CN" sz="18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 algn="just">
              <a:buNone/>
            </a:pPr>
            <a:r>
              <a:rPr lang="zh-CN" altLang="en-US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      计算部分：每个进程先计算部分和，使用</a:t>
            </a:r>
            <a:r>
              <a:rPr lang="en-US" altLang="zh-CN" sz="18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MPI_gather</a:t>
            </a:r>
            <a:r>
              <a:rPr lang="zh-CN" altLang="en-US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将各个进程最后一个数取出来，组成新的序列，再求前缀和（可以是串行） 。新的前缀和使用</a:t>
            </a:r>
            <a:r>
              <a:rPr lang="en-US" altLang="zh-CN" sz="1800" kern="1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mpi_scatter</a:t>
            </a:r>
            <a:r>
              <a:rPr lang="zh-CN" altLang="en-US" sz="1800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分发给其他进程。然后各进程再分别计算部分和。新的算法的时间复杂度是多少？</a:t>
            </a:r>
          </a:p>
          <a:p>
            <a:pPr marL="0" indent="0" algn="just">
              <a:buNone/>
            </a:pPr>
            <a:endParaRPr lang="zh-CN" altLang="en" sz="1800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buNone/>
            </a:pPr>
            <a:endParaRPr kumimoji="1" lang="zh-CN" altLang="en" dirty="0"/>
          </a:p>
        </p:txBody>
      </p:sp>
    </p:spTree>
    <p:extLst>
      <p:ext uri="{BB962C8B-B14F-4D97-AF65-F5344CB8AC3E}">
        <p14:creationId xmlns:p14="http://schemas.microsoft.com/office/powerpoint/2010/main" val="2965258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39015F-04C5-A1C9-4DB1-13A0C90F4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课堂测试</a:t>
            </a:r>
            <a:r>
              <a:rPr kumimoji="1" lang="en-US" altLang="zh-CN" dirty="0"/>
              <a:t>2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05239D-21E0-F359-41AD-83F730E4F2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" altLang="zh-CN" dirty="0"/>
              <a:t>Assume that a kernel is launched with 1000 thread blocks each of which has 512 threads. If a variable is declared as a shared memory variable, how many versions of the variable will be created through the lifetime of the execution of the kernel?</a:t>
            </a:r>
          </a:p>
          <a:p>
            <a:r>
              <a:rPr kumimoji="1" lang="en" altLang="zh-CN" dirty="0"/>
              <a:t>1</a:t>
            </a:r>
          </a:p>
          <a:p>
            <a:r>
              <a:rPr kumimoji="1" lang="en" altLang="zh-CN" dirty="0"/>
              <a:t>1,000</a:t>
            </a:r>
          </a:p>
          <a:p>
            <a:r>
              <a:rPr kumimoji="1" lang="en" altLang="zh-CN" dirty="0"/>
              <a:t>512</a:t>
            </a:r>
          </a:p>
          <a:p>
            <a:r>
              <a:rPr kumimoji="1" lang="en" altLang="zh-CN" dirty="0"/>
              <a:t>512,000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3929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39015F-04C5-A1C9-4DB1-13A0C90F4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课堂测试</a:t>
            </a:r>
            <a:r>
              <a:rPr kumimoji="1" lang="en-US" altLang="zh-CN" dirty="0"/>
              <a:t>2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05239D-21E0-F359-41AD-83F730E4F2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l">
              <a:buNone/>
            </a:pPr>
            <a:r>
              <a:rPr lang="en-US" altLang="zh-CN" sz="32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For our tiled matrix-matrix multiplication kernel, if we use a 32X32 tile, what is the reduction of memory bandwidth usage for input matrices A and B?           C</a:t>
            </a:r>
            <a:endParaRPr lang="zh-CN" altLang="zh-CN" sz="32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l">
              <a:buFont typeface="+mj-lt"/>
              <a:buAutoNum type="alphaLcPeriod"/>
            </a:pPr>
            <a:r>
              <a:rPr lang="en-US" altLang="zh-CN" sz="32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1/8 of the original usage</a:t>
            </a:r>
            <a:endParaRPr lang="zh-CN" altLang="zh-CN" sz="32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l">
              <a:buFont typeface="+mj-lt"/>
              <a:buAutoNum type="alphaLcPeriod"/>
            </a:pPr>
            <a:r>
              <a:rPr lang="en-US" altLang="zh-CN" sz="32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1/16 of the original usage</a:t>
            </a:r>
            <a:endParaRPr lang="zh-CN" altLang="zh-CN" sz="32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l">
              <a:buFont typeface="+mj-lt"/>
              <a:buAutoNum type="alphaLcPeriod"/>
            </a:pPr>
            <a:r>
              <a:rPr lang="en-US" altLang="zh-CN" sz="32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1/32 of the original usage</a:t>
            </a:r>
            <a:endParaRPr lang="zh-CN" altLang="zh-CN" sz="32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l">
              <a:buFont typeface="+mj-lt"/>
              <a:buAutoNum type="alphaLcPeriod"/>
            </a:pPr>
            <a:r>
              <a:rPr lang="en-US" altLang="zh-CN" sz="32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1/64 of the original usage</a:t>
            </a:r>
            <a:endParaRPr lang="zh-CN" altLang="zh-CN" sz="32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endParaRPr kumimoji="1" lang="zh-CN" altLang="en-US" sz="7200" dirty="0"/>
          </a:p>
        </p:txBody>
      </p:sp>
    </p:spTree>
    <p:extLst>
      <p:ext uri="{BB962C8B-B14F-4D97-AF65-F5344CB8AC3E}">
        <p14:creationId xmlns:p14="http://schemas.microsoft.com/office/powerpoint/2010/main" val="14070748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39015F-04C5-A1C9-4DB1-13A0C90F4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课堂测试</a:t>
            </a:r>
            <a:r>
              <a:rPr kumimoji="1" lang="en-US" altLang="zh-CN" dirty="0"/>
              <a:t>2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05239D-21E0-F359-41AD-83F730E4F2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l">
              <a:buNone/>
            </a:pPr>
            <a:r>
              <a:rPr lang="en-US" altLang="zh-CN" sz="32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The tiled matrix multiplication kernel using shared memory which was discussed int class. How Control Divergence Impact on loading tiles from Matrix M? </a:t>
            </a:r>
          </a:p>
          <a:p>
            <a:pPr marL="0" lvl="0" indent="0" algn="l">
              <a:buNone/>
            </a:pPr>
            <a:r>
              <a:rPr lang="en-US" altLang="zh-CN" sz="32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Assume 16x16 tiles and thread blocks, and square matrices of 105x105. You must present your detailed calculation. </a:t>
            </a:r>
            <a:endParaRPr lang="zh-CN" altLang="zh-CN" sz="32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458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</TotalTime>
  <Words>1130</Words>
  <Application>Microsoft Office PowerPoint</Application>
  <PresentationFormat>宽屏</PresentationFormat>
  <Paragraphs>100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Menlo Regular</vt:lpstr>
      <vt:lpstr>等线</vt:lpstr>
      <vt:lpstr>等线</vt:lpstr>
      <vt:lpstr>等线 Light</vt:lpstr>
      <vt:lpstr>Arial</vt:lpstr>
      <vt:lpstr>Times New Roman</vt:lpstr>
      <vt:lpstr>Office 主题​​</vt:lpstr>
      <vt:lpstr>分布式并行计算 </vt:lpstr>
      <vt:lpstr>课堂测试1</vt:lpstr>
      <vt:lpstr>课堂测试1</vt:lpstr>
      <vt:lpstr>课堂测试1</vt:lpstr>
      <vt:lpstr>课堂测试1</vt:lpstr>
      <vt:lpstr>课堂测试1-评讲</vt:lpstr>
      <vt:lpstr>课堂测试2</vt:lpstr>
      <vt:lpstr>课堂测试2</vt:lpstr>
      <vt:lpstr>课堂测试2</vt:lpstr>
      <vt:lpstr>课堂测试2</vt:lpstr>
      <vt:lpstr>课堂测试2-评讲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分布式并行计算 </dc:title>
  <dc:creator>GM</dc:creator>
  <cp:lastModifiedBy>王 继鸿</cp:lastModifiedBy>
  <cp:revision>3</cp:revision>
  <dcterms:created xsi:type="dcterms:W3CDTF">2023-05-18T02:48:06Z</dcterms:created>
  <dcterms:modified xsi:type="dcterms:W3CDTF">2023-06-08T04:14:18Z</dcterms:modified>
</cp:coreProperties>
</file>