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9" r:id="rId4"/>
    <p:sldId id="278" r:id="rId5"/>
    <p:sldId id="279" r:id="rId6"/>
    <p:sldId id="298" r:id="rId7"/>
    <p:sldId id="280" r:id="rId8"/>
    <p:sldId id="281" r:id="rId9"/>
    <p:sldId id="282" r:id="rId10"/>
    <p:sldId id="286" r:id="rId11"/>
    <p:sldId id="285" r:id="rId12"/>
    <p:sldId id="290" r:id="rId13"/>
    <p:sldId id="261" r:id="rId14"/>
    <p:sldId id="291" r:id="rId15"/>
    <p:sldId id="262" r:id="rId16"/>
    <p:sldId id="287" r:id="rId17"/>
    <p:sldId id="289" r:id="rId18"/>
    <p:sldId id="292" r:id="rId19"/>
    <p:sldId id="263" r:id="rId20"/>
    <p:sldId id="264" r:id="rId21"/>
    <p:sldId id="265" r:id="rId22"/>
    <p:sldId id="266" r:id="rId23"/>
    <p:sldId id="293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7" r:id="rId32"/>
    <p:sldId id="294" r:id="rId33"/>
    <p:sldId id="296" r:id="rId34"/>
    <p:sldId id="297" r:id="rId35"/>
    <p:sldId id="295" r:id="rId36"/>
  </p:sldIdLst>
  <p:sldSz cx="9144000" cy="6858000" type="screen4x3"/>
  <p:notesSz cx="7315200" cy="96012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83">
          <p15:clr>
            <a:srgbClr val="A4A3A4"/>
          </p15:clr>
        </p15:guide>
        <p15:guide id="2" pos="225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F1550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5" autoAdjust="0"/>
    <p:restoredTop sz="94660"/>
  </p:normalViewPr>
  <p:slideViewPr>
    <p:cSldViewPr>
      <p:cViewPr varScale="1">
        <p:scale>
          <a:sx n="77" d="100"/>
          <a:sy n="77" d="100"/>
        </p:scale>
        <p:origin x="894" y="2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983"/>
        <p:guide pos="225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1"/>
          <p:cNvSpPr>
            <a:spLocks noChangeArrowheads="1"/>
          </p:cNvSpPr>
          <p:nvPr/>
        </p:nvSpPr>
        <p:spPr bwMode="auto">
          <a:xfrm>
            <a:off x="0" y="0"/>
            <a:ext cx="7315200" cy="96012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168650" cy="477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t" anchorCtr="0" compatLnSpc="1">
            <a:prstTxWarp prst="textNoShape">
              <a:avLst/>
            </a:prstTxWarp>
          </a:bodyPr>
          <a:lstStyle>
            <a:lvl1pPr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143375" y="0"/>
            <a:ext cx="3168650" cy="477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t" anchorCtr="0" compatLnSpc="1">
            <a:prstTxWarp prst="textNoShape">
              <a:avLst/>
            </a:prstTxWarp>
          </a:bodyPr>
          <a:lstStyle>
            <a:lvl1pPr algn="r"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0725"/>
            <a:ext cx="4799013" cy="359886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30250" y="4560888"/>
            <a:ext cx="5853113" cy="431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120188"/>
            <a:ext cx="3168650" cy="477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b" anchorCtr="0" compatLnSpc="1">
            <a:prstTxWarp prst="textNoShape">
              <a:avLst/>
            </a:prstTxWarp>
          </a:bodyPr>
          <a:lstStyle>
            <a:lvl1pPr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143375" y="9120188"/>
            <a:ext cx="3168650" cy="477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3438" tIns="48588" rIns="93438" bIns="48588" numCol="1" anchor="b" anchorCtr="0" compatLnSpc="1">
            <a:prstTxWarp prst="textNoShape">
              <a:avLst/>
            </a:prstTxWarp>
          </a:bodyPr>
          <a:lstStyle>
            <a:lvl1pPr algn="r" defTabSz="466725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49325" algn="l"/>
                <a:tab pos="1898650" algn="l"/>
                <a:tab pos="2847975" algn="l"/>
                <a:tab pos="3797300" algn="l"/>
                <a:tab pos="4746625" algn="l"/>
                <a:tab pos="5695950" algn="l"/>
                <a:tab pos="6645275" algn="l"/>
                <a:tab pos="7594600" algn="l"/>
                <a:tab pos="8543925" algn="l"/>
                <a:tab pos="9493250" algn="l"/>
                <a:tab pos="10442575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6FC653B-8425-4F4C-89C3-F0B5C6F27F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1A16B-075F-5C49-9625-E9377CCBD4C0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73298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©Wen-mei W. Hwu and David Kirk/NVIDIA, 2010-2019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17984-3C0F-4A28-84F7-69EFB3D351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939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©Wen-mei W. Hwu and David Kirk/NVIDIA, 2010-2019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FFEFF-15CC-4A55-A011-34A78976D7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2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©Wen-mei W. Hwu and David Kirk/NVIDIA, 2010-2019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3CC75-8628-42FE-A089-A08DCBDD5B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001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4075113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3313" y="1524000"/>
            <a:ext cx="4076700" cy="4570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©Wen-mei W. Hwu and David Kirk/NVIDIA, 2010-2019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47A78-3A78-4016-8EE7-42F2650788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406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©Wen-mei W. Hwu and David Kirk/NVIDIA, 2010-2019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A7BFF-F146-416A-AD83-20A0DC4904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426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©Wen-mei W. Hwu and David Kirk/NVIDIA, 2010-2019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FDC50-EE70-44FB-B120-F0FEAC8E80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303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©Wen-mei W. Hwu and David Kirk/NVIDIA, 2010-2019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E4388-BE10-4F1C-86D8-42DBF7264F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372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4075113" cy="45704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3313" y="1524000"/>
            <a:ext cx="4076700" cy="4570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©Wen-mei W. Hwu and David Kirk/NVIDIA, 2010-2019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8892E-EAB7-4E57-AF49-9086FBCA1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52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8304213" cy="2208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884613"/>
            <a:ext cx="8304213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0"/>
          </p:nvPr>
        </p:nvSpPr>
        <p:spPr>
          <a:xfrm>
            <a:off x="457200" y="6553200"/>
            <a:ext cx="48006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©Wen-mei W. Hwu and David Kirk/NVIDIA, 2010-2019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9CA4E-FEF8-4EB7-A655-653B19BF9F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51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1"/>
            <a:ext cx="83042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8304213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the outline text format</a:t>
            </a:r>
          </a:p>
          <a:p>
            <a:pPr lvl="1"/>
            <a:r>
              <a:rPr lang="en-GB" altLang="en-US" dirty="0"/>
              <a:t>Second Outline Level</a:t>
            </a:r>
          </a:p>
          <a:p>
            <a:pPr lvl="2"/>
            <a:r>
              <a:rPr lang="en-GB" altLang="en-US" dirty="0"/>
              <a:t>Third Outline Level</a:t>
            </a:r>
          </a:p>
          <a:p>
            <a:pPr lvl="3"/>
            <a:r>
              <a:rPr lang="en-GB" altLang="en-US" dirty="0"/>
              <a:t>Fourth Outline Level</a:t>
            </a:r>
          </a:p>
          <a:p>
            <a:pPr lvl="4"/>
            <a:r>
              <a:rPr lang="en-GB" altLang="en-US" dirty="0"/>
              <a:t>Fifth Outline Level</a:t>
            </a:r>
          </a:p>
          <a:p>
            <a:pPr lvl="4"/>
            <a:r>
              <a:rPr lang="en-GB" altLang="en-US" dirty="0"/>
              <a:t>Sixth Outline Level</a:t>
            </a:r>
          </a:p>
          <a:p>
            <a:pPr lvl="4"/>
            <a:r>
              <a:rPr lang="en-GB" altLang="en-US" dirty="0"/>
              <a:t>Seventh Outline Level</a:t>
            </a:r>
          </a:p>
          <a:p>
            <a:pPr lvl="4"/>
            <a:r>
              <a:rPr lang="en-GB" altLang="en-US" dirty="0"/>
              <a:t>Eighth Outline Level</a:t>
            </a:r>
          </a:p>
          <a:p>
            <a:pPr lvl="4"/>
            <a:r>
              <a:rPr lang="en-GB" altLang="en-US" dirty="0"/>
              <a:t>Ninth Outline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10400" y="6248400"/>
            <a:ext cx="19034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6D79870-ED97-40E4-958D-7BC3DDDFA7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0" name="Line 5"/>
          <p:cNvSpPr>
            <a:spLocks noChangeShapeType="1"/>
          </p:cNvSpPr>
          <p:nvPr/>
        </p:nvSpPr>
        <p:spPr bwMode="auto">
          <a:xfrm>
            <a:off x="304800" y="228600"/>
            <a:ext cx="1588" cy="6400800"/>
          </a:xfrm>
          <a:prstGeom prst="line">
            <a:avLst/>
          </a:prstGeom>
          <a:noFill/>
          <a:ln w="38160">
            <a:solidFill>
              <a:srgbClr val="33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6"/>
          <p:cNvSpPr>
            <a:spLocks noChangeShapeType="1"/>
          </p:cNvSpPr>
          <p:nvPr/>
        </p:nvSpPr>
        <p:spPr bwMode="auto">
          <a:xfrm>
            <a:off x="381000" y="228600"/>
            <a:ext cx="1588" cy="6400800"/>
          </a:xfrm>
          <a:prstGeom prst="line">
            <a:avLst/>
          </a:prstGeom>
          <a:noFill/>
          <a:ln w="3816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" name="图片 9">
            <a:extLst>
              <a:ext uri="{FF2B5EF4-FFF2-40B4-BE49-F238E27FC236}">
                <a16:creationId xmlns:a16="http://schemas.microsoft.com/office/drawing/2014/main" id="{E00FE31E-B55E-4905-A5E4-474C7B64EA1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72" y="6080522"/>
            <a:ext cx="2152650" cy="54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62" r:id="rId8"/>
    <p:sldLayoutId id="2147483663" r:id="rId9"/>
  </p:sldLayoutIdLst>
  <p:hf hdr="0" dt="0"/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3200" b="1">
          <a:solidFill>
            <a:schemeClr val="accent2">
              <a:lumMod val="75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defRPr sz="4000">
          <a:solidFill>
            <a:srgbClr val="000000"/>
          </a:solidFill>
          <a:latin typeface="Arial" charset="0"/>
        </a:defRPr>
      </a:lvl5pPr>
      <a:lvl6pPr marL="4572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6pPr>
      <a:lvl7pPr marL="9144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7pPr>
      <a:lvl8pPr marL="1371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8pPr>
      <a:lvl9pPr marL="18288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4000">
          <a:solidFill>
            <a:srgbClr val="000000"/>
          </a:solidFill>
          <a:latin typeface="Arial" charset="0"/>
        </a:defRPr>
      </a:lvl9pPr>
    </p:titleStyle>
    <p:bodyStyle>
      <a:lvl1pPr marL="341313" indent="-341313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800">
          <a:solidFill>
            <a:schemeClr val="accent2">
              <a:lumMod val="75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741363" indent="-284163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–"/>
        <a:defRPr sz="2400">
          <a:solidFill>
            <a:schemeClr val="accent2">
              <a:lumMod val="75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</a:defRPr>
      </a:lvl2pPr>
      <a:lvl3pPr marL="1143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chemeClr val="accent2">
              <a:lumMod val="75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–"/>
        <a:defRPr sz="2000">
          <a:solidFill>
            <a:schemeClr val="accent2">
              <a:lumMod val="75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panose="020B0604020202020204" pitchFamily="34" charset="0"/>
        <a:buChar char="»"/>
        <a:defRPr sz="2000">
          <a:solidFill>
            <a:schemeClr val="accent2">
              <a:lumMod val="75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A6A4C2-E632-1E8D-BF83-975B3A8852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zh-CN" altLang="en-US" dirty="0"/>
              <a:t>分布式并行计算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8E1332D-67CB-C9FA-8043-5A53F227C5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/>
              <a:t>课程内容回顾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C2AB4C3-F003-5AC6-390C-71783DC127EC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C517984-3C0F-4A28-84F7-69EFB3D35181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051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7B8739-D7D8-A057-79CC-AF5F6B7F2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56" y="240534"/>
            <a:ext cx="8304213" cy="990600"/>
          </a:xfrm>
        </p:spPr>
        <p:txBody>
          <a:bodyPr/>
          <a:lstStyle/>
          <a:p>
            <a:r>
              <a:rPr kumimoji="1" lang="zh-CN" altLang="en-US" dirty="0"/>
              <a:t>缓存一致性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1B2DBE-A3C4-9B9A-9189-8B20C745E3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600" y="6216315"/>
            <a:ext cx="3124200" cy="760413"/>
          </a:xfrm>
        </p:spPr>
        <p:txBody>
          <a:bodyPr/>
          <a:lstStyle/>
          <a:p>
            <a:r>
              <a:rPr kumimoji="1" lang="zh-CN" altLang="en-US" dirty="0"/>
              <a:t>基于监听的协议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709047F-2A63-C0D3-9C3B-EE5E8BF8FAF4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0987DBA-8394-E24F-AEFB-04C2C2CA6CF2}"/>
              </a:ext>
            </a:extLst>
          </p:cNvPr>
          <p:cNvSpPr/>
          <p:nvPr/>
        </p:nvSpPr>
        <p:spPr>
          <a:xfrm>
            <a:off x="838200" y="1231134"/>
            <a:ext cx="259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Both"/>
            </a:pPr>
            <a:r>
              <a:rPr lang="en-US" altLang="zh-CN" sz="1800" dirty="0">
                <a:solidFill>
                  <a:schemeClr val="tx1"/>
                </a:solidFill>
              </a:rPr>
              <a:t>READ X1</a:t>
            </a:r>
          </a:p>
          <a:p>
            <a:pPr marL="457200" indent="-457200">
              <a:buAutoNum type="arabicParenBoth"/>
            </a:pPr>
            <a:r>
              <a:rPr lang="en-US" altLang="zh-CN" sz="1800" dirty="0">
                <a:solidFill>
                  <a:schemeClr val="tx1"/>
                </a:solidFill>
              </a:rPr>
              <a:t>READ</a:t>
            </a:r>
            <a:r>
              <a:rPr lang="zh-CN" altLang="en-US" sz="1800" dirty="0">
                <a:solidFill>
                  <a:schemeClr val="tx1"/>
                </a:solidFill>
              </a:rPr>
              <a:t> </a:t>
            </a:r>
            <a:r>
              <a:rPr lang="en-US" altLang="zh-CN" sz="1800" dirty="0">
                <a:solidFill>
                  <a:schemeClr val="tx1"/>
                </a:solidFill>
              </a:rPr>
              <a:t>X2</a:t>
            </a:r>
          </a:p>
          <a:p>
            <a:pPr marL="457200" indent="-457200">
              <a:buAutoNum type="arabicParenBoth"/>
            </a:pPr>
            <a:r>
              <a:rPr lang="en-US" altLang="zh-CN" sz="1800" dirty="0">
                <a:solidFill>
                  <a:schemeClr val="tx1"/>
                </a:solidFill>
              </a:rPr>
              <a:t>WRITE X2</a:t>
            </a:r>
          </a:p>
          <a:p>
            <a:pPr marL="457200" indent="-457200">
              <a:buAutoNum type="arabicParenBoth"/>
            </a:pPr>
            <a:r>
              <a:rPr lang="en-US" altLang="zh-CN" sz="1800" dirty="0">
                <a:solidFill>
                  <a:schemeClr val="tx1"/>
                </a:solidFill>
              </a:rPr>
              <a:t>WRITE</a:t>
            </a:r>
            <a:r>
              <a:rPr lang="zh-CN" altLang="en-US" sz="1800" dirty="0">
                <a:solidFill>
                  <a:schemeClr val="tx1"/>
                </a:solidFill>
              </a:rPr>
              <a:t> </a:t>
            </a:r>
            <a:r>
              <a:rPr lang="en-US" altLang="zh-CN" sz="1800" dirty="0">
                <a:solidFill>
                  <a:schemeClr val="tx1"/>
                </a:solidFill>
              </a:rPr>
              <a:t>X1</a:t>
            </a:r>
          </a:p>
          <a:p>
            <a:pPr marL="457200" indent="-457200">
              <a:buAutoNum type="arabicParenBoth"/>
            </a:pPr>
            <a:r>
              <a:rPr lang="en-US" altLang="zh-CN" sz="1800" dirty="0">
                <a:solidFill>
                  <a:schemeClr val="tx1"/>
                </a:solidFill>
              </a:rPr>
              <a:t>READ</a:t>
            </a:r>
            <a:r>
              <a:rPr lang="zh-CN" altLang="en-US" sz="1800" dirty="0">
                <a:solidFill>
                  <a:schemeClr val="tx1"/>
                </a:solidFill>
              </a:rPr>
              <a:t> </a:t>
            </a:r>
            <a:r>
              <a:rPr lang="en-US" altLang="zh-CN" sz="1800" dirty="0">
                <a:solidFill>
                  <a:schemeClr val="tx1"/>
                </a:solidFill>
              </a:rPr>
              <a:t>X2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pic>
        <p:nvPicPr>
          <p:cNvPr id="51" name="图片 1">
            <a:extLst>
              <a:ext uri="{FF2B5EF4-FFF2-40B4-BE49-F238E27FC236}">
                <a16:creationId xmlns:a16="http://schemas.microsoft.com/office/drawing/2014/main" id="{EA58C5B7-3BA4-BA87-380B-9E4B3B98B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950" y="536074"/>
            <a:ext cx="3321050" cy="3000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表格 51">
            <a:extLst>
              <a:ext uri="{FF2B5EF4-FFF2-40B4-BE49-F238E27FC236}">
                <a16:creationId xmlns:a16="http://schemas.microsoft.com/office/drawing/2014/main" id="{8C8E1AC7-2EA6-8FFB-19C0-712F794476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9318"/>
              </p:ext>
            </p:extLst>
          </p:nvPr>
        </p:nvGraphicFramePr>
        <p:xfrm>
          <a:off x="1524000" y="3594518"/>
          <a:ext cx="5080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125721496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90458113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22388919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853324219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311312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dirty="0"/>
                        <a:t>A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dirty="0"/>
                        <a:t>B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4980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X1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X2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X1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X2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7351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A1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7472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A2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787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B1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3348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B2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S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848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3398645"/>
                  </a:ext>
                </a:extLst>
              </a:tr>
            </a:tbl>
          </a:graphicData>
        </a:graphic>
      </p:graphicFrame>
      <p:sp>
        <p:nvSpPr>
          <p:cNvPr id="53" name="矩形 52">
            <a:extLst>
              <a:ext uri="{FF2B5EF4-FFF2-40B4-BE49-F238E27FC236}">
                <a16:creationId xmlns:a16="http://schemas.microsoft.com/office/drawing/2014/main" id="{66375855-A227-E29B-6E8F-FD7F62F17700}"/>
              </a:ext>
            </a:extLst>
          </p:cNvPr>
          <p:cNvSpPr/>
          <p:nvPr/>
        </p:nvSpPr>
        <p:spPr>
          <a:xfrm>
            <a:off x="703740" y="2873020"/>
            <a:ext cx="609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A.1, A.2, B.1, B.2, A.3, B.3, B.4, A.4, A.5, B.5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172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7B8739-D7D8-A057-79CC-AF5F6B7F2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568" y="202730"/>
            <a:ext cx="8304213" cy="990600"/>
          </a:xfrm>
        </p:spPr>
        <p:txBody>
          <a:bodyPr/>
          <a:lstStyle/>
          <a:p>
            <a:r>
              <a:rPr kumimoji="1" lang="zh-CN" altLang="en-US" dirty="0"/>
              <a:t>缓存一致性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00614A-B9E4-7464-1FA2-49571616BB0B}"/>
              </a:ext>
            </a:extLst>
          </p:cNvPr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©Wen-mei W. Hwu and David Kirk/NVIDIA, 2010-2019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709047F-2A63-C0D3-9C3B-EE5E8BF8FAF4}"/>
              </a:ext>
            </a:extLst>
          </p:cNvPr>
          <p:cNvSpPr>
            <a:spLocks noGrp="1"/>
          </p:cNvSpPr>
          <p:nvPr>
            <p:ph type="sldNum" idx="11"/>
          </p:nvPr>
        </p:nvSpPr>
        <p:spPr>
          <a:xfrm>
            <a:off x="6809874" y="6215899"/>
            <a:ext cx="1903413" cy="455613"/>
          </a:xfrm>
        </p:spPr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B180DEB9-D543-859B-5711-35619B11CFE4}"/>
              </a:ext>
            </a:extLst>
          </p:cNvPr>
          <p:cNvSpPr txBox="1">
            <a:spLocks/>
          </p:cNvSpPr>
          <p:nvPr/>
        </p:nvSpPr>
        <p:spPr bwMode="auto">
          <a:xfrm>
            <a:off x="3191688" y="5580685"/>
            <a:ext cx="3124200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1313" indent="-341313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741363" indent="-284163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defRPr sz="24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143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defRPr sz="20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defRPr sz="20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25146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kumimoji="1" lang="zh-CN" altLang="en-US" kern="0" dirty="0"/>
              <a:t>基于目录的协议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F1C7FAF-C68C-C03E-E7C1-5F0427B9EE64}"/>
              </a:ext>
            </a:extLst>
          </p:cNvPr>
          <p:cNvGrpSpPr/>
          <p:nvPr/>
        </p:nvGrpSpPr>
        <p:grpSpPr>
          <a:xfrm>
            <a:off x="2514600" y="1487828"/>
            <a:ext cx="4267200" cy="2073275"/>
            <a:chOff x="0" y="1752600"/>
            <a:chExt cx="8839200" cy="4968875"/>
          </a:xfrm>
        </p:grpSpPr>
        <p:sp>
          <p:nvSpPr>
            <p:cNvPr id="10" name="灯片编号占位符 4">
              <a:extLst>
                <a:ext uri="{FF2B5EF4-FFF2-40B4-BE49-F238E27FC236}">
                  <a16:creationId xmlns:a16="http://schemas.microsoft.com/office/drawing/2014/main" id="{C1E97854-E6A8-A0C4-4B24-E0A2C34B143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53200" y="6245225"/>
              <a:ext cx="2133600" cy="476250"/>
            </a:xfrm>
            <a:prstGeom prst="rect">
              <a:avLst/>
            </a:prstGeom>
            <a:noFill/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GB"/>
              </a:defPPr>
              <a:lvl1pPr algn="l" defTabSz="449263" rtl="0" eaLnBrk="0" fontAlgn="base" hangingPunct="0">
                <a:lnSpc>
                  <a:spcPct val="75000"/>
                </a:lnSpc>
                <a:spcBef>
                  <a:spcPct val="65000"/>
                </a:spcBef>
                <a:spcAft>
                  <a:spcPct val="0"/>
                </a:spcAft>
                <a:buSzPct val="100000"/>
                <a:buChar char="•"/>
                <a:defRPr kumimoji="1" sz="2800" kern="12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  <a:cs typeface="+mn-cs"/>
                </a:defRPr>
              </a:lvl1pPr>
              <a:lvl2pPr marL="685800" indent="-190500" algn="l" defTabSz="449263" rtl="0" eaLnBrk="0" fontAlgn="base" hangingPunct="0">
                <a:lnSpc>
                  <a:spcPct val="85000"/>
                </a:lnSpc>
                <a:spcBef>
                  <a:spcPct val="40000"/>
                </a:spcBef>
                <a:spcAft>
                  <a:spcPct val="0"/>
                </a:spcAft>
                <a:buSzPct val="100000"/>
                <a:buChar char="-"/>
                <a:defRPr kumimoji="1" sz="2400" kern="12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  <a:cs typeface="+mn-cs"/>
                </a:defRPr>
              </a:lvl2pPr>
              <a:lvl3pPr marL="1084263" indent="-169863" algn="l" defTabSz="449263" rtl="0" eaLnBrk="0" fontAlgn="base" hangingPunct="0">
                <a:lnSpc>
                  <a:spcPct val="85000"/>
                </a:lnSpc>
                <a:spcBef>
                  <a:spcPct val="40000"/>
                </a:spcBef>
                <a:spcAft>
                  <a:spcPct val="0"/>
                </a:spcAft>
                <a:buSzPct val="100000"/>
                <a:buChar char="-"/>
                <a:defRPr kumimoji="1" sz="2000" kern="12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  <a:cs typeface="+mn-cs"/>
                </a:defRPr>
              </a:lvl3pPr>
              <a:lvl4pPr marL="1600200" indent="-228600" algn="l" defTabSz="449263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400" kern="12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  <a:cs typeface="+mn-cs"/>
                </a:defRPr>
              </a:lvl4pPr>
              <a:lvl5pPr marL="2057400" indent="-228600" algn="l" defTabSz="449263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kern="12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  <a:cs typeface="+mn-cs"/>
                </a:defRPr>
              </a:lvl5pPr>
              <a:lvl6pPr marL="2514600" indent="-228600" algn="l" defTabSz="914400" rtl="0" eaLnBrk="0" fontAlgn="base" latinLnBrk="0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kern="12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  <a:cs typeface="+mn-cs"/>
                </a:defRPr>
              </a:lvl6pPr>
              <a:lvl7pPr marL="2971800" indent="-228600" algn="l" defTabSz="914400" rtl="0" eaLnBrk="0" fontAlgn="base" latinLnBrk="0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kern="12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  <a:cs typeface="+mn-cs"/>
                </a:defRPr>
              </a:lvl7pPr>
              <a:lvl8pPr marL="3429000" indent="-228600" algn="l" defTabSz="914400" rtl="0" eaLnBrk="0" fontAlgn="base" latinLnBrk="0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kern="12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  <a:cs typeface="+mn-cs"/>
                </a:defRPr>
              </a:lvl8pPr>
              <a:lvl9pPr marL="3886200" indent="-228600" algn="l" defTabSz="914400" rtl="0" eaLnBrk="0" fontAlgn="base" latinLnBrk="0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 kern="12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fld id="{9AF92626-018E-D242-90DA-7E68B120CD99}" type="slidenum">
                <a:rPr kumimoji="0" lang="en-US" altLang="zh-CN" sz="600" smtClean="0">
                  <a:ea typeface="宋体" panose="02010600030101010101" pitchFamily="2" charset="-122"/>
                </a:rPr>
                <a:pPr algn="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t>11</a:t>
              </a:fld>
              <a:endParaRPr kumimoji="0" lang="en-US" altLang="zh-CN" sz="600">
                <a:ea typeface="宋体" panose="02010600030101010101" pitchFamily="2" charset="-122"/>
              </a:endParaRPr>
            </a:p>
          </p:txBody>
        </p:sp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2596E9FA-FA69-7229-2464-ABFAB6B83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6800" y="1752600"/>
              <a:ext cx="77724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r>
                <a:rPr kumimoji="0" lang="en-US" altLang="zh-CN" sz="1000">
                  <a:latin typeface="Times New Roman" panose="02020603050405020304" pitchFamily="18" charset="0"/>
                  <a:ea typeface="宋体" panose="02010600030101010101" pitchFamily="2" charset="-122"/>
                </a:rPr>
                <a:t>Interconnection Network</a:t>
              </a:r>
            </a:p>
          </p:txBody>
        </p:sp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1062F6A9-9FAE-8D96-4D78-F04B0B88B5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5400" y="2133600"/>
              <a:ext cx="2362200" cy="4495800"/>
              <a:chOff x="816" y="1344"/>
              <a:chExt cx="1488" cy="2832"/>
            </a:xfrm>
          </p:grpSpPr>
          <p:sp>
            <p:nvSpPr>
              <p:cNvPr id="13" name="AutoShape 5">
                <a:extLst>
                  <a:ext uri="{FF2B5EF4-FFF2-40B4-BE49-F238E27FC236}">
                    <a16:creationId xmlns:a16="http://schemas.microsoft.com/office/drawing/2014/main" id="{C34D28A9-BCBB-98F6-5BED-7349B20A0C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1632"/>
                <a:ext cx="1344" cy="52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zh-CN" sz="10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14" name="AutoShape 6">
                <a:extLst>
                  <a:ext uri="{FF2B5EF4-FFF2-40B4-BE49-F238E27FC236}">
                    <a16:creationId xmlns:a16="http://schemas.microsoft.com/office/drawing/2014/main" id="{C388B6C9-73E0-627E-B5A4-30ADCE473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2304"/>
                <a:ext cx="1344" cy="864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zh-CN" sz="10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15" name="AutoShape 7">
                <a:extLst>
                  <a:ext uri="{FF2B5EF4-FFF2-40B4-BE49-F238E27FC236}">
                    <a16:creationId xmlns:a16="http://schemas.microsoft.com/office/drawing/2014/main" id="{A813AB84-A066-BCDD-65D0-FD5A8B6744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3264"/>
                <a:ext cx="1344" cy="52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zh-CN" sz="10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16" name="AutoShape 8">
                <a:extLst>
                  <a:ext uri="{FF2B5EF4-FFF2-40B4-BE49-F238E27FC236}">
                    <a16:creationId xmlns:a16="http://schemas.microsoft.com/office/drawing/2014/main" id="{2C0A1745-5286-EE73-559F-6EE444507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3936"/>
                <a:ext cx="1344" cy="24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1000">
                    <a:latin typeface="Times New Roman" panose="02020603050405020304" pitchFamily="18" charset="0"/>
                    <a:ea typeface="宋体" panose="02010600030101010101" pitchFamily="2" charset="-122"/>
                  </a:rPr>
                  <a:t>CPU 0</a:t>
                </a:r>
              </a:p>
            </p:txBody>
          </p:sp>
          <p:sp>
            <p:nvSpPr>
              <p:cNvPr id="17" name="Line 9">
                <a:extLst>
                  <a:ext uri="{FF2B5EF4-FFF2-40B4-BE49-F238E27FC236}">
                    <a16:creationId xmlns:a16="http://schemas.microsoft.com/office/drawing/2014/main" id="{B0B58FAC-92D9-D4FE-5B41-BA5C171FA1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1344"/>
                <a:ext cx="0" cy="22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  <p:sp>
            <p:nvSpPr>
              <p:cNvPr id="18" name="Line 10">
                <a:extLst>
                  <a:ext uri="{FF2B5EF4-FFF2-40B4-BE49-F238E27FC236}">
                    <a16:creationId xmlns:a16="http://schemas.microsoft.com/office/drawing/2014/main" id="{5B9011FE-AA05-B93E-E687-3A4C2F61D5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  <p:sp>
            <p:nvSpPr>
              <p:cNvPr id="19" name="Line 11">
                <a:extLst>
                  <a:ext uri="{FF2B5EF4-FFF2-40B4-BE49-F238E27FC236}">
                    <a16:creationId xmlns:a16="http://schemas.microsoft.com/office/drawing/2014/main" id="{934705EC-27D3-7059-8455-18FC2E7DEB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273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  <p:sp>
            <p:nvSpPr>
              <p:cNvPr id="20" name="Line 12">
                <a:extLst>
                  <a:ext uri="{FF2B5EF4-FFF2-40B4-BE49-F238E27FC236}">
                    <a16:creationId xmlns:a16="http://schemas.microsoft.com/office/drawing/2014/main" id="{525FA1BA-3C69-38B8-B9D5-3D577B8056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192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  <p:sp>
            <p:nvSpPr>
              <p:cNvPr id="21" name="Line 13">
                <a:extLst>
                  <a:ext uri="{FF2B5EF4-FFF2-40B4-BE49-F238E27FC236}">
                    <a16:creationId xmlns:a16="http://schemas.microsoft.com/office/drawing/2014/main" id="{2F9FD009-2A05-A265-23A5-0A6289FA6F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2" y="3792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</p:grpSp>
        <p:grpSp>
          <p:nvGrpSpPr>
            <p:cNvPr id="22" name="Group 14">
              <a:extLst>
                <a:ext uri="{FF2B5EF4-FFF2-40B4-BE49-F238E27FC236}">
                  <a16:creationId xmlns:a16="http://schemas.microsoft.com/office/drawing/2014/main" id="{5D72AD37-5B31-F1D0-178F-6B1D1A814F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10000" y="2133600"/>
              <a:ext cx="2400300" cy="4495800"/>
              <a:chOff x="816" y="1344"/>
              <a:chExt cx="1512" cy="2832"/>
            </a:xfrm>
          </p:grpSpPr>
          <p:sp>
            <p:nvSpPr>
              <p:cNvPr id="23" name="AutoShape 15">
                <a:extLst>
                  <a:ext uri="{FF2B5EF4-FFF2-40B4-BE49-F238E27FC236}">
                    <a16:creationId xmlns:a16="http://schemas.microsoft.com/office/drawing/2014/main" id="{CA0109F3-8146-216A-35A8-8263995C3F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1632"/>
                <a:ext cx="1344" cy="52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zh-CN" sz="10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24" name="AutoShape 16">
                <a:extLst>
                  <a:ext uri="{FF2B5EF4-FFF2-40B4-BE49-F238E27FC236}">
                    <a16:creationId xmlns:a16="http://schemas.microsoft.com/office/drawing/2014/main" id="{73597FBF-8668-DD1B-FFF8-1D17A286AB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4" y="2304"/>
                <a:ext cx="1344" cy="864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zh-CN" sz="10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25" name="AutoShape 17">
                <a:extLst>
                  <a:ext uri="{FF2B5EF4-FFF2-40B4-BE49-F238E27FC236}">
                    <a16:creationId xmlns:a16="http://schemas.microsoft.com/office/drawing/2014/main" id="{1F2C1C8C-A46B-6C1E-BC74-D3E575FB4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3264"/>
                <a:ext cx="1344" cy="52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zh-CN" sz="10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26" name="AutoShape 18">
                <a:extLst>
                  <a:ext uri="{FF2B5EF4-FFF2-40B4-BE49-F238E27FC236}">
                    <a16:creationId xmlns:a16="http://schemas.microsoft.com/office/drawing/2014/main" id="{E255C23A-94DC-98B5-74A8-C53ACF9C7E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3936"/>
                <a:ext cx="1344" cy="24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1000">
                    <a:latin typeface="Times New Roman" panose="02020603050405020304" pitchFamily="18" charset="0"/>
                    <a:ea typeface="宋体" panose="02010600030101010101" pitchFamily="2" charset="-122"/>
                  </a:rPr>
                  <a:t>CPU 1</a:t>
                </a:r>
              </a:p>
            </p:txBody>
          </p:sp>
          <p:sp>
            <p:nvSpPr>
              <p:cNvPr id="27" name="Line 19">
                <a:extLst>
                  <a:ext uri="{FF2B5EF4-FFF2-40B4-BE49-F238E27FC236}">
                    <a16:creationId xmlns:a16="http://schemas.microsoft.com/office/drawing/2014/main" id="{0C2D13AA-EC44-C9FA-F287-9B0998D1D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1344"/>
                <a:ext cx="0" cy="22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  <p:sp>
            <p:nvSpPr>
              <p:cNvPr id="28" name="Line 20">
                <a:extLst>
                  <a:ext uri="{FF2B5EF4-FFF2-40B4-BE49-F238E27FC236}">
                    <a16:creationId xmlns:a16="http://schemas.microsoft.com/office/drawing/2014/main" id="{CE77D5A5-4514-6DA5-9314-58303C663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  <p:sp>
            <p:nvSpPr>
              <p:cNvPr id="29" name="Line 21">
                <a:extLst>
                  <a:ext uri="{FF2B5EF4-FFF2-40B4-BE49-F238E27FC236}">
                    <a16:creationId xmlns:a16="http://schemas.microsoft.com/office/drawing/2014/main" id="{91316347-D623-F509-1983-99B858BC88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273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  <p:sp>
            <p:nvSpPr>
              <p:cNvPr id="30" name="Line 22">
                <a:extLst>
                  <a:ext uri="{FF2B5EF4-FFF2-40B4-BE49-F238E27FC236}">
                    <a16:creationId xmlns:a16="http://schemas.microsoft.com/office/drawing/2014/main" id="{CD170619-17E4-13F4-738F-DE7BDB450F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192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  <p:sp>
            <p:nvSpPr>
              <p:cNvPr id="31" name="Line 23">
                <a:extLst>
                  <a:ext uri="{FF2B5EF4-FFF2-40B4-BE49-F238E27FC236}">
                    <a16:creationId xmlns:a16="http://schemas.microsoft.com/office/drawing/2014/main" id="{F5F36B49-A43E-524A-C6E3-F7977859CD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2" y="3792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</p:grpSp>
        <p:grpSp>
          <p:nvGrpSpPr>
            <p:cNvPr id="32" name="Group 24">
              <a:extLst>
                <a:ext uri="{FF2B5EF4-FFF2-40B4-BE49-F238E27FC236}">
                  <a16:creationId xmlns:a16="http://schemas.microsoft.com/office/drawing/2014/main" id="{2C6391F9-F817-1861-ECBE-984528705D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24600" y="2133600"/>
              <a:ext cx="2362200" cy="4495800"/>
              <a:chOff x="816" y="1344"/>
              <a:chExt cx="1488" cy="2832"/>
            </a:xfrm>
          </p:grpSpPr>
          <p:sp>
            <p:nvSpPr>
              <p:cNvPr id="33" name="AutoShape 25">
                <a:extLst>
                  <a:ext uri="{FF2B5EF4-FFF2-40B4-BE49-F238E27FC236}">
                    <a16:creationId xmlns:a16="http://schemas.microsoft.com/office/drawing/2014/main" id="{B4794A09-AB04-4BD0-4BFB-35D9E947AF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1632"/>
                <a:ext cx="1344" cy="52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zh-CN" sz="10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34" name="AutoShape 26">
                <a:extLst>
                  <a:ext uri="{FF2B5EF4-FFF2-40B4-BE49-F238E27FC236}">
                    <a16:creationId xmlns:a16="http://schemas.microsoft.com/office/drawing/2014/main" id="{8FCF1522-40B2-9A91-98D4-53181F025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2304"/>
                <a:ext cx="1344" cy="864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zh-CN" sz="10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35" name="AutoShape 27">
                <a:extLst>
                  <a:ext uri="{FF2B5EF4-FFF2-40B4-BE49-F238E27FC236}">
                    <a16:creationId xmlns:a16="http://schemas.microsoft.com/office/drawing/2014/main" id="{172CDB46-40A6-CFD1-7C74-B42577CF60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3264"/>
                <a:ext cx="1344" cy="52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zh-CN" sz="10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36" name="AutoShape 28">
                <a:extLst>
                  <a:ext uri="{FF2B5EF4-FFF2-40B4-BE49-F238E27FC236}">
                    <a16:creationId xmlns:a16="http://schemas.microsoft.com/office/drawing/2014/main" id="{B8A54104-B08A-04B3-103B-E7290AC864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0" y="3936"/>
                <a:ext cx="1344" cy="24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1000">
                    <a:latin typeface="Times New Roman" panose="02020603050405020304" pitchFamily="18" charset="0"/>
                    <a:ea typeface="宋体" panose="02010600030101010101" pitchFamily="2" charset="-122"/>
                  </a:rPr>
                  <a:t>CPU 2</a:t>
                </a:r>
              </a:p>
            </p:txBody>
          </p:sp>
          <p:sp>
            <p:nvSpPr>
              <p:cNvPr id="37" name="Line 29">
                <a:extLst>
                  <a:ext uri="{FF2B5EF4-FFF2-40B4-BE49-F238E27FC236}">
                    <a16:creationId xmlns:a16="http://schemas.microsoft.com/office/drawing/2014/main" id="{532D3216-296F-A964-1CC6-E80AB0DE9E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1344"/>
                <a:ext cx="0" cy="22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  <p:sp>
            <p:nvSpPr>
              <p:cNvPr id="38" name="Line 30">
                <a:extLst>
                  <a:ext uri="{FF2B5EF4-FFF2-40B4-BE49-F238E27FC236}">
                    <a16:creationId xmlns:a16="http://schemas.microsoft.com/office/drawing/2014/main" id="{1754B32C-C076-E74D-85F3-0ED1B53C18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355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  <p:sp>
            <p:nvSpPr>
              <p:cNvPr id="39" name="Line 31">
                <a:extLst>
                  <a:ext uri="{FF2B5EF4-FFF2-40B4-BE49-F238E27FC236}">
                    <a16:creationId xmlns:a16="http://schemas.microsoft.com/office/drawing/2014/main" id="{250D719E-AEB4-514C-1100-916EC38174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2736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  <p:sp>
            <p:nvSpPr>
              <p:cNvPr id="40" name="Line 32">
                <a:extLst>
                  <a:ext uri="{FF2B5EF4-FFF2-40B4-BE49-F238E27FC236}">
                    <a16:creationId xmlns:a16="http://schemas.microsoft.com/office/drawing/2014/main" id="{B6ADA305-CDB9-307F-3F17-B3B2CA33B0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1920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  <p:sp>
            <p:nvSpPr>
              <p:cNvPr id="41" name="Line 33">
                <a:extLst>
                  <a:ext uri="{FF2B5EF4-FFF2-40B4-BE49-F238E27FC236}">
                    <a16:creationId xmlns:a16="http://schemas.microsoft.com/office/drawing/2014/main" id="{4BADDF8E-2E82-40F4-021C-09230CE2DC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2" y="3792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000"/>
              </a:p>
            </p:txBody>
          </p:sp>
        </p:grpSp>
        <p:grpSp>
          <p:nvGrpSpPr>
            <p:cNvPr id="42" name="Group 34">
              <a:extLst>
                <a:ext uri="{FF2B5EF4-FFF2-40B4-BE49-F238E27FC236}">
                  <a16:creationId xmlns:a16="http://schemas.microsoft.com/office/drawing/2014/main" id="{C2E37911-6ACA-8689-F8CF-EAD2543130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34200" y="4038599"/>
              <a:ext cx="838200" cy="590550"/>
              <a:chOff x="4368" y="2544"/>
              <a:chExt cx="528" cy="372"/>
            </a:xfrm>
          </p:grpSpPr>
          <p:sp>
            <p:nvSpPr>
              <p:cNvPr id="43" name="Rectangle 35">
                <a:extLst>
                  <a:ext uri="{FF2B5EF4-FFF2-40B4-BE49-F238E27FC236}">
                    <a16:creationId xmlns:a16="http://schemas.microsoft.com/office/drawing/2014/main" id="{B5599939-D14E-9D63-67F3-BF52556EBA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2544"/>
                <a:ext cx="288" cy="28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1000">
                    <a:solidFill>
                      <a:srgbClr val="FFFF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</a:p>
            </p:txBody>
          </p:sp>
          <p:sp>
            <p:nvSpPr>
              <p:cNvPr id="44" name="Text Box 36">
                <a:extLst>
                  <a:ext uri="{FF2B5EF4-FFF2-40B4-BE49-F238E27FC236}">
                    <a16:creationId xmlns:a16="http://schemas.microsoft.com/office/drawing/2014/main" id="{9C9686F3-7C35-9325-8CC7-A16AC53FCAC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8" y="2544"/>
                <a:ext cx="362" cy="3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1000" dirty="0">
                    <a:solidFill>
                      <a:srgbClr val="FFFF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</a:p>
            </p:txBody>
          </p:sp>
        </p:grpSp>
        <p:sp>
          <p:nvSpPr>
            <p:cNvPr id="45" name="Text Box 37">
              <a:extLst>
                <a:ext uri="{FF2B5EF4-FFF2-40B4-BE49-F238E27FC236}">
                  <a16:creationId xmlns:a16="http://schemas.microsoft.com/office/drawing/2014/main" id="{3B8C4169-814D-8D2C-A097-4FAEE722FA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410199"/>
              <a:ext cx="1152880" cy="5901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r>
                <a:rPr kumimoji="0" lang="en-US" altLang="zh-CN" sz="1000">
                  <a:latin typeface="Times New Roman" panose="02020603050405020304" pitchFamily="18" charset="0"/>
                  <a:ea typeface="宋体" panose="02010600030101010101" pitchFamily="2" charset="-122"/>
                </a:rPr>
                <a:t>Caches</a:t>
              </a:r>
            </a:p>
          </p:txBody>
        </p:sp>
        <p:sp>
          <p:nvSpPr>
            <p:cNvPr id="46" name="Text Box 38">
              <a:extLst>
                <a:ext uri="{FF2B5EF4-FFF2-40B4-BE49-F238E27FC236}">
                  <a16:creationId xmlns:a16="http://schemas.microsoft.com/office/drawing/2014/main" id="{F0B9AF21-68DC-43F0-9522-3A9D594134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4114801"/>
              <a:ext cx="1461687" cy="5901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r>
                <a:rPr kumimoji="0" lang="en-US" altLang="zh-CN" sz="1000">
                  <a:latin typeface="Times New Roman" panose="02020603050405020304" pitchFamily="18" charset="0"/>
                  <a:ea typeface="宋体" panose="02010600030101010101" pitchFamily="2" charset="-122"/>
                </a:rPr>
                <a:t>Memories</a:t>
              </a:r>
            </a:p>
          </p:txBody>
        </p:sp>
        <p:sp>
          <p:nvSpPr>
            <p:cNvPr id="47" name="Text Box 39">
              <a:extLst>
                <a:ext uri="{FF2B5EF4-FFF2-40B4-BE49-F238E27FC236}">
                  <a16:creationId xmlns:a16="http://schemas.microsoft.com/office/drawing/2014/main" id="{069E1965-D1CF-6A1E-17AA-7518825CC1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819400"/>
              <a:ext cx="1567943" cy="5901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r>
                <a:rPr kumimoji="0" lang="en-US" altLang="zh-CN" sz="1000">
                  <a:latin typeface="Times New Roman" panose="02020603050405020304" pitchFamily="18" charset="0"/>
                  <a:ea typeface="宋体" panose="02010600030101010101" pitchFamily="2" charset="-122"/>
                </a:rPr>
                <a:t>Directories</a:t>
              </a:r>
            </a:p>
          </p:txBody>
        </p:sp>
        <p:sp>
          <p:nvSpPr>
            <p:cNvPr id="48" name="Text Box 40">
              <a:extLst>
                <a:ext uri="{FF2B5EF4-FFF2-40B4-BE49-F238E27FC236}">
                  <a16:creationId xmlns:a16="http://schemas.microsoft.com/office/drawing/2014/main" id="{1548CF91-3851-8EF8-ED13-9B9EB79E32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5600" y="2667001"/>
              <a:ext cx="575111" cy="5901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r>
                <a:rPr kumimoji="0" lang="en-US" altLang="zh-CN" sz="100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49" name="Rectangle 41">
              <a:extLst>
                <a:ext uri="{FF2B5EF4-FFF2-40B4-BE49-F238E27FC236}">
                  <a16:creationId xmlns:a16="http://schemas.microsoft.com/office/drawing/2014/main" id="{2C8BDA15-BF4C-AA56-8650-2DB46ACF2D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6600" y="2705100"/>
              <a:ext cx="1066800" cy="381000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r>
                <a:rPr kumimoji="0" lang="en-US" altLang="zh-CN" sz="10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 0 0 0</a:t>
              </a: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6CD0067B-9F3C-2C77-EABC-01D86DAF82CA}"/>
              </a:ext>
            </a:extLst>
          </p:cNvPr>
          <p:cNvSpPr/>
          <p:nvPr/>
        </p:nvSpPr>
        <p:spPr>
          <a:xfrm>
            <a:off x="3278406" y="4019700"/>
            <a:ext cx="27676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800" kern="100" dirty="0">
                <a:solidFill>
                  <a:schemeClr val="tx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CPU2 READ X</a:t>
            </a:r>
            <a:endParaRPr lang="zh-CN" altLang="zh-CN" sz="1800" kern="100" dirty="0">
              <a:solidFill>
                <a:schemeClr val="tx1"/>
              </a:solidFill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800" kern="100" dirty="0">
                <a:solidFill>
                  <a:schemeClr val="tx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CPU2 WRITE #5, X</a:t>
            </a:r>
            <a:endParaRPr lang="zh-CN" altLang="zh-CN" sz="1800" kern="100" dirty="0">
              <a:solidFill>
                <a:schemeClr val="tx1"/>
              </a:solidFill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800" kern="100" dirty="0">
                <a:solidFill>
                  <a:schemeClr val="tx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CPU1 READ X</a:t>
            </a:r>
            <a:endParaRPr lang="zh-CN" altLang="zh-CN" sz="1800" kern="100" dirty="0">
              <a:solidFill>
                <a:schemeClr val="tx1"/>
              </a:solidFill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800" kern="100" dirty="0">
                <a:solidFill>
                  <a:schemeClr val="tx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CPU0 READ X</a:t>
            </a:r>
            <a:endParaRPr lang="zh-CN" altLang="zh-CN" sz="1800" kern="100" dirty="0">
              <a:solidFill>
                <a:schemeClr val="tx1"/>
              </a:solidFill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800" kern="100" dirty="0">
                <a:solidFill>
                  <a:schemeClr val="tx1"/>
                </a:solidFill>
                <a:latin typeface="DengXian" panose="02010600030101010101" pitchFamily="2" charset="-122"/>
                <a:ea typeface="DengXian" panose="02010600030101010101" pitchFamily="2" charset="-122"/>
                <a:cs typeface="Times New Roman" panose="02020603050405020304" pitchFamily="18" charset="0"/>
              </a:rPr>
              <a:t>CPU1 WRITE #9, X</a:t>
            </a:r>
            <a:endParaRPr lang="zh-CN" altLang="zh-CN" sz="1800" kern="100" dirty="0">
              <a:solidFill>
                <a:schemeClr val="tx1"/>
              </a:solidFill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806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A2C917-3ED3-3F67-9AB2-F502C376E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回顾提纲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6338D0-6E1A-A58A-8B97-7E9E730CF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并行计算系统结构</a:t>
            </a:r>
            <a:endParaRPr kumimoji="1" lang="en-US" altLang="zh-CN" dirty="0"/>
          </a:p>
          <a:p>
            <a:r>
              <a:rPr kumimoji="1" lang="zh-CN" altLang="en-US" dirty="0">
                <a:solidFill>
                  <a:srgbClr val="FF0000"/>
                </a:solidFill>
              </a:rPr>
              <a:t>并行程序设计方法</a:t>
            </a:r>
            <a:endParaRPr kumimoji="1" lang="en-US" altLang="zh-CN" dirty="0">
              <a:solidFill>
                <a:srgbClr val="FF0000"/>
              </a:solidFill>
            </a:endParaRPr>
          </a:p>
          <a:p>
            <a:r>
              <a:rPr kumimoji="1" lang="zh-CN" altLang="en-US" dirty="0"/>
              <a:t>性能分析</a:t>
            </a:r>
            <a:endParaRPr kumimoji="1" lang="en-US" altLang="zh-CN" dirty="0"/>
          </a:p>
          <a:p>
            <a:r>
              <a:rPr kumimoji="1" lang="en-US" altLang="zh-CN" dirty="0"/>
              <a:t>MPI</a:t>
            </a:r>
            <a:r>
              <a:rPr kumimoji="1" lang="zh-CN" altLang="en-US" dirty="0"/>
              <a:t>程序设计</a:t>
            </a:r>
            <a:endParaRPr kumimoji="1" lang="en-US" altLang="zh-CN" dirty="0"/>
          </a:p>
          <a:p>
            <a:r>
              <a:rPr kumimoji="1" lang="en-US" altLang="zh-CN" dirty="0"/>
              <a:t>CUDA</a:t>
            </a:r>
            <a:r>
              <a:rPr kumimoji="1" lang="zh-CN" altLang="en-US" dirty="0"/>
              <a:t>程序设计</a:t>
            </a:r>
            <a:endParaRPr kumimoji="1" lang="en-US" altLang="zh-CN" dirty="0"/>
          </a:p>
          <a:p>
            <a:r>
              <a:rPr kumimoji="1" lang="zh-CN" altLang="en-US" dirty="0"/>
              <a:t>题型介绍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1C5E1DD-2E70-A310-4A01-019C35C504EA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922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80F3DF-4CA1-CA4D-9C48-47ACC72FC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并行程序设计方法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0F03259-CF03-D845-B8EE-A14AB6C66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ea typeface="MS PGothic" panose="020B0600070205080204" pitchFamily="34" charset="-128"/>
              </a:rPr>
              <a:t>Foster</a:t>
            </a:r>
            <a:r>
              <a:rPr lang="zh-CN" altLang="en-US" dirty="0">
                <a:ea typeface="MS PGothic" panose="020B0600070205080204" pitchFamily="34" charset="-128"/>
              </a:rPr>
              <a:t>方法</a:t>
            </a:r>
            <a:endParaRPr lang="en-US" altLang="zh-CN" dirty="0">
              <a:ea typeface="MS PGothic" panose="020B0600070205080204" pitchFamily="34" charset="-128"/>
            </a:endParaRPr>
          </a:p>
          <a:p>
            <a:pPr lvl="1"/>
            <a:r>
              <a:rPr kumimoji="1" lang="zh-CN" altLang="en-US" dirty="0">
                <a:ea typeface="MS PGothic" panose="020B0600070205080204" pitchFamily="34" charset="-128"/>
              </a:rPr>
              <a:t>划分</a:t>
            </a:r>
            <a:endParaRPr kumimoji="1" lang="en-US" altLang="zh-CN" dirty="0">
              <a:ea typeface="MS PGothic" panose="020B0600070205080204" pitchFamily="34" charset="-128"/>
            </a:endParaRPr>
          </a:p>
          <a:p>
            <a:pPr lvl="1"/>
            <a:r>
              <a:rPr kumimoji="1" lang="zh-CN" altLang="en-US" dirty="0">
                <a:ea typeface="MS PGothic" panose="020B0600070205080204" pitchFamily="34" charset="-128"/>
              </a:rPr>
              <a:t>通信</a:t>
            </a:r>
            <a:endParaRPr kumimoji="1" lang="en-US" altLang="zh-CN" dirty="0">
              <a:ea typeface="MS PGothic" panose="020B0600070205080204" pitchFamily="34" charset="-128"/>
            </a:endParaRPr>
          </a:p>
          <a:p>
            <a:pPr lvl="1"/>
            <a:r>
              <a:rPr kumimoji="1" lang="zh-CN" altLang="en-US" dirty="0">
                <a:ea typeface="MS PGothic" panose="020B0600070205080204" pitchFamily="34" charset="-128"/>
              </a:rPr>
              <a:t>聚合</a:t>
            </a:r>
            <a:endParaRPr kumimoji="1" lang="en-US" altLang="zh-CN" dirty="0">
              <a:ea typeface="MS PGothic" panose="020B0600070205080204" pitchFamily="34" charset="-128"/>
            </a:endParaRPr>
          </a:p>
          <a:p>
            <a:pPr lvl="1"/>
            <a:r>
              <a:rPr kumimoji="1" lang="zh-CN" altLang="en-US" dirty="0">
                <a:ea typeface="MS PGothic" panose="020B0600070205080204" pitchFamily="34" charset="-128"/>
              </a:rPr>
              <a:t>映射</a:t>
            </a:r>
            <a:endParaRPr kumimoji="1" lang="en-US" altLang="zh-CN" dirty="0">
              <a:ea typeface="MS PGothic" panose="020B0600070205080204" pitchFamily="34" charset="-128"/>
            </a:endParaRPr>
          </a:p>
          <a:p>
            <a:r>
              <a:rPr kumimoji="1" lang="zh-CN" altLang="en-US" dirty="0"/>
              <a:t>案例介绍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并行算法时间复杂度分析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并行计算</a:t>
            </a:r>
            <a:r>
              <a:rPr kumimoji="1" lang="en-US" altLang="zh-CN" dirty="0"/>
              <a:t>+</a:t>
            </a:r>
            <a:r>
              <a:rPr kumimoji="1" lang="zh-CN" altLang="en-US" dirty="0"/>
              <a:t>并行通信（基于超立方体）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通信模式</a:t>
            </a:r>
            <a:r>
              <a:rPr kumimoji="1" lang="en-US" altLang="zh-CN" dirty="0"/>
              <a:t>Gather\Scatter\All</a:t>
            </a:r>
            <a:r>
              <a:rPr kumimoji="1" lang="zh-CN" altLang="en-US" dirty="0"/>
              <a:t> </a:t>
            </a:r>
            <a:r>
              <a:rPr kumimoji="1" lang="en-US" altLang="zh-CN" dirty="0"/>
              <a:t>Gather</a:t>
            </a:r>
          </a:p>
        </p:txBody>
      </p:sp>
    </p:spTree>
    <p:extLst>
      <p:ext uri="{BB962C8B-B14F-4D97-AF65-F5344CB8AC3E}">
        <p14:creationId xmlns:p14="http://schemas.microsoft.com/office/powerpoint/2010/main" val="2872021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A2C917-3ED3-3F67-9AB2-F502C376E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回顾提纲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6338D0-6E1A-A58A-8B97-7E9E730CF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并行计算系统结构</a:t>
            </a:r>
            <a:endParaRPr kumimoji="1" lang="en-US" altLang="zh-CN" dirty="0"/>
          </a:p>
          <a:p>
            <a:r>
              <a:rPr kumimoji="1" lang="zh-CN" altLang="en-US" dirty="0"/>
              <a:t>并行程序设计方法</a:t>
            </a:r>
            <a:endParaRPr kumimoji="1" lang="en-US" altLang="zh-CN" dirty="0"/>
          </a:p>
          <a:p>
            <a:r>
              <a:rPr kumimoji="1" lang="zh-CN" altLang="en-US" dirty="0">
                <a:solidFill>
                  <a:srgbClr val="FF0000"/>
                </a:solidFill>
              </a:rPr>
              <a:t>性能分析</a:t>
            </a:r>
            <a:endParaRPr kumimoji="1" lang="en-US" altLang="zh-CN" dirty="0">
              <a:solidFill>
                <a:srgbClr val="FF0000"/>
              </a:solidFill>
            </a:endParaRPr>
          </a:p>
          <a:p>
            <a:r>
              <a:rPr kumimoji="1" lang="en-US" altLang="zh-CN" dirty="0"/>
              <a:t>MPI</a:t>
            </a:r>
            <a:r>
              <a:rPr kumimoji="1" lang="zh-CN" altLang="en-US" dirty="0"/>
              <a:t>程序设计</a:t>
            </a:r>
            <a:endParaRPr kumimoji="1" lang="en-US" altLang="zh-CN" dirty="0"/>
          </a:p>
          <a:p>
            <a:r>
              <a:rPr kumimoji="1" lang="en-US" altLang="zh-CN" dirty="0"/>
              <a:t>CUDA</a:t>
            </a:r>
            <a:r>
              <a:rPr kumimoji="1" lang="zh-CN" altLang="en-US" dirty="0"/>
              <a:t>程序设计</a:t>
            </a:r>
            <a:endParaRPr kumimoji="1" lang="en-US" altLang="zh-CN" dirty="0"/>
          </a:p>
          <a:p>
            <a:r>
              <a:rPr kumimoji="1" lang="zh-CN" altLang="en-US" dirty="0"/>
              <a:t>题型介绍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1C5E1DD-2E70-A310-4A01-019C35C504EA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183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8B93F2-68D0-FF42-98DF-821D404EA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性能分析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1A83D2-0CA5-5E4E-BCEA-49995BA0AD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/>
              <a:t>性能指标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加速比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效率</a:t>
            </a:r>
            <a:endParaRPr kumimoji="1" lang="en-US" altLang="zh-CN" dirty="0"/>
          </a:p>
          <a:p>
            <a:r>
              <a:rPr kumimoji="1" lang="en-US" altLang="zh-CN" dirty="0" err="1"/>
              <a:t>Amdhal</a:t>
            </a:r>
            <a:r>
              <a:rPr kumimoji="1" lang="zh-CN" altLang="en-US" dirty="0"/>
              <a:t> 定律及加速比计算</a:t>
            </a:r>
            <a:r>
              <a:rPr kumimoji="1" lang="en-US" altLang="zh-CN" dirty="0">
                <a:solidFill>
                  <a:srgbClr val="FF0000"/>
                </a:solidFill>
              </a:rPr>
              <a:t>【</a:t>
            </a:r>
            <a:r>
              <a:rPr kumimoji="1" lang="zh-CN" altLang="en-US" dirty="0">
                <a:solidFill>
                  <a:srgbClr val="FF0000"/>
                </a:solidFill>
              </a:rPr>
              <a:t>计算</a:t>
            </a:r>
            <a:r>
              <a:rPr kumimoji="1" lang="en-US" altLang="zh-CN" dirty="0">
                <a:solidFill>
                  <a:srgbClr val="FF0000"/>
                </a:solidFill>
              </a:rPr>
              <a:t>】</a:t>
            </a:r>
          </a:p>
          <a:p>
            <a:r>
              <a:rPr kumimoji="1" lang="en-US" altLang="zh-CN" dirty="0" err="1"/>
              <a:t>Gustafuson</a:t>
            </a:r>
            <a:r>
              <a:rPr kumimoji="1" lang="zh-CN" altLang="en-US" dirty="0"/>
              <a:t> 定律及扩展加速比计算</a:t>
            </a:r>
            <a:r>
              <a:rPr kumimoji="1" lang="en-US" altLang="zh-CN" dirty="0">
                <a:solidFill>
                  <a:srgbClr val="FF0000"/>
                </a:solidFill>
              </a:rPr>
              <a:t>【</a:t>
            </a:r>
            <a:r>
              <a:rPr kumimoji="1" lang="zh-CN" altLang="en-US" dirty="0">
                <a:solidFill>
                  <a:srgbClr val="FF0000"/>
                </a:solidFill>
              </a:rPr>
              <a:t>计算</a:t>
            </a:r>
            <a:r>
              <a:rPr kumimoji="1" lang="en-US" altLang="zh-CN" dirty="0">
                <a:solidFill>
                  <a:srgbClr val="FF0000"/>
                </a:solidFill>
              </a:rPr>
              <a:t>】</a:t>
            </a:r>
          </a:p>
          <a:p>
            <a:r>
              <a:rPr lang="en-US" altLang="zh-CN" dirty="0">
                <a:ea typeface="宋体" panose="02010600030101010101" pitchFamily="2" charset="-122"/>
              </a:rPr>
              <a:t>Karp-Flatt Metric</a:t>
            </a:r>
            <a:r>
              <a:rPr lang="zh-CN" altLang="en-US" dirty="0">
                <a:ea typeface="宋体" panose="02010600030101010101" pitchFamily="2" charset="-122"/>
              </a:rPr>
              <a:t>及其应用</a:t>
            </a:r>
            <a:r>
              <a:rPr kumimoji="1" lang="en-US" altLang="zh-CN" dirty="0">
                <a:solidFill>
                  <a:srgbClr val="FF0000"/>
                </a:solidFill>
              </a:rPr>
              <a:t>【</a:t>
            </a:r>
            <a:r>
              <a:rPr kumimoji="1" lang="zh-CN" altLang="en-US" dirty="0">
                <a:solidFill>
                  <a:srgbClr val="FF0000"/>
                </a:solidFill>
              </a:rPr>
              <a:t>计算</a:t>
            </a:r>
            <a:r>
              <a:rPr kumimoji="1" lang="en-US" altLang="zh-CN" dirty="0">
                <a:solidFill>
                  <a:srgbClr val="FF0000"/>
                </a:solidFill>
              </a:rPr>
              <a:t>】</a:t>
            </a:r>
            <a:endParaRPr lang="en-US" altLang="zh-CN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7969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F731EC-0CA9-369F-EBF5-259B5C869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err="1"/>
              <a:t>Amdhal</a:t>
            </a:r>
            <a:r>
              <a:rPr kumimoji="1" lang="zh-CN" altLang="en-US" dirty="0"/>
              <a:t> 定律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F13E42-D812-265C-286F-160DDB481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199148"/>
            <a:ext cx="8304213" cy="4570413"/>
          </a:xfrm>
        </p:spPr>
        <p:txBody>
          <a:bodyPr/>
          <a:lstStyle/>
          <a:p>
            <a:r>
              <a:rPr lang="en-US" altLang="zh-CN" sz="2000" dirty="0">
                <a:latin typeface="Arial" panose="020B0604020202020204" pitchFamily="34" charset="0"/>
              </a:rPr>
              <a:t>Suppose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we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have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implemented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a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parallel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version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of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a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sequential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program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with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time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complexity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complexity</a:t>
            </a:r>
            <a:r>
              <a:rPr lang="zh-CN" altLang="en-US" sz="2000" dirty="0">
                <a:latin typeface="Arial" panose="020B0604020202020204" pitchFamily="34" charset="0"/>
              </a:rPr>
              <a:t> Θ</a:t>
            </a:r>
            <a:r>
              <a:rPr lang="en-US" altLang="zh-CN" sz="2000" dirty="0">
                <a:latin typeface="Arial" panose="020B0604020202020204" pitchFamily="34" charset="0"/>
              </a:rPr>
              <a:t>(n</a:t>
            </a:r>
            <a:r>
              <a:rPr lang="en-US" altLang="zh-CN" sz="2000" baseline="30000" dirty="0">
                <a:latin typeface="Arial" panose="020B0604020202020204" pitchFamily="34" charset="0"/>
              </a:rPr>
              <a:t>2</a:t>
            </a:r>
            <a:r>
              <a:rPr lang="en-US" altLang="zh-CN" sz="2000" dirty="0">
                <a:latin typeface="Arial" panose="020B0604020202020204" pitchFamily="34" charset="0"/>
              </a:rPr>
              <a:t>),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where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n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is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size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of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dataset</a:t>
            </a:r>
            <a:r>
              <a:rPr lang="zh-CN" altLang="en-US" sz="2000" dirty="0">
                <a:latin typeface="Arial" panose="020B0604020202020204" pitchFamily="34" charset="0"/>
              </a:rPr>
              <a:t>. </a:t>
            </a:r>
            <a:r>
              <a:rPr lang="en-US" altLang="zh-CN" sz="2000" dirty="0">
                <a:latin typeface="Arial" panose="020B0604020202020204" pitchFamily="34" charset="0"/>
              </a:rPr>
              <a:t>Assume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time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needed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to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input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dataset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and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output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results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is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(18000+n)</a:t>
            </a:r>
            <a:r>
              <a:rPr lang="en-US" altLang="zh-CN" sz="2000" dirty="0" err="1">
                <a:latin typeface="Arial" panose="020B0604020202020204" pitchFamily="34" charset="0"/>
              </a:rPr>
              <a:t>μsec</a:t>
            </a:r>
            <a:r>
              <a:rPr lang="zh-CN" altLang="zh-CN" sz="2000" dirty="0">
                <a:latin typeface="Arial" panose="020B0604020202020204" pitchFamily="34" charset="0"/>
              </a:rPr>
              <a:t>.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This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constitutes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sequential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portion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of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program.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computational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portion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of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program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can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be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executed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in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parallel;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it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has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execution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time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(n</a:t>
            </a:r>
            <a:r>
              <a:rPr lang="en-US" altLang="zh-CN" sz="2000" baseline="30000" dirty="0">
                <a:latin typeface="Arial" panose="020B0604020202020204" pitchFamily="34" charset="0"/>
              </a:rPr>
              <a:t>2</a:t>
            </a:r>
            <a:r>
              <a:rPr lang="en-US" altLang="zh-CN" sz="2000" dirty="0">
                <a:latin typeface="Arial" panose="020B0604020202020204" pitchFamily="34" charset="0"/>
              </a:rPr>
              <a:t>/100) </a:t>
            </a:r>
            <a:r>
              <a:rPr lang="en-US" altLang="zh-CN" sz="2000" dirty="0" err="1">
                <a:latin typeface="Arial" panose="020B0604020202020204" pitchFamily="34" charset="0"/>
              </a:rPr>
              <a:t>μsec</a:t>
            </a:r>
            <a:r>
              <a:rPr lang="en-US" altLang="zh-CN" sz="2000" dirty="0">
                <a:latin typeface="Arial" panose="020B0604020202020204" pitchFamily="34" charset="0"/>
              </a:rPr>
              <a:t>.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communication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time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is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10000[</a:t>
            </a:r>
            <a:r>
              <a:rPr lang="en-US" altLang="zh-CN" sz="2000" dirty="0" err="1">
                <a:latin typeface="Arial" panose="020B0604020202020204" pitchFamily="34" charset="0"/>
              </a:rPr>
              <a:t>logp</a:t>
            </a:r>
            <a:r>
              <a:rPr lang="en-US" altLang="zh-CN" sz="2000" dirty="0">
                <a:latin typeface="Arial" panose="020B0604020202020204" pitchFamily="34" charset="0"/>
              </a:rPr>
              <a:t>]+</a:t>
            </a:r>
            <a:r>
              <a:rPr lang="zh-CN" altLang="en-US" sz="2000" dirty="0">
                <a:latin typeface="Arial" panose="020B0604020202020204" pitchFamily="34" charset="0"/>
              </a:rPr>
              <a:t>（</a:t>
            </a:r>
            <a:r>
              <a:rPr lang="en-US" altLang="zh-CN" sz="2000" dirty="0">
                <a:latin typeface="Arial" panose="020B0604020202020204" pitchFamily="34" charset="0"/>
              </a:rPr>
              <a:t>n/10</a:t>
            </a:r>
            <a:r>
              <a:rPr lang="zh-CN" altLang="en-US" sz="2000" dirty="0">
                <a:latin typeface="Arial" panose="020B0604020202020204" pitchFamily="34" charset="0"/>
              </a:rPr>
              <a:t>）</a:t>
            </a:r>
            <a:r>
              <a:rPr lang="en-US" altLang="zh-CN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</a:rPr>
              <a:t>μsec</a:t>
            </a:r>
            <a:r>
              <a:rPr lang="en-US" altLang="zh-CN" sz="2000" dirty="0">
                <a:latin typeface="Arial" panose="020B0604020202020204" pitchFamily="34" charset="0"/>
              </a:rPr>
              <a:t> .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What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is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speedup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achievable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by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this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parallel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program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on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a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problem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of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size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</a:rPr>
              <a:t>10000?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</a:p>
          <a:p>
            <a:endParaRPr kumimoji="1"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D1038E2-4ED7-CF4B-35AA-F8F0603057A8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F8B36E4-85AD-AD2A-2412-4AAAE8A431CC}"/>
                  </a:ext>
                </a:extLst>
              </p:cNvPr>
              <p:cNvSpPr txBox="1"/>
              <p:nvPr/>
            </p:nvSpPr>
            <p:spPr>
              <a:xfrm>
                <a:off x="609601" y="3962400"/>
                <a:ext cx="8304212" cy="112825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zh-CN" alt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𝜓</m:t>
                      </m:r>
                      <m:r>
                        <a:rPr kumimoji="1" lang="zh-CN" alt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f>
                        <m:fPr>
                          <m:ctrlPr>
                            <a:rPr kumimoji="1" lang="en-US" altLang="zh-CN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1" lang="en-US" altLang="zh-CN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18000+10000+</m:t>
                          </m:r>
                          <m:sSup>
                            <m:sSupPr>
                              <m:ctrlPr>
                                <a:rPr kumimoji="1" lang="en-US" altLang="zh-CN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1" lang="en-US" altLang="zh-CN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10000</m:t>
                              </m:r>
                            </m:e>
                            <m:sup>
                              <m:r>
                                <a:rPr kumimoji="1" lang="en-US" altLang="zh-CN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kumimoji="1" lang="en-US" altLang="zh-CN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/100</m:t>
                          </m:r>
                        </m:num>
                        <m:den>
                          <m:r>
                            <a:rPr kumimoji="1" lang="en-US" altLang="zh-CN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18000+10000+</m:t>
                          </m:r>
                          <m:f>
                            <m:fPr>
                              <m:ctrlPr>
                                <a:rPr kumimoji="1" lang="en-US" altLang="zh-CN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kumimoji="1" lang="en-US" altLang="zh-CN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kumimoji="1" lang="en-US" altLang="zh-CN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kumimoji="1" lang="en-US" altLang="zh-CN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10000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kumimoji="1" lang="en-US" altLang="zh-CN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kumimoji="1" lang="en-US" altLang="zh-CN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100</m:t>
                              </m:r>
                              <m:r>
                                <a:rPr kumimoji="1" lang="en-US" altLang="zh-CN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den>
                          </m:f>
                          <m:r>
                            <a:rPr kumimoji="1" lang="en-US" altLang="zh-CN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+10000</m:t>
                          </m:r>
                          <m:d>
                            <m:dPr>
                              <m:begChr m:val="⌈"/>
                              <m:endChr m:val="⌉"/>
                              <m:ctrlPr>
                                <a:rPr kumimoji="1" lang="en-US" altLang="zh-CN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kumimoji="1" lang="en-US" altLang="zh-CN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𝑙𝑜𝑔𝑝</m:t>
                              </m:r>
                            </m:e>
                          </m:d>
                          <m:r>
                            <a:rPr kumimoji="1" lang="en-US" altLang="zh-CN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+10000/10</m:t>
                          </m:r>
                        </m:den>
                      </m:f>
                    </m:oMath>
                  </m:oMathPara>
                </a14:m>
                <a:endParaRPr kumimoji="1" lang="zh-CN" altLang="en-US" dirty="0"/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F8B36E4-85AD-AD2A-2412-4AAAE8A431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1" y="3962400"/>
                <a:ext cx="8304212" cy="1128258"/>
              </a:xfrm>
              <a:prstGeom prst="rect">
                <a:avLst/>
              </a:prstGeom>
              <a:blipFill>
                <a:blip r:embed="rId2"/>
                <a:stretch>
                  <a:fillRect b="-8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9027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E1AB07-A471-1F2F-DE99-DCC608918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Karp-</a:t>
            </a:r>
            <a:r>
              <a:rPr kumimoji="1" lang="en-US" altLang="zh-CN" dirty="0" err="1"/>
              <a:t>flatt</a:t>
            </a:r>
            <a:r>
              <a:rPr kumimoji="1" lang="zh-CN" altLang="en-US" dirty="0"/>
              <a:t>指标</a:t>
            </a:r>
          </a:p>
        </p:txBody>
      </p:sp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BC6656A6-2E26-25EC-79E5-4193F71635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0439589"/>
              </p:ext>
            </p:extLst>
          </p:nvPr>
        </p:nvGraphicFramePr>
        <p:xfrm>
          <a:off x="2116321" y="4419600"/>
          <a:ext cx="4571999" cy="1485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357">
                  <a:extLst>
                    <a:ext uri="{9D8B030D-6E8A-4147-A177-3AD203B41FA5}">
                      <a16:colId xmlns:a16="http://schemas.microsoft.com/office/drawing/2014/main" val="2709792140"/>
                    </a:ext>
                  </a:extLst>
                </a:gridCol>
                <a:gridCol w="1079776">
                  <a:extLst>
                    <a:ext uri="{9D8B030D-6E8A-4147-A177-3AD203B41FA5}">
                      <a16:colId xmlns:a16="http://schemas.microsoft.com/office/drawing/2014/main" val="1338493434"/>
                    </a:ext>
                  </a:extLst>
                </a:gridCol>
                <a:gridCol w="1079776">
                  <a:extLst>
                    <a:ext uri="{9D8B030D-6E8A-4147-A177-3AD203B41FA5}">
                      <a16:colId xmlns:a16="http://schemas.microsoft.com/office/drawing/2014/main" val="2033275158"/>
                    </a:ext>
                  </a:extLst>
                </a:gridCol>
                <a:gridCol w="1343090">
                  <a:extLst>
                    <a:ext uri="{9D8B030D-6E8A-4147-A177-3AD203B41FA5}">
                      <a16:colId xmlns:a16="http://schemas.microsoft.com/office/drawing/2014/main" val="482847364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algn="l"/>
                      <a:r>
                        <a:rPr lang="en-US" sz="2800" b="1" kern="100">
                          <a:solidFill>
                            <a:schemeClr val="tx1"/>
                          </a:solidFill>
                          <a:effectLst/>
                        </a:rPr>
                        <a:t>p</a:t>
                      </a:r>
                      <a:endParaRPr lang="zh-CN" sz="2800" b="1" kern="100">
                        <a:solidFill>
                          <a:schemeClr val="tx1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CN" sz="2800" b="1" kern="100">
                        <a:solidFill>
                          <a:schemeClr val="tx1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kern="1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kern="1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zh-CN" sz="2800" b="1" kern="100">
                        <a:solidFill>
                          <a:schemeClr val="tx1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7041537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l"/>
                      <a:r>
                        <a:rPr lang="en-US" sz="2800" b="1" kern="100">
                          <a:solidFill>
                            <a:schemeClr val="tx1"/>
                          </a:solidFill>
                          <a:effectLst/>
                        </a:rPr>
                        <a:t>ψ</a:t>
                      </a:r>
                      <a:endParaRPr lang="zh-CN" sz="2800" b="1" kern="100">
                        <a:solidFill>
                          <a:schemeClr val="tx1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kern="100">
                          <a:solidFill>
                            <a:schemeClr val="tx1"/>
                          </a:solidFill>
                          <a:effectLst/>
                        </a:rPr>
                        <a:t>3.9</a:t>
                      </a:r>
                      <a:endParaRPr lang="zh-CN" sz="2800" b="1" kern="100">
                        <a:solidFill>
                          <a:schemeClr val="tx1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kern="100" dirty="0">
                          <a:solidFill>
                            <a:schemeClr val="tx1"/>
                          </a:solidFill>
                          <a:effectLst/>
                        </a:rPr>
                        <a:t>6.5</a:t>
                      </a: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1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altLang="zh-CN" sz="2800" b="1" kern="1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3435666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800" b="1" kern="1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e</a:t>
                      </a: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800" b="1" kern="1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0.018</a:t>
                      </a: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800" b="1" kern="1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0.033</a:t>
                      </a: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800" b="1" kern="1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0.018</a:t>
                      </a:r>
                      <a:endParaRPr lang="zh-CN" sz="2800" b="1" kern="100" dirty="0">
                        <a:solidFill>
                          <a:schemeClr val="tx1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4858473"/>
                  </a:ext>
                </a:extLst>
              </a:tr>
            </a:tbl>
          </a:graphicData>
        </a:graphic>
      </p:graphicFrame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DBCD9E-E3D4-4950-C3EF-CACA32CB8EF0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graphicFrame>
        <p:nvGraphicFramePr>
          <p:cNvPr id="7" name="Object 11">
            <a:extLst>
              <a:ext uri="{FF2B5EF4-FFF2-40B4-BE49-F238E27FC236}">
                <a16:creationId xmlns:a16="http://schemas.microsoft.com/office/drawing/2014/main" id="{E38F34E4-4BA3-DB71-CACA-ACEF2E8BD3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843994"/>
              </p:ext>
            </p:extLst>
          </p:nvPr>
        </p:nvGraphicFramePr>
        <p:xfrm>
          <a:off x="5257799" y="1818907"/>
          <a:ext cx="2857499" cy="1309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069300" imgH="9652000" progId="Equation.3">
                  <p:embed/>
                </p:oleObj>
              </mc:Choice>
              <mc:Fallback>
                <p:oleObj name="Equation" r:id="rId2" imgW="21069300" imgH="9652000" progId="Equation.3">
                  <p:embed/>
                  <p:pic>
                    <p:nvPicPr>
                      <p:cNvPr id="129035" name="Object 11">
                        <a:extLst>
                          <a:ext uri="{FF2B5EF4-FFF2-40B4-BE49-F238E27FC236}">
                            <a16:creationId xmlns:a16="http://schemas.microsoft.com/office/drawing/2014/main" id="{CD9AD903-FD5F-02C5-8285-DCF5012AA65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799" y="1818907"/>
                        <a:ext cx="2857499" cy="13096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">
            <a:extLst>
              <a:ext uri="{FF2B5EF4-FFF2-40B4-BE49-F238E27FC236}">
                <a16:creationId xmlns:a16="http://schemas.microsoft.com/office/drawing/2014/main" id="{0FE58FA0-8A29-AF4D-7868-6DA830AA9D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079422"/>
              </p:ext>
            </p:extLst>
          </p:nvPr>
        </p:nvGraphicFramePr>
        <p:xfrm>
          <a:off x="1295400" y="1858964"/>
          <a:ext cx="3276600" cy="118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19200" imgH="9652000" progId="Equation.3">
                  <p:embed/>
                </p:oleObj>
              </mc:Choice>
              <mc:Fallback>
                <p:oleObj name="Equation" r:id="rId4" imgW="26619200" imgH="9652000" progId="Equation.3">
                  <p:embed/>
                  <p:pic>
                    <p:nvPicPr>
                      <p:cNvPr id="367619" name="Object 6">
                        <a:extLst>
                          <a:ext uri="{FF2B5EF4-FFF2-40B4-BE49-F238E27FC236}">
                            <a16:creationId xmlns:a16="http://schemas.microsoft.com/office/drawing/2014/main" id="{755E7E87-3D35-2383-A9F4-2CD1290868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858964"/>
                        <a:ext cx="3276600" cy="11890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9F6C4D2A-177D-5AAF-1877-E00B5444C66A}"/>
              </a:ext>
            </a:extLst>
          </p:cNvPr>
          <p:cNvSpPr txBox="1"/>
          <p:nvPr/>
        </p:nvSpPr>
        <p:spPr>
          <a:xfrm>
            <a:off x="2514600" y="376835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chemeClr val="tx1"/>
                </a:solidFill>
              </a:rPr>
              <a:t>这样的应用是否存在？</a:t>
            </a:r>
          </a:p>
        </p:txBody>
      </p:sp>
    </p:spTree>
    <p:extLst>
      <p:ext uri="{BB962C8B-B14F-4D97-AF65-F5344CB8AC3E}">
        <p14:creationId xmlns:p14="http://schemas.microsoft.com/office/powerpoint/2010/main" val="173962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A2C917-3ED3-3F67-9AB2-F502C376E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回顾提纲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6338D0-6E1A-A58A-8B97-7E9E730CF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并行计算系统结构</a:t>
            </a:r>
            <a:endParaRPr kumimoji="1" lang="en-US" altLang="zh-CN" dirty="0"/>
          </a:p>
          <a:p>
            <a:r>
              <a:rPr kumimoji="1" lang="zh-CN" altLang="en-US" dirty="0"/>
              <a:t>并行程序设计方法</a:t>
            </a:r>
            <a:endParaRPr kumimoji="1" lang="en-US" altLang="zh-CN" dirty="0"/>
          </a:p>
          <a:p>
            <a:r>
              <a:rPr kumimoji="1" lang="zh-CN" altLang="en-US" dirty="0"/>
              <a:t>性能分析</a:t>
            </a:r>
            <a:endParaRPr kumimoji="1" lang="en-US" altLang="zh-CN" dirty="0"/>
          </a:p>
          <a:p>
            <a:r>
              <a:rPr kumimoji="1" lang="en-US" altLang="zh-CN" dirty="0">
                <a:solidFill>
                  <a:srgbClr val="FF0000"/>
                </a:solidFill>
              </a:rPr>
              <a:t>MPI</a:t>
            </a:r>
            <a:r>
              <a:rPr kumimoji="1" lang="zh-CN" altLang="en-US" dirty="0">
                <a:solidFill>
                  <a:srgbClr val="FF0000"/>
                </a:solidFill>
              </a:rPr>
              <a:t>程序设计</a:t>
            </a:r>
            <a:endParaRPr kumimoji="1" lang="en-US" altLang="zh-CN" dirty="0">
              <a:solidFill>
                <a:srgbClr val="FF0000"/>
              </a:solidFill>
            </a:endParaRPr>
          </a:p>
          <a:p>
            <a:r>
              <a:rPr kumimoji="1" lang="en-US" altLang="zh-CN" dirty="0"/>
              <a:t>CUDA</a:t>
            </a:r>
            <a:r>
              <a:rPr kumimoji="1" lang="zh-CN" altLang="en-US" dirty="0"/>
              <a:t>程序设计</a:t>
            </a:r>
            <a:endParaRPr kumimoji="1" lang="en-US" altLang="zh-CN" dirty="0"/>
          </a:p>
          <a:p>
            <a:r>
              <a:rPr kumimoji="1" lang="zh-CN" altLang="en-US" dirty="0"/>
              <a:t>题型介绍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1C5E1DD-2E70-A310-4A01-019C35C504EA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4126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FF1B1E-E552-804B-BE60-58CE77487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MPI</a:t>
            </a:r>
            <a:r>
              <a:rPr kumimoji="1" lang="zh-CN" altLang="en-US" dirty="0"/>
              <a:t>程序设计</a:t>
            </a:r>
            <a:r>
              <a:rPr kumimoji="1" lang="en-US" altLang="zh-CN" dirty="0"/>
              <a:t>-</a:t>
            </a:r>
            <a:r>
              <a:rPr kumimoji="1" lang="zh-CN" altLang="en-US" dirty="0"/>
              <a:t>电路可满足性问题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1BED28-4D1B-5948-9B5B-31F2AE192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数据分配方式：交叉分配</a:t>
            </a:r>
            <a:r>
              <a:rPr kumimoji="1" lang="en-US" altLang="zh-CN" dirty="0"/>
              <a:t>/</a:t>
            </a:r>
            <a:r>
              <a:rPr kumimoji="1" lang="zh-CN" altLang="en-US" dirty="0"/>
              <a:t>循环分配</a:t>
            </a:r>
            <a:r>
              <a:rPr kumimoji="1" lang="en-US" altLang="zh-CN" dirty="0"/>
              <a:t>(interleaved)</a:t>
            </a:r>
          </a:p>
          <a:p>
            <a:pPr lvl="1"/>
            <a:r>
              <a:rPr kumimoji="1" lang="zh-CN" altLang="en-US" dirty="0"/>
              <a:t>计算方式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适用场景（优劣）</a:t>
            </a:r>
            <a:endParaRPr kumimoji="1" lang="en-US" altLang="zh-CN" dirty="0"/>
          </a:p>
          <a:p>
            <a:r>
              <a:rPr kumimoji="1" lang="zh-CN" altLang="en-US" dirty="0"/>
              <a:t>集合通信函数</a:t>
            </a:r>
            <a:endParaRPr kumimoji="1" lang="en-US" altLang="zh-CN" dirty="0"/>
          </a:p>
          <a:p>
            <a:pPr lvl="1"/>
            <a:r>
              <a:rPr kumimoji="1" lang="en-US" altLang="zh-CN" dirty="0" err="1"/>
              <a:t>MPI_Reduce</a:t>
            </a:r>
            <a:r>
              <a:rPr kumimoji="1" lang="en-US" altLang="zh-CN" dirty="0"/>
              <a:t>()</a:t>
            </a:r>
          </a:p>
          <a:p>
            <a:pPr lvl="1"/>
            <a:r>
              <a:rPr kumimoji="1" lang="en-US" altLang="zh-CN" dirty="0" err="1"/>
              <a:t>MPI_Barrier</a:t>
            </a:r>
            <a:r>
              <a:rPr kumimoji="1" lang="en-US" altLang="zh-CN" dirty="0"/>
              <a:t>()</a:t>
            </a:r>
          </a:p>
          <a:p>
            <a:r>
              <a:rPr kumimoji="1" lang="zh-CN" altLang="en-US" dirty="0"/>
              <a:t>并行程序性能测试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CPU</a:t>
            </a:r>
            <a:r>
              <a:rPr kumimoji="1" lang="zh-CN" altLang="en-US" dirty="0"/>
              <a:t>时间与墙钟时间</a:t>
            </a:r>
            <a:endParaRPr kumimoji="1" lang="en-US" altLang="zh-CN" dirty="0"/>
          </a:p>
          <a:p>
            <a:pPr lvl="1"/>
            <a:r>
              <a:rPr kumimoji="1" lang="en-US" altLang="zh-CN" dirty="0" err="1"/>
              <a:t>MPI_Wtime</a:t>
            </a:r>
            <a:endParaRPr kumimoji="1" lang="en-US" altLang="zh-CN" dirty="0"/>
          </a:p>
          <a:p>
            <a:pPr lvl="1"/>
            <a:r>
              <a:rPr kumimoji="1" lang="en-US" altLang="zh-CN" dirty="0" err="1"/>
              <a:t>MPI_Wtick</a:t>
            </a:r>
            <a:endParaRPr kumimoji="1" lang="en-US" altLang="zh-CN" dirty="0"/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0985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A2C917-3ED3-3F67-9AB2-F502C376E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回顾提纲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6338D0-6E1A-A58A-8B97-7E9E730CF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>
                <a:solidFill>
                  <a:srgbClr val="FF0000"/>
                </a:solidFill>
              </a:rPr>
              <a:t>并行计算系统结构</a:t>
            </a:r>
            <a:endParaRPr kumimoji="1" lang="en-US" altLang="zh-CN" dirty="0">
              <a:solidFill>
                <a:srgbClr val="FF0000"/>
              </a:solidFill>
            </a:endParaRPr>
          </a:p>
          <a:p>
            <a:r>
              <a:rPr kumimoji="1" lang="zh-CN" altLang="en-US" dirty="0"/>
              <a:t>并行程序设计方法</a:t>
            </a:r>
            <a:endParaRPr kumimoji="1" lang="en-US" altLang="zh-CN" dirty="0"/>
          </a:p>
          <a:p>
            <a:r>
              <a:rPr kumimoji="1" lang="zh-CN" altLang="en-US" dirty="0"/>
              <a:t>性能分析</a:t>
            </a:r>
            <a:endParaRPr kumimoji="1" lang="en-US" altLang="zh-CN" dirty="0"/>
          </a:p>
          <a:p>
            <a:r>
              <a:rPr kumimoji="1" lang="en-US" altLang="zh-CN" dirty="0"/>
              <a:t>MPI</a:t>
            </a:r>
            <a:r>
              <a:rPr kumimoji="1" lang="zh-CN" altLang="en-US" dirty="0"/>
              <a:t>程序设计</a:t>
            </a:r>
            <a:endParaRPr kumimoji="1" lang="en-US" altLang="zh-CN" dirty="0"/>
          </a:p>
          <a:p>
            <a:r>
              <a:rPr kumimoji="1" lang="en-US" altLang="zh-CN" dirty="0"/>
              <a:t>CUDA</a:t>
            </a:r>
            <a:r>
              <a:rPr kumimoji="1" lang="zh-CN" altLang="en-US" dirty="0"/>
              <a:t>程序设计</a:t>
            </a:r>
            <a:endParaRPr kumimoji="1" lang="en-US" altLang="zh-CN" dirty="0"/>
          </a:p>
          <a:p>
            <a:r>
              <a:rPr kumimoji="1" lang="zh-CN" altLang="en-US" dirty="0"/>
              <a:t>题型介绍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1C5E1DD-2E70-A310-4A01-019C35C504EA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1825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C89212-FD76-C942-9284-97D574D1F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MPI</a:t>
            </a:r>
            <a:r>
              <a:rPr kumimoji="1" lang="zh-CN" altLang="en-US" dirty="0"/>
              <a:t>程序设计</a:t>
            </a:r>
            <a:r>
              <a:rPr kumimoji="1" lang="en-US" altLang="zh-CN" dirty="0"/>
              <a:t>-</a:t>
            </a:r>
            <a:r>
              <a:rPr kumimoji="1" lang="zh-CN" altLang="en-US" dirty="0"/>
              <a:t>素数筛选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DAB852-975E-3E4E-AB8C-CB84D77250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数据分配方式</a:t>
            </a:r>
            <a:r>
              <a:rPr kumimoji="1" lang="en-US" altLang="zh-CN" dirty="0"/>
              <a:t>——</a:t>
            </a:r>
            <a:r>
              <a:rPr kumimoji="1" lang="zh-CN" altLang="en-US" dirty="0"/>
              <a:t>块分配（</a:t>
            </a:r>
            <a:r>
              <a:rPr kumimoji="1" lang="en-US" altLang="zh-CN" dirty="0"/>
              <a:t>block partitioning</a:t>
            </a:r>
            <a:r>
              <a:rPr kumimoji="1" lang="zh-CN" altLang="en-US" dirty="0"/>
              <a:t>）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计算方法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适用场景（优劣）</a:t>
            </a:r>
            <a:endParaRPr kumimoji="1" lang="en-US" altLang="zh-CN" dirty="0"/>
          </a:p>
          <a:p>
            <a:pPr lvl="1"/>
            <a:endParaRPr kumimoji="1" lang="en-US" altLang="zh-CN" dirty="0"/>
          </a:p>
          <a:p>
            <a:r>
              <a:rPr kumimoji="1" lang="zh-CN" altLang="en-US" dirty="0"/>
              <a:t>集合通信函数：</a:t>
            </a:r>
            <a:r>
              <a:rPr kumimoji="1" lang="en-US" altLang="zh-CN" dirty="0" err="1"/>
              <a:t>MPI_Bcast</a:t>
            </a:r>
            <a:endParaRPr kumimoji="1"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097426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ACCE5-2A4C-B34F-9819-1E1E353B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MPI</a:t>
            </a:r>
            <a:r>
              <a:rPr kumimoji="1" lang="zh-CN" altLang="en-US" dirty="0"/>
              <a:t>程序设计</a:t>
            </a:r>
            <a:r>
              <a:rPr kumimoji="1" lang="en-US" altLang="zh-CN" dirty="0"/>
              <a:t>-</a:t>
            </a:r>
            <a:r>
              <a:rPr kumimoji="1" lang="zh-CN" altLang="en-US" dirty="0"/>
              <a:t>全点对最短路径算法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B942C5-CB0F-A74A-B06C-2429BDCA9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err="1"/>
              <a:t>Inplace</a:t>
            </a:r>
            <a:r>
              <a:rPr kumimoji="1" lang="zh-CN" altLang="en-US" dirty="0"/>
              <a:t>并行算法</a:t>
            </a:r>
            <a:endParaRPr kumimoji="1" lang="en-US" altLang="zh-CN" dirty="0"/>
          </a:p>
          <a:p>
            <a:r>
              <a:rPr kumimoji="1" lang="zh-CN" altLang="en-US" dirty="0"/>
              <a:t>点对点通信</a:t>
            </a:r>
            <a:endParaRPr kumimoji="1" lang="en-US" altLang="zh-CN" dirty="0"/>
          </a:p>
          <a:p>
            <a:pPr lvl="1"/>
            <a:r>
              <a:rPr kumimoji="1" lang="en-US" altLang="zh-CN" dirty="0" err="1"/>
              <a:t>MPI_Send</a:t>
            </a:r>
            <a:r>
              <a:rPr kumimoji="1" lang="zh-CN" altLang="en-US" dirty="0"/>
              <a:t>的返回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MPI</a:t>
            </a:r>
            <a:r>
              <a:rPr kumimoji="1" lang="zh-CN" altLang="en-US" dirty="0"/>
              <a:t>程序死锁（三种典型情况）</a:t>
            </a:r>
            <a:endParaRPr kumimoji="1" lang="en-US" altLang="zh-CN" dirty="0"/>
          </a:p>
          <a:p>
            <a:pPr lvl="1"/>
            <a:r>
              <a:rPr kumimoji="1" lang="en-US" altLang="zh-CN" dirty="0" err="1"/>
              <a:t>MPI_SendRecv</a:t>
            </a:r>
            <a:endParaRPr kumimoji="1" lang="en-US" altLang="zh-CN" dirty="0"/>
          </a:p>
          <a:p>
            <a:r>
              <a:rPr kumimoji="1" lang="en-US" altLang="zh-CN" dirty="0"/>
              <a:t>MPI</a:t>
            </a:r>
            <a:r>
              <a:rPr kumimoji="1" lang="zh-CN" altLang="en-US" dirty="0"/>
              <a:t>程序的安全性</a:t>
            </a:r>
            <a:endParaRPr kumimoji="1" lang="en-US" altLang="zh-CN" dirty="0"/>
          </a:p>
          <a:p>
            <a:pPr lvl="1"/>
            <a:r>
              <a:rPr kumimoji="1" lang="en-US" altLang="zh-CN" dirty="0" err="1"/>
              <a:t>MPISSend</a:t>
            </a:r>
            <a:r>
              <a:rPr kumimoji="1" lang="zh-CN" altLang="en-US" dirty="0"/>
              <a:t>：</a:t>
            </a:r>
            <a:r>
              <a:rPr kumimoji="1" lang="en-US" altLang="zh-CN" sz="1600" dirty="0"/>
              <a:t>The extra “s” stands for synchronous and </a:t>
            </a:r>
            <a:r>
              <a:rPr kumimoji="1" lang="en-US" altLang="zh-CN" sz="1600" dirty="0" err="1"/>
              <a:t>MPI_Ssend</a:t>
            </a:r>
            <a:r>
              <a:rPr kumimoji="1" lang="en-US" altLang="zh-CN" sz="1600" dirty="0"/>
              <a:t> is guaranteed to block until the matching receive starts.</a:t>
            </a:r>
          </a:p>
          <a:p>
            <a:pPr lvl="1"/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zh-CN" altLang="en-US" dirty="0"/>
              <a:t>通信与计算重叠</a:t>
            </a:r>
          </a:p>
        </p:txBody>
      </p:sp>
    </p:spTree>
    <p:extLst>
      <p:ext uri="{BB962C8B-B14F-4D97-AF65-F5344CB8AC3E}">
        <p14:creationId xmlns:p14="http://schemas.microsoft.com/office/powerpoint/2010/main" val="40100522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ACCE5-2A4C-B34F-9819-1E1E353B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MPI</a:t>
            </a:r>
            <a:r>
              <a:rPr kumimoji="1" lang="zh-CN" altLang="en-US" dirty="0"/>
              <a:t>程序设计</a:t>
            </a:r>
            <a:r>
              <a:rPr kumimoji="1" lang="en-US" altLang="zh-CN" dirty="0"/>
              <a:t>-</a:t>
            </a:r>
            <a:r>
              <a:rPr kumimoji="1" lang="zh-CN" altLang="en-US" dirty="0"/>
              <a:t>矩阵向量乘法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B942C5-CB0F-A74A-B06C-2429BDCA9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二维数据的划分方式</a:t>
            </a:r>
            <a:endParaRPr kumimoji="1" lang="en-US" altLang="zh-CN" dirty="0"/>
          </a:p>
          <a:p>
            <a:r>
              <a:rPr kumimoji="1" lang="zh-CN" altLang="en-US" dirty="0"/>
              <a:t>更多的</a:t>
            </a:r>
            <a:r>
              <a:rPr kumimoji="1" lang="en-US" altLang="zh-CN" dirty="0"/>
              <a:t>MPI</a:t>
            </a:r>
            <a:r>
              <a:rPr kumimoji="1" lang="zh-CN" altLang="en-US" dirty="0"/>
              <a:t>集合通信函数</a:t>
            </a:r>
            <a:endParaRPr kumimoji="1" lang="en-US" altLang="zh-CN" dirty="0"/>
          </a:p>
          <a:p>
            <a:pPr lvl="1"/>
            <a:r>
              <a:rPr kumimoji="1" lang="en-US" altLang="zh-CN" dirty="0" err="1"/>
              <a:t>MPI_Gatherv</a:t>
            </a:r>
            <a:r>
              <a:rPr kumimoji="1" lang="en-US" altLang="zh-CN" dirty="0"/>
              <a:t>,</a:t>
            </a:r>
          </a:p>
          <a:p>
            <a:pPr lvl="1"/>
            <a:r>
              <a:rPr kumimoji="1" lang="en-US" altLang="zh-CN" dirty="0" err="1"/>
              <a:t>MPI_Scatterv</a:t>
            </a:r>
            <a:r>
              <a:rPr kumimoji="1" lang="en-US" altLang="zh-CN" dirty="0"/>
              <a:t>,</a:t>
            </a:r>
            <a:r>
              <a:rPr kumimoji="1" lang="zh-CN" altLang="en-US" dirty="0"/>
              <a:t>  </a:t>
            </a:r>
            <a:endParaRPr kumimoji="1" lang="en-US" altLang="zh-CN" dirty="0"/>
          </a:p>
          <a:p>
            <a:pPr lvl="1"/>
            <a:r>
              <a:rPr kumimoji="1" lang="en-US" altLang="zh-CN" dirty="0" err="1"/>
              <a:t>MPI_Alltoallv</a:t>
            </a:r>
            <a:endParaRPr kumimoji="1" lang="en-US" altLang="zh-CN" dirty="0"/>
          </a:p>
          <a:p>
            <a:pPr marL="0" indent="0">
              <a:buNone/>
            </a:pPr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57250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A2C917-3ED3-3F67-9AB2-F502C376E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回顾提纲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6338D0-6E1A-A58A-8B97-7E9E730CF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并行计算系统结构</a:t>
            </a:r>
            <a:endParaRPr kumimoji="1" lang="en-US" altLang="zh-CN" dirty="0"/>
          </a:p>
          <a:p>
            <a:r>
              <a:rPr kumimoji="1" lang="zh-CN" altLang="en-US" dirty="0"/>
              <a:t>并行程序设计方法</a:t>
            </a:r>
            <a:endParaRPr kumimoji="1" lang="en-US" altLang="zh-CN" dirty="0"/>
          </a:p>
          <a:p>
            <a:r>
              <a:rPr kumimoji="1" lang="zh-CN" altLang="en-US" dirty="0"/>
              <a:t>性能分析</a:t>
            </a:r>
            <a:endParaRPr kumimoji="1" lang="en-US" altLang="zh-CN" dirty="0"/>
          </a:p>
          <a:p>
            <a:r>
              <a:rPr kumimoji="1" lang="en-US" altLang="zh-CN" dirty="0"/>
              <a:t>MPI</a:t>
            </a:r>
            <a:r>
              <a:rPr kumimoji="1" lang="zh-CN" altLang="en-US" dirty="0"/>
              <a:t>程序设计</a:t>
            </a:r>
            <a:endParaRPr kumimoji="1" lang="en-US" altLang="zh-CN" dirty="0"/>
          </a:p>
          <a:p>
            <a:r>
              <a:rPr kumimoji="1" lang="en-US" altLang="zh-CN" dirty="0">
                <a:solidFill>
                  <a:srgbClr val="FF0000"/>
                </a:solidFill>
              </a:rPr>
              <a:t>CUDA</a:t>
            </a:r>
            <a:r>
              <a:rPr kumimoji="1" lang="zh-CN" altLang="en-US" dirty="0">
                <a:solidFill>
                  <a:srgbClr val="FF0000"/>
                </a:solidFill>
              </a:rPr>
              <a:t>程序设计</a:t>
            </a:r>
            <a:endParaRPr kumimoji="1" lang="en-US" altLang="zh-CN" dirty="0">
              <a:solidFill>
                <a:srgbClr val="FF0000"/>
              </a:solidFill>
            </a:endParaRPr>
          </a:p>
          <a:p>
            <a:r>
              <a:rPr kumimoji="1" lang="zh-CN" altLang="en-US" dirty="0"/>
              <a:t>题型介绍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1C5E1DD-2E70-A310-4A01-019C35C504EA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8101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ACCE5-2A4C-B34F-9819-1E1E353B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CUDA</a:t>
            </a:r>
            <a:r>
              <a:rPr kumimoji="1" lang="zh-CN" altLang="en-US" dirty="0"/>
              <a:t>程序设计</a:t>
            </a:r>
            <a:r>
              <a:rPr kumimoji="1" lang="en-US" altLang="zh-CN" dirty="0"/>
              <a:t>——</a:t>
            </a:r>
            <a:r>
              <a:rPr kumimoji="1" lang="zh-CN" altLang="en-US" dirty="0"/>
              <a:t>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B942C5-CB0F-A74A-B06C-2429BDCA9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异构计算</a:t>
            </a:r>
            <a:endParaRPr kumimoji="1" lang="en-US" altLang="zh-CN" dirty="0"/>
          </a:p>
          <a:p>
            <a:r>
              <a:rPr kumimoji="1" lang="zh-CN" altLang="en-US" dirty="0"/>
              <a:t>线程的层次结构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网格</a:t>
            </a:r>
            <a:r>
              <a:rPr kumimoji="1" lang="en-US" altLang="zh-CN" dirty="0"/>
              <a:t>grid</a:t>
            </a:r>
          </a:p>
          <a:p>
            <a:pPr lvl="1"/>
            <a:r>
              <a:rPr kumimoji="1" lang="zh-CN" altLang="en-US" dirty="0"/>
              <a:t>线程块</a:t>
            </a:r>
            <a:r>
              <a:rPr kumimoji="1" lang="en-US" altLang="zh-CN" dirty="0"/>
              <a:t>thread</a:t>
            </a:r>
            <a:r>
              <a:rPr kumimoji="1" lang="zh-CN" altLang="en-US" dirty="0"/>
              <a:t> </a:t>
            </a:r>
            <a:r>
              <a:rPr kumimoji="1" lang="en-US" altLang="zh-CN" dirty="0"/>
              <a:t>block</a:t>
            </a:r>
          </a:p>
          <a:p>
            <a:pPr lvl="1"/>
            <a:r>
              <a:rPr kumimoji="1" lang="zh-CN" altLang="en-US" dirty="0"/>
              <a:t>线程束</a:t>
            </a:r>
            <a:r>
              <a:rPr kumimoji="1" lang="en-US" altLang="zh-CN" dirty="0"/>
              <a:t>warp</a:t>
            </a:r>
          </a:p>
          <a:p>
            <a:pPr lvl="1"/>
            <a:r>
              <a:rPr kumimoji="1" lang="zh-CN" altLang="en-US" dirty="0"/>
              <a:t>线程</a:t>
            </a:r>
            <a:r>
              <a:rPr kumimoji="1" lang="en-US" altLang="zh-CN" dirty="0"/>
              <a:t>thread</a:t>
            </a:r>
          </a:p>
          <a:p>
            <a:r>
              <a:rPr kumimoji="1" lang="zh-CN" altLang="en-US" dirty="0"/>
              <a:t>内存的层次结构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Global</a:t>
            </a:r>
            <a:r>
              <a:rPr kumimoji="1" lang="zh-CN" altLang="en-US" dirty="0"/>
              <a:t> </a:t>
            </a:r>
            <a:r>
              <a:rPr kumimoji="1" lang="en-US" altLang="zh-CN" dirty="0"/>
              <a:t>Memory</a:t>
            </a:r>
          </a:p>
          <a:p>
            <a:pPr lvl="1"/>
            <a:r>
              <a:rPr kumimoji="1" lang="en-US" altLang="zh-CN" dirty="0"/>
              <a:t>Shared</a:t>
            </a:r>
            <a:r>
              <a:rPr kumimoji="1" lang="zh-CN" altLang="en-US" dirty="0"/>
              <a:t> </a:t>
            </a:r>
            <a:r>
              <a:rPr kumimoji="1" lang="en-US" altLang="zh-CN" dirty="0"/>
              <a:t>Memory</a:t>
            </a:r>
          </a:p>
          <a:p>
            <a:pPr lvl="1"/>
            <a:r>
              <a:rPr kumimoji="1" lang="en-US" altLang="zh-CN" dirty="0"/>
              <a:t>Register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40169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ACCE5-2A4C-B34F-9819-1E1E353B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CUDA</a:t>
            </a:r>
            <a:r>
              <a:rPr kumimoji="1" lang="zh-CN" altLang="en-US" dirty="0"/>
              <a:t>程序设计</a:t>
            </a:r>
            <a:r>
              <a:rPr kumimoji="1" lang="en-US" altLang="zh-CN" dirty="0"/>
              <a:t>——CUDA</a:t>
            </a:r>
            <a:r>
              <a:rPr kumimoji="1" lang="zh-CN" altLang="en-US" dirty="0"/>
              <a:t>的并行模型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B942C5-CB0F-A74A-B06C-2429BDCA9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高维线程网格的组织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局部索引向全局问题空间的映射</a:t>
            </a:r>
            <a:endParaRPr kumimoji="1" lang="en-US" altLang="zh-CN" dirty="0"/>
          </a:p>
          <a:p>
            <a:pPr lvl="1"/>
            <a:endParaRPr kumimoji="1" lang="en-US" altLang="zh-CN" dirty="0"/>
          </a:p>
          <a:p>
            <a:r>
              <a:rPr kumimoji="1" lang="zh-CN" altLang="en-US" dirty="0"/>
              <a:t>线程的调度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线程束</a:t>
            </a:r>
            <a:r>
              <a:rPr kumimoji="1" lang="en-US" altLang="zh-CN" dirty="0"/>
              <a:t>(Warp)—</a:t>
            </a:r>
            <a:r>
              <a:rPr kumimoji="1" lang="zh-CN" altLang="en-US" dirty="0"/>
              <a:t>基本的调度单位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控制分支</a:t>
            </a:r>
            <a:r>
              <a:rPr kumimoji="1" lang="en-US" altLang="zh-CN" dirty="0"/>
              <a:t>-Control</a:t>
            </a:r>
            <a:r>
              <a:rPr kumimoji="1" lang="zh-CN" altLang="en-US" dirty="0"/>
              <a:t> </a:t>
            </a:r>
            <a:r>
              <a:rPr kumimoji="1" lang="en-US" altLang="zh-CN" dirty="0"/>
              <a:t>divergence</a:t>
            </a:r>
            <a:r>
              <a:rPr kumimoji="1" lang="zh-CN" altLang="en-US" dirty="0"/>
              <a:t>，</a:t>
            </a:r>
            <a:r>
              <a:rPr kumimoji="1" lang="zh-CN" altLang="en-US" dirty="0">
                <a:solidFill>
                  <a:srgbClr val="FF0000"/>
                </a:solidFill>
              </a:rPr>
              <a:t>一个</a:t>
            </a:r>
            <a:r>
              <a:rPr kumimoji="1" lang="en-US" altLang="zh-CN" dirty="0"/>
              <a:t>warp</a:t>
            </a:r>
            <a:r>
              <a:rPr kumimoji="1" lang="zh-CN" altLang="en-US" dirty="0"/>
              <a:t>内部多个代码分支</a:t>
            </a:r>
            <a:endParaRPr kumimoji="1" lang="en-US" altLang="zh-CN" dirty="0"/>
          </a:p>
          <a:p>
            <a:pPr lvl="1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93519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ACCE5-2A4C-B34F-9819-1E1E353B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CUDA</a:t>
            </a:r>
            <a:r>
              <a:rPr kumimoji="1" lang="zh-CN" altLang="en-US" dirty="0"/>
              <a:t>程序设计</a:t>
            </a:r>
            <a:r>
              <a:rPr kumimoji="1" lang="en-US" altLang="zh-CN" dirty="0"/>
              <a:t>——</a:t>
            </a:r>
            <a:r>
              <a:rPr kumimoji="1" lang="zh-CN" altLang="en-US" dirty="0"/>
              <a:t>矩阵乘法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B942C5-CB0F-A74A-B06C-2429BDCA9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矩阵乘法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CGMA</a:t>
            </a:r>
            <a:r>
              <a:rPr kumimoji="1" lang="zh-CN" altLang="en-US" dirty="0"/>
              <a:t>定义和计算</a:t>
            </a:r>
            <a:r>
              <a:rPr kumimoji="1" lang="en-US" altLang="zh-CN" dirty="0">
                <a:solidFill>
                  <a:srgbClr val="FF0000"/>
                </a:solidFill>
              </a:rPr>
              <a:t>【</a:t>
            </a:r>
            <a:r>
              <a:rPr kumimoji="1" lang="zh-CN" altLang="en-US" dirty="0">
                <a:solidFill>
                  <a:srgbClr val="FF0000"/>
                </a:solidFill>
              </a:rPr>
              <a:t>计算</a:t>
            </a:r>
            <a:r>
              <a:rPr kumimoji="1" lang="en-US" altLang="zh-CN" dirty="0">
                <a:solidFill>
                  <a:srgbClr val="FF0000"/>
                </a:solidFill>
              </a:rPr>
              <a:t>】</a:t>
            </a:r>
          </a:p>
          <a:p>
            <a:r>
              <a:rPr kumimoji="1" lang="zh-CN" altLang="en-US" dirty="0"/>
              <a:t>分块矩阵乘法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分块算法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共享内存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CGMA</a:t>
            </a:r>
            <a:r>
              <a:rPr kumimoji="1" lang="zh-CN" altLang="en-US" dirty="0"/>
              <a:t>计算</a:t>
            </a:r>
            <a:endParaRPr kumimoji="1" lang="en-US" altLang="zh-CN" dirty="0"/>
          </a:p>
          <a:p>
            <a:r>
              <a:rPr kumimoji="1" lang="zh-CN" altLang="en-US" dirty="0"/>
              <a:t>控制分支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控制分支的计算和分析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减少控制分支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矩阵乘法中的控制分支影响</a:t>
            </a:r>
            <a:r>
              <a:rPr kumimoji="1" lang="en-US" altLang="zh-CN" dirty="0">
                <a:solidFill>
                  <a:srgbClr val="FF0000"/>
                </a:solidFill>
              </a:rPr>
              <a:t>【</a:t>
            </a:r>
            <a:r>
              <a:rPr kumimoji="1" lang="zh-CN" altLang="en-US" dirty="0">
                <a:solidFill>
                  <a:srgbClr val="FF0000"/>
                </a:solidFill>
              </a:rPr>
              <a:t>计算</a:t>
            </a:r>
            <a:r>
              <a:rPr kumimoji="1" lang="en-US" altLang="zh-CN" dirty="0">
                <a:solidFill>
                  <a:srgbClr val="FF0000"/>
                </a:solidFill>
              </a:rPr>
              <a:t>】</a:t>
            </a:r>
          </a:p>
          <a:p>
            <a:pPr lvl="1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51010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ACCE5-2A4C-B34F-9819-1E1E353B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CUDA</a:t>
            </a:r>
            <a:r>
              <a:rPr kumimoji="1" lang="zh-CN" altLang="en-US" dirty="0"/>
              <a:t>程序设计</a:t>
            </a:r>
            <a:r>
              <a:rPr kumimoji="1" lang="en-US" altLang="zh-CN" dirty="0"/>
              <a:t>——</a:t>
            </a:r>
            <a:r>
              <a:rPr kumimoji="1" lang="zh-CN" altLang="en-US" dirty="0"/>
              <a:t> 并行规约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B942C5-CB0F-A74A-B06C-2429BDCA9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并行规约算法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两种算法的控制分支分析</a:t>
            </a:r>
            <a:r>
              <a:rPr kumimoji="1" lang="en-US" altLang="zh-CN" dirty="0">
                <a:solidFill>
                  <a:srgbClr val="FF0000"/>
                </a:solidFill>
              </a:rPr>
              <a:t>【</a:t>
            </a:r>
            <a:r>
              <a:rPr kumimoji="1" lang="zh-CN" altLang="en-US" dirty="0">
                <a:solidFill>
                  <a:srgbClr val="FF0000"/>
                </a:solidFill>
              </a:rPr>
              <a:t>计算</a:t>
            </a:r>
            <a:r>
              <a:rPr kumimoji="1" lang="en-US" altLang="zh-CN" dirty="0">
                <a:solidFill>
                  <a:srgbClr val="FF0000"/>
                </a:solidFill>
              </a:rPr>
              <a:t>】</a:t>
            </a:r>
          </a:p>
          <a:p>
            <a:r>
              <a:rPr kumimoji="1" lang="en-US" altLang="zh-CN" dirty="0"/>
              <a:t>DRAM</a:t>
            </a:r>
            <a:r>
              <a:rPr kumimoji="1" lang="zh-CN" altLang="en-US" dirty="0"/>
              <a:t>访问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DRAM</a:t>
            </a:r>
            <a:r>
              <a:rPr kumimoji="1" lang="zh-CN" altLang="en-US" dirty="0"/>
              <a:t> </a:t>
            </a:r>
            <a:r>
              <a:rPr kumimoji="1" lang="en-US" altLang="zh-CN" dirty="0"/>
              <a:t>Bursting</a:t>
            </a:r>
          </a:p>
          <a:p>
            <a:pPr lvl="1"/>
            <a:r>
              <a:rPr lang="en-US" altLang="zh-CN" dirty="0"/>
              <a:t> </a:t>
            </a:r>
            <a:r>
              <a:rPr lang="zh-CN" altLang="en-US" dirty="0"/>
              <a:t>合并访存</a:t>
            </a:r>
            <a:r>
              <a:rPr lang="en-US" altLang="zh-CN" dirty="0"/>
              <a:t>Memory Coalescing(How</a:t>
            </a:r>
            <a:r>
              <a:rPr lang="zh-CN" altLang="en-US" dirty="0"/>
              <a:t> </a:t>
            </a:r>
            <a:r>
              <a:rPr lang="en-US" altLang="zh-CN" dirty="0"/>
              <a:t>to</a:t>
            </a:r>
            <a:r>
              <a:rPr lang="zh-CN" altLang="en-US" dirty="0"/>
              <a:t> </a:t>
            </a:r>
            <a:r>
              <a:rPr lang="en-US" altLang="zh-CN" dirty="0"/>
              <a:t>judge?)</a:t>
            </a:r>
          </a:p>
          <a:p>
            <a:pPr lvl="1"/>
            <a:r>
              <a:rPr kumimoji="1" lang="zh-CN" altLang="en-US" dirty="0"/>
              <a:t>分块矩阵乘法</a:t>
            </a:r>
          </a:p>
        </p:txBody>
      </p:sp>
    </p:spTree>
    <p:extLst>
      <p:ext uri="{BB962C8B-B14F-4D97-AF65-F5344CB8AC3E}">
        <p14:creationId xmlns:p14="http://schemas.microsoft.com/office/powerpoint/2010/main" val="20779118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ACCE5-2A4C-B34F-9819-1E1E353B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CUDA</a:t>
            </a:r>
            <a:r>
              <a:rPr kumimoji="1" lang="zh-CN" altLang="en-US" dirty="0"/>
              <a:t>程序设计</a:t>
            </a:r>
            <a:r>
              <a:rPr kumimoji="1" lang="en-US" altLang="zh-CN" dirty="0"/>
              <a:t>——</a:t>
            </a:r>
            <a:r>
              <a:rPr kumimoji="1" lang="zh-CN" altLang="en-US" dirty="0"/>
              <a:t>直方图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B942C5-CB0F-A74A-B06C-2429BDCA9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数据分配方式与合并访存</a:t>
            </a:r>
            <a:endParaRPr kumimoji="1" lang="en-US" altLang="zh-CN" dirty="0"/>
          </a:p>
          <a:p>
            <a:r>
              <a:rPr kumimoji="1" lang="zh-CN" altLang="en-US" dirty="0">
                <a:solidFill>
                  <a:srgbClr val="FF0000"/>
                </a:solidFill>
              </a:rPr>
              <a:t>数据竞争</a:t>
            </a:r>
            <a:r>
              <a:rPr kumimoji="1" lang="zh-CN" altLang="en-US" dirty="0"/>
              <a:t>（</a:t>
            </a:r>
            <a:r>
              <a:rPr kumimoji="1" lang="en-US" altLang="zh-CN" dirty="0"/>
              <a:t>data</a:t>
            </a:r>
            <a:r>
              <a:rPr kumimoji="1" lang="zh-CN" altLang="en-US" dirty="0"/>
              <a:t> </a:t>
            </a:r>
            <a:r>
              <a:rPr kumimoji="1" lang="en-US" altLang="zh-CN" dirty="0"/>
              <a:t>race)</a:t>
            </a:r>
            <a:r>
              <a:rPr kumimoji="1" lang="zh-CN" altLang="en-US" dirty="0"/>
              <a:t>与原子操作</a:t>
            </a:r>
            <a:endParaRPr kumimoji="1" lang="en-US" altLang="zh-CN" dirty="0"/>
          </a:p>
          <a:p>
            <a:r>
              <a:rPr kumimoji="1" lang="zh-CN" altLang="en-US" dirty="0"/>
              <a:t>私有化技术</a:t>
            </a:r>
            <a:endParaRPr kumimoji="1" lang="en-US" altLang="zh-CN" dirty="0"/>
          </a:p>
          <a:p>
            <a:r>
              <a:rPr kumimoji="1" lang="en-US" altLang="zh-CN" dirty="0" err="1"/>
              <a:t>AtomicAdd</a:t>
            </a:r>
            <a:r>
              <a:rPr kumimoji="1" lang="zh-CN" altLang="en-US" dirty="0"/>
              <a:t>在不同内存上的性能</a:t>
            </a:r>
            <a:endParaRPr kumimoji="1" lang="en-US" altLang="zh-CN" dirty="0"/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65836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ACCE5-2A4C-B34F-9819-1E1E353B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CUDA</a:t>
            </a:r>
            <a:r>
              <a:rPr kumimoji="1" lang="zh-CN" altLang="en-US" dirty="0"/>
              <a:t>程序设计</a:t>
            </a:r>
            <a:r>
              <a:rPr kumimoji="1" lang="en-US" altLang="zh-CN" dirty="0"/>
              <a:t>-</a:t>
            </a:r>
            <a:r>
              <a:rPr kumimoji="1" lang="zh-CN" altLang="en-US" dirty="0"/>
              <a:t>扫描算法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B942C5-CB0F-A74A-B06C-2429BDCA9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扫描算法并行化</a:t>
            </a:r>
            <a:endParaRPr kumimoji="1" lang="en-US" altLang="zh-CN" dirty="0"/>
          </a:p>
          <a:p>
            <a:r>
              <a:rPr kumimoji="1" lang="zh-CN" altLang="en-US" dirty="0"/>
              <a:t>是否并行算法一定比串行算法快？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Work-inefficient</a:t>
            </a:r>
            <a:r>
              <a:rPr kumimoji="1" lang="zh-CN" altLang="en-US" dirty="0"/>
              <a:t> 算法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Work-efficient</a:t>
            </a:r>
            <a:r>
              <a:rPr kumimoji="1" lang="zh-CN" altLang="en-US" dirty="0"/>
              <a:t>算法</a:t>
            </a:r>
            <a:endParaRPr kumimoji="1"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23530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1B6303-2ADC-6343-8590-2E5C94903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并行系统结构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1C76654-702B-A549-A52C-E3EE839E3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zh-CN" altLang="en-US" dirty="0"/>
              <a:t>并行硬件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Flynn Taxonomy</a:t>
            </a:r>
          </a:p>
          <a:p>
            <a:pPr lvl="1"/>
            <a:r>
              <a:rPr kumimoji="1" lang="zh-CN" altLang="en-US" dirty="0"/>
              <a:t>共享内存系统 </a:t>
            </a:r>
            <a:r>
              <a:rPr kumimoji="1" lang="en-US" altLang="zh-CN" dirty="0"/>
              <a:t>vs</a:t>
            </a:r>
            <a:r>
              <a:rPr kumimoji="1" lang="zh-CN" altLang="en-US" dirty="0"/>
              <a:t> 分布内存系统（典型代表系统）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单指令多数据 （</a:t>
            </a:r>
            <a:r>
              <a:rPr kumimoji="1" lang="en-US" altLang="zh-CN" dirty="0"/>
              <a:t>SIMD</a:t>
            </a:r>
            <a:r>
              <a:rPr kumimoji="1" lang="zh-CN" altLang="en-US" dirty="0"/>
              <a:t>）</a:t>
            </a:r>
            <a:r>
              <a:rPr kumimoji="1" lang="en-US" altLang="zh-CN" dirty="0"/>
              <a:t>vs</a:t>
            </a:r>
            <a:r>
              <a:rPr kumimoji="1" lang="zh-CN" altLang="en-US" dirty="0"/>
              <a:t>单程序多数据（</a:t>
            </a:r>
            <a:r>
              <a:rPr kumimoji="1" lang="en-US" altLang="zh-CN" dirty="0"/>
              <a:t>SPMD</a:t>
            </a:r>
            <a:r>
              <a:rPr kumimoji="1" lang="zh-CN" altLang="en-US" dirty="0"/>
              <a:t>）</a:t>
            </a:r>
            <a:endParaRPr kumimoji="1" lang="en-US" altLang="zh-CN" dirty="0"/>
          </a:p>
          <a:p>
            <a:r>
              <a:rPr kumimoji="1" lang="zh-CN" altLang="en-US" dirty="0"/>
              <a:t>连接网络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度量的指标：直径，对分宽度，度</a:t>
            </a:r>
            <a:r>
              <a:rPr kumimoji="1" lang="en-US" altLang="zh-CN" dirty="0"/>
              <a:t>…</a:t>
            </a:r>
          </a:p>
          <a:p>
            <a:pPr lvl="1"/>
            <a:r>
              <a:rPr kumimoji="1" lang="zh-CN" altLang="en-US" dirty="0"/>
              <a:t>典型的网络：二维网格网络，超立方体网络</a:t>
            </a:r>
            <a:r>
              <a:rPr kumimoji="1" lang="en-US" altLang="zh-CN" dirty="0"/>
              <a:t>(</a:t>
            </a:r>
            <a:r>
              <a:rPr kumimoji="1" lang="zh-CN" altLang="en-US" dirty="0"/>
              <a:t>路由、编号</a:t>
            </a:r>
            <a:r>
              <a:rPr kumimoji="1" lang="en-US" altLang="zh-CN" dirty="0"/>
              <a:t>)</a:t>
            </a:r>
            <a:r>
              <a:rPr kumimoji="1" lang="zh-CN" altLang="en-US" dirty="0"/>
              <a:t>，二叉树网络</a:t>
            </a:r>
            <a:r>
              <a:rPr kumimoji="1" lang="en-US" altLang="zh-CN" dirty="0"/>
              <a:t>…</a:t>
            </a:r>
          </a:p>
          <a:p>
            <a:r>
              <a:rPr kumimoji="1" lang="zh-CN" altLang="en-US" dirty="0"/>
              <a:t>并行内存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缓存一致性</a:t>
            </a:r>
            <a:r>
              <a:rPr kumimoji="1" lang="en-US" altLang="zh-CN" dirty="0"/>
              <a:t>(</a:t>
            </a:r>
            <a:r>
              <a:rPr kumimoji="1" lang="en-US" altLang="zh-CN" dirty="0" err="1"/>
              <a:t>Coherance</a:t>
            </a:r>
            <a:r>
              <a:rPr kumimoji="1" lang="en-US" altLang="zh-CN" dirty="0"/>
              <a:t>)</a:t>
            </a:r>
          </a:p>
          <a:p>
            <a:pPr lvl="2"/>
            <a:r>
              <a:rPr kumimoji="1" lang="en-US" altLang="zh-CN" dirty="0"/>
              <a:t>MSI</a:t>
            </a:r>
            <a:r>
              <a:rPr kumimoji="1" lang="zh-CN" altLang="en-US" dirty="0"/>
              <a:t>协议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基于监听的协议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基于目录的协议</a:t>
            </a:r>
          </a:p>
          <a:p>
            <a:pPr lvl="1"/>
            <a:endParaRPr kumimoji="1" lang="en-US" altLang="zh-CN" dirty="0"/>
          </a:p>
          <a:p>
            <a:pPr lvl="1"/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27806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ACCE5-2A4C-B34F-9819-1E1E353B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CUDA</a:t>
            </a:r>
            <a:r>
              <a:rPr kumimoji="1" lang="zh-CN" altLang="en-US" dirty="0"/>
              <a:t>程序设计</a:t>
            </a:r>
            <a:r>
              <a:rPr kumimoji="1" lang="en-US" altLang="zh-CN" dirty="0"/>
              <a:t>-</a:t>
            </a:r>
            <a:r>
              <a:rPr kumimoji="1" lang="en-US" altLang="zh-CN" dirty="0" err="1"/>
              <a:t>OpenAcc</a:t>
            </a:r>
            <a:r>
              <a:rPr kumimoji="1" lang="zh-CN" altLang="en-US" dirty="0"/>
              <a:t>简介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B942C5-CB0F-A74A-B06C-2429BDCA9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占有率</a:t>
            </a:r>
            <a:r>
              <a:rPr kumimoji="1" lang="en-US" altLang="zh-CN" dirty="0"/>
              <a:t>Occupancy</a:t>
            </a:r>
            <a:r>
              <a:rPr kumimoji="1" lang="en-US" altLang="zh-CN" dirty="0">
                <a:solidFill>
                  <a:srgbClr val="FF0000"/>
                </a:solidFill>
              </a:rPr>
              <a:t>【</a:t>
            </a:r>
            <a:r>
              <a:rPr kumimoji="1" lang="zh-CN" altLang="en-US" dirty="0">
                <a:solidFill>
                  <a:srgbClr val="FF0000"/>
                </a:solidFill>
              </a:rPr>
              <a:t>计算</a:t>
            </a:r>
            <a:r>
              <a:rPr kumimoji="1" lang="en-US" altLang="zh-CN" dirty="0">
                <a:solidFill>
                  <a:srgbClr val="FF0000"/>
                </a:solidFill>
              </a:rPr>
              <a:t>】</a:t>
            </a:r>
          </a:p>
          <a:p>
            <a:r>
              <a:rPr kumimoji="1" lang="en-US" altLang="zh-CN" dirty="0" err="1"/>
              <a:t>OpenAcc</a:t>
            </a:r>
            <a:r>
              <a:rPr kumimoji="1" lang="zh-CN" altLang="en-US" dirty="0"/>
              <a:t>基本指令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Kernel,</a:t>
            </a:r>
            <a:r>
              <a:rPr kumimoji="1" lang="zh-CN" altLang="en-US" dirty="0"/>
              <a:t> </a:t>
            </a:r>
            <a:r>
              <a:rPr kumimoji="1" lang="en-US" altLang="zh-CN" dirty="0"/>
              <a:t>parallel,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</a:t>
            </a:r>
            <a:r>
              <a:rPr kumimoji="1" lang="zh-CN" altLang="en-US" dirty="0"/>
              <a:t> </a:t>
            </a:r>
            <a:r>
              <a:rPr kumimoji="1" lang="en-US" altLang="zh-CN" dirty="0"/>
              <a:t>movement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89694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ACCE5-2A4C-B34F-9819-1E1E353B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B942C5-CB0F-A74A-B06C-2429BDCA9A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其他内容自行拓展</a:t>
            </a:r>
          </a:p>
        </p:txBody>
      </p:sp>
    </p:spTree>
    <p:extLst>
      <p:ext uri="{BB962C8B-B14F-4D97-AF65-F5344CB8AC3E}">
        <p14:creationId xmlns:p14="http://schemas.microsoft.com/office/powerpoint/2010/main" val="21791109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A2C917-3ED3-3F67-9AB2-F502C376E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回顾提纲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6338D0-6E1A-A58A-8B97-7E9E730CF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并行计算系统结构</a:t>
            </a:r>
            <a:endParaRPr kumimoji="1" lang="en-US" altLang="zh-CN" dirty="0"/>
          </a:p>
          <a:p>
            <a:r>
              <a:rPr kumimoji="1" lang="zh-CN" altLang="en-US" dirty="0"/>
              <a:t>并行程序设计方法</a:t>
            </a:r>
            <a:endParaRPr kumimoji="1" lang="en-US" altLang="zh-CN" dirty="0"/>
          </a:p>
          <a:p>
            <a:r>
              <a:rPr kumimoji="1" lang="zh-CN" altLang="en-US" dirty="0"/>
              <a:t>性能分析</a:t>
            </a:r>
            <a:endParaRPr kumimoji="1" lang="en-US" altLang="zh-CN" dirty="0"/>
          </a:p>
          <a:p>
            <a:r>
              <a:rPr kumimoji="1" lang="en-US" altLang="zh-CN" dirty="0"/>
              <a:t>MPI</a:t>
            </a:r>
            <a:r>
              <a:rPr kumimoji="1" lang="zh-CN" altLang="en-US" dirty="0"/>
              <a:t>程序设计</a:t>
            </a:r>
            <a:endParaRPr kumimoji="1" lang="en-US" altLang="zh-CN" dirty="0"/>
          </a:p>
          <a:p>
            <a:r>
              <a:rPr kumimoji="1" lang="en-US" altLang="zh-CN" dirty="0"/>
              <a:t>CUDA</a:t>
            </a:r>
            <a:r>
              <a:rPr kumimoji="1" lang="zh-CN" altLang="en-US" dirty="0"/>
              <a:t>程序设计</a:t>
            </a:r>
            <a:endParaRPr kumimoji="1" lang="en-US" altLang="zh-CN" dirty="0"/>
          </a:p>
          <a:p>
            <a:r>
              <a:rPr kumimoji="1" lang="zh-CN" altLang="en-US" dirty="0">
                <a:solidFill>
                  <a:srgbClr val="FF0000"/>
                </a:solidFill>
              </a:rPr>
              <a:t>题型介绍</a:t>
            </a:r>
            <a:endParaRPr kumimoji="1" lang="en-US" altLang="zh-CN" dirty="0">
              <a:solidFill>
                <a:srgbClr val="FF0000"/>
              </a:solidFill>
            </a:endParaRPr>
          </a:p>
          <a:p>
            <a:endParaRPr kumimoji="1"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1C5E1DD-2E70-A310-4A01-019C35C504EA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0005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CCD30E-F384-8440-8E57-31D159CA1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题   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AFDDE8-D5A5-E642-A973-6181787EC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名词解释【</a:t>
            </a:r>
            <a:r>
              <a:rPr lang="en-US" altLang="zh-CN" dirty="0"/>
              <a:t>20</a:t>
            </a:r>
            <a:r>
              <a:rPr lang="zh-CN" altLang="zh-CN" dirty="0"/>
              <a:t>，</a:t>
            </a:r>
            <a:r>
              <a:rPr lang="en-US" altLang="zh-CN" dirty="0"/>
              <a:t>4*5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简答【</a:t>
            </a:r>
            <a:r>
              <a:rPr lang="en-US" altLang="zh-CN" dirty="0"/>
              <a:t>25</a:t>
            </a:r>
            <a:r>
              <a:rPr lang="zh-CN" altLang="zh-CN" dirty="0"/>
              <a:t>，</a:t>
            </a:r>
            <a:r>
              <a:rPr lang="en-US" altLang="zh-CN" dirty="0"/>
              <a:t>5*5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选择题【</a:t>
            </a:r>
            <a:r>
              <a:rPr lang="en-US" altLang="zh-CN" dirty="0"/>
              <a:t>15</a:t>
            </a:r>
            <a:r>
              <a:rPr lang="zh-CN" altLang="zh-CN" dirty="0"/>
              <a:t>，</a:t>
            </a:r>
            <a:r>
              <a:rPr lang="en-US" altLang="zh-CN" dirty="0"/>
              <a:t>3*5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计算题【</a:t>
            </a:r>
            <a:r>
              <a:rPr lang="en-US" altLang="zh-CN" dirty="0"/>
              <a:t>20</a:t>
            </a:r>
            <a:r>
              <a:rPr lang="zh-CN" altLang="zh-CN" dirty="0"/>
              <a:t>，</a:t>
            </a:r>
            <a:r>
              <a:rPr lang="en-US" altLang="zh-CN" dirty="0"/>
              <a:t>4</a:t>
            </a:r>
            <a:r>
              <a:rPr lang="zh-CN" altLang="zh-CN" dirty="0"/>
              <a:t>】</a:t>
            </a:r>
          </a:p>
          <a:p>
            <a:r>
              <a:rPr lang="zh-CN" altLang="zh-CN" dirty="0"/>
              <a:t>代码分析【</a:t>
            </a:r>
            <a:r>
              <a:rPr lang="en-US" altLang="zh-CN" dirty="0"/>
              <a:t>20</a:t>
            </a:r>
            <a:r>
              <a:rPr lang="zh-CN" altLang="zh-CN" dirty="0"/>
              <a:t>，</a:t>
            </a:r>
            <a:r>
              <a:rPr lang="en-US" altLang="zh-CN" dirty="0"/>
              <a:t>10*2</a:t>
            </a:r>
            <a:r>
              <a:rPr lang="zh-CN" altLang="zh-CN" dirty="0"/>
              <a:t>】</a:t>
            </a:r>
          </a:p>
          <a:p>
            <a:endParaRPr kumimoji="1" lang="en-US" altLang="zh-CN" dirty="0"/>
          </a:p>
          <a:p>
            <a:r>
              <a:rPr kumimoji="1" lang="zh-CN" altLang="en-US" dirty="0">
                <a:solidFill>
                  <a:schemeClr val="accent6"/>
                </a:solidFill>
              </a:rPr>
              <a:t>开卷考试，</a:t>
            </a:r>
            <a:r>
              <a:rPr kumimoji="1" lang="zh-CN" altLang="en-US" dirty="0">
                <a:solidFill>
                  <a:srgbClr val="FF0000"/>
                </a:solidFill>
              </a:rPr>
              <a:t>只</a:t>
            </a:r>
            <a:r>
              <a:rPr kumimoji="1" lang="zh-CN" altLang="en-US" dirty="0">
                <a:solidFill>
                  <a:schemeClr val="accent6"/>
                </a:solidFill>
              </a:rPr>
              <a:t>允许带纸质资料</a:t>
            </a:r>
          </a:p>
        </p:txBody>
      </p:sp>
    </p:spTree>
    <p:extLst>
      <p:ext uri="{BB962C8B-B14F-4D97-AF65-F5344CB8AC3E}">
        <p14:creationId xmlns:p14="http://schemas.microsoft.com/office/powerpoint/2010/main" val="6640526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6FD7E3-E875-A581-BCC1-ACDF942BC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计算样题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0E0402-AABF-2F83-9150-6425293A0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使用</a:t>
            </a:r>
            <a:r>
              <a:rPr lang="en-US" altLang="zh-CN" dirty="0" err="1"/>
              <a:t>cuda</a:t>
            </a:r>
            <a:r>
              <a:rPr lang="zh-CN" altLang="zh-CN" dirty="0"/>
              <a:t>做矩阵乘法</a:t>
            </a:r>
            <a:r>
              <a:rPr lang="en-US" altLang="zh-CN" dirty="0" err="1"/>
              <a:t>MxN</a:t>
            </a:r>
            <a:r>
              <a:rPr lang="en-US" altLang="zh-CN" dirty="0"/>
              <a:t>=P</a:t>
            </a:r>
            <a:r>
              <a:rPr lang="zh-CN" altLang="zh-CN" dirty="0"/>
              <a:t>时</a:t>
            </a:r>
            <a:r>
              <a:rPr lang="en-US" altLang="zh-CN" dirty="0"/>
              <a:t>, </a:t>
            </a:r>
            <a:r>
              <a:rPr lang="zh-CN" altLang="zh-CN" dirty="0"/>
              <a:t>参考对于</a:t>
            </a:r>
            <a:r>
              <a:rPr lang="en-US" altLang="zh-CN" dirty="0"/>
              <a:t>M</a:t>
            </a:r>
            <a:r>
              <a:rPr lang="zh-CN" altLang="zh-CN" dirty="0"/>
              <a:t>的分析</a:t>
            </a:r>
            <a:r>
              <a:rPr lang="en-US" altLang="zh-CN" dirty="0"/>
              <a:t>, </a:t>
            </a:r>
            <a:r>
              <a:rPr lang="zh-CN" altLang="zh-CN" dirty="0"/>
              <a:t>求</a:t>
            </a:r>
            <a:r>
              <a:rPr lang="en-US" altLang="zh-CN" dirty="0"/>
              <a:t>loading M tiles</a:t>
            </a:r>
            <a:r>
              <a:rPr lang="zh-CN" altLang="zh-CN" dirty="0"/>
              <a:t>时由于分支造成的性能影响</a:t>
            </a:r>
            <a:endParaRPr lang="en-US" altLang="zh-CN" dirty="0"/>
          </a:p>
          <a:p>
            <a:r>
              <a:rPr lang="zh-CN" altLang="en-US" sz="2400" dirty="0"/>
              <a:t>线程块</a:t>
            </a:r>
            <a:r>
              <a:rPr lang="en-US" altLang="zh-CN" sz="2400" dirty="0"/>
              <a:t>:16X16 </a:t>
            </a:r>
          </a:p>
          <a:p>
            <a:r>
              <a:rPr lang="zh-CN" altLang="en-US" sz="2400" dirty="0"/>
              <a:t>矩阵大小：</a:t>
            </a:r>
            <a:r>
              <a:rPr lang="en-US" altLang="zh-CN" sz="2400" dirty="0"/>
              <a:t>115X115 </a:t>
            </a:r>
            <a:r>
              <a:rPr lang="en-US" altLang="zh-CN" dirty="0"/>
              <a:t> </a:t>
            </a:r>
            <a:endParaRPr lang="zh-CN" altLang="zh-CN" dirty="0"/>
          </a:p>
          <a:p>
            <a:endParaRPr kumimoji="1"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834CAD4-9D53-C70A-7AE7-6B1E95879293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8449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758657-4721-DF34-CCF8-7F8C87384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716" y="-10819"/>
            <a:ext cx="8304213" cy="990600"/>
          </a:xfrm>
        </p:spPr>
        <p:txBody>
          <a:bodyPr/>
          <a:lstStyle/>
          <a:p>
            <a:r>
              <a:rPr kumimoji="1" lang="zh-CN" altLang="en-US" dirty="0"/>
              <a:t>代码分析</a:t>
            </a:r>
            <a:r>
              <a:rPr kumimoji="1" lang="en-US" altLang="zh-CN" dirty="0"/>
              <a:t>-</a:t>
            </a:r>
            <a:r>
              <a:rPr kumimoji="1" lang="zh-CN" altLang="en-US" dirty="0"/>
              <a:t>样题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2583B5-03DD-2C5F-CFF8-E636A43E3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68139"/>
            <a:ext cx="5181600" cy="3861061"/>
          </a:xfrm>
        </p:spPr>
        <p:txBody>
          <a:bodyPr>
            <a:normAutofit/>
          </a:bodyPr>
          <a:lstStyle/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#define SIZE 10 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 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void main(int </a:t>
            </a:r>
            <a:r>
              <a:rPr kumimoji="1" lang="en-US" sz="1200" dirty="0" err="1"/>
              <a:t>argc</a:t>
            </a:r>
            <a:r>
              <a:rPr kumimoji="1" lang="en-US" sz="1200" dirty="0"/>
              <a:t>, char *</a:t>
            </a:r>
            <a:r>
              <a:rPr kumimoji="1" lang="en-US" sz="1200" dirty="0" err="1"/>
              <a:t>argv</a:t>
            </a:r>
            <a:r>
              <a:rPr kumimoji="1" lang="en-US" sz="1200" dirty="0"/>
              <a:t>)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{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int </a:t>
            </a:r>
            <a:r>
              <a:rPr kumimoji="1" lang="en-US" sz="1200" dirty="0" err="1"/>
              <a:t>myid</a:t>
            </a:r>
            <a:r>
              <a:rPr kumimoji="1" lang="en-US" sz="1200" dirty="0"/>
              <a:t>, </a:t>
            </a:r>
            <a:r>
              <a:rPr kumimoji="1" lang="en-US" sz="1200" dirty="0" err="1"/>
              <a:t>numprocs</a:t>
            </a:r>
            <a:r>
              <a:rPr kumimoji="1" lang="en-US" sz="1200" dirty="0"/>
              <a:t>;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int data[SIZE], </a:t>
            </a:r>
            <a:r>
              <a:rPr kumimoji="1" lang="en-US" sz="1200" dirty="0" err="1"/>
              <a:t>i</a:t>
            </a:r>
            <a:r>
              <a:rPr kumimoji="1" lang="en-US" sz="1200" dirty="0"/>
              <a:t>, x, low, high, </a:t>
            </a:r>
            <a:r>
              <a:rPr kumimoji="1" lang="en-US" sz="1200" dirty="0" err="1"/>
              <a:t>myresult</a:t>
            </a:r>
            <a:r>
              <a:rPr kumimoji="1" lang="en-US" sz="1200" dirty="0"/>
              <a:t>, result;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char </a:t>
            </a:r>
            <a:r>
              <a:rPr kumimoji="1" lang="en-US" sz="1200" dirty="0" err="1"/>
              <a:t>fn</a:t>
            </a:r>
            <a:r>
              <a:rPr kumimoji="1" lang="en-US" sz="1200" dirty="0"/>
              <a:t>[255];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char *</a:t>
            </a:r>
            <a:r>
              <a:rPr kumimoji="1" lang="en-US" sz="1200" dirty="0" err="1"/>
              <a:t>fp</a:t>
            </a:r>
            <a:r>
              <a:rPr kumimoji="1" lang="en-US" sz="1200" dirty="0"/>
              <a:t>;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</a:t>
            </a:r>
            <a:r>
              <a:rPr kumimoji="1" lang="en-US" sz="1200" dirty="0" err="1"/>
              <a:t>MPI_Init</a:t>
            </a:r>
            <a:r>
              <a:rPr kumimoji="1" lang="en-US" sz="1200" dirty="0"/>
              <a:t>(&amp;</a:t>
            </a:r>
            <a:r>
              <a:rPr kumimoji="1" lang="en-US" sz="1200" dirty="0" err="1"/>
              <a:t>argc</a:t>
            </a:r>
            <a:r>
              <a:rPr kumimoji="1" lang="en-US" sz="1200" dirty="0"/>
              <a:t>,&amp;</a:t>
            </a:r>
            <a:r>
              <a:rPr kumimoji="1" lang="en-US" sz="1200" dirty="0" err="1"/>
              <a:t>argv</a:t>
            </a:r>
            <a:r>
              <a:rPr kumimoji="1" lang="en-US" sz="1200" dirty="0"/>
              <a:t>);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</a:t>
            </a:r>
            <a:r>
              <a:rPr kumimoji="1" lang="en-US" sz="1200" dirty="0" err="1"/>
              <a:t>MPI_Comm_size</a:t>
            </a:r>
            <a:r>
              <a:rPr kumimoji="1" lang="en-US" sz="1200" dirty="0"/>
              <a:t>(MPI_COMM_WORLD,&amp;</a:t>
            </a:r>
            <a:r>
              <a:rPr kumimoji="1" lang="en-US" sz="1200" dirty="0" err="1"/>
              <a:t>numprocs</a:t>
            </a:r>
            <a:r>
              <a:rPr kumimoji="1" lang="en-US" sz="1200" dirty="0"/>
              <a:t>);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</a:t>
            </a:r>
            <a:r>
              <a:rPr kumimoji="1" lang="en-US" sz="1200" dirty="0" err="1"/>
              <a:t>MPI_Comm_rank</a:t>
            </a:r>
            <a:r>
              <a:rPr kumimoji="1" lang="en-US" sz="1200" dirty="0"/>
              <a:t>(MPI_COMM_WORLD,&amp;</a:t>
            </a:r>
            <a:r>
              <a:rPr kumimoji="1" lang="en-US" sz="1200" dirty="0" err="1"/>
              <a:t>myid</a:t>
            </a:r>
            <a:r>
              <a:rPr kumimoji="1" lang="en-US" sz="1200" dirty="0"/>
              <a:t>);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 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if (</a:t>
            </a:r>
            <a:r>
              <a:rPr kumimoji="1" lang="en-US" sz="1200" dirty="0" err="1"/>
              <a:t>myid</a:t>
            </a:r>
            <a:r>
              <a:rPr kumimoji="1" lang="en-US" sz="1200" dirty="0"/>
              <a:t> == 0) { /* Open input file and initialize data */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	</a:t>
            </a:r>
            <a:r>
              <a:rPr kumimoji="1" lang="en-US" sz="1200" dirty="0" err="1"/>
              <a:t>strcpy</a:t>
            </a:r>
            <a:r>
              <a:rPr kumimoji="1" lang="en-US" sz="1200" dirty="0"/>
              <a:t>(</a:t>
            </a:r>
            <a:r>
              <a:rPr kumimoji="1" lang="en-US" sz="1200" dirty="0" err="1"/>
              <a:t>fn,getenv</a:t>
            </a:r>
            <a:r>
              <a:rPr kumimoji="1" lang="en-US" sz="1200" dirty="0"/>
              <a:t>("HOME"));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	</a:t>
            </a:r>
            <a:r>
              <a:rPr kumimoji="1" lang="en-US" sz="1200" dirty="0" err="1"/>
              <a:t>strcat</a:t>
            </a:r>
            <a:r>
              <a:rPr kumimoji="1" lang="en-US" sz="1200" dirty="0"/>
              <a:t>(</a:t>
            </a:r>
            <a:r>
              <a:rPr kumimoji="1" lang="en-US" sz="1200" dirty="0" err="1"/>
              <a:t>fn</a:t>
            </a:r>
            <a:r>
              <a:rPr kumimoji="1" lang="en-US" sz="1200" dirty="0"/>
              <a:t>,"/data");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	if ((</a:t>
            </a:r>
            <a:r>
              <a:rPr kumimoji="1" lang="en-US" sz="1200" dirty="0" err="1"/>
              <a:t>fp</a:t>
            </a:r>
            <a:r>
              <a:rPr kumimoji="1" lang="en-US" sz="1200" dirty="0"/>
              <a:t> = </a:t>
            </a:r>
            <a:r>
              <a:rPr kumimoji="1" lang="en-US" sz="1200" dirty="0" err="1"/>
              <a:t>fopen</a:t>
            </a:r>
            <a:r>
              <a:rPr kumimoji="1" lang="en-US" sz="1200" dirty="0"/>
              <a:t>(</a:t>
            </a:r>
            <a:r>
              <a:rPr kumimoji="1" lang="en-US" sz="1200" dirty="0" err="1"/>
              <a:t>fn</a:t>
            </a:r>
            <a:r>
              <a:rPr kumimoji="1" lang="en-US" sz="1200" dirty="0"/>
              <a:t>,"r")) == NULL) {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		</a:t>
            </a:r>
            <a:r>
              <a:rPr kumimoji="1" lang="en-US" sz="1200" dirty="0" err="1"/>
              <a:t>printf</a:t>
            </a:r>
            <a:r>
              <a:rPr kumimoji="1" lang="en-US" sz="1200" dirty="0"/>
              <a:t>("Can</a:t>
            </a:r>
            <a:r>
              <a:rPr kumimoji="1" lang="zh-CN" altLang="en-US" sz="1200" dirty="0"/>
              <a:t>’</a:t>
            </a:r>
            <a:r>
              <a:rPr kumimoji="1" lang="en-US" sz="1200" dirty="0"/>
              <a:t>t open the input file: %s\n\n", </a:t>
            </a:r>
            <a:r>
              <a:rPr kumimoji="1" lang="en-US" sz="1200" dirty="0" err="1"/>
              <a:t>fn</a:t>
            </a:r>
            <a:r>
              <a:rPr kumimoji="1" lang="en-US" sz="1200" dirty="0"/>
              <a:t>);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nb-NO" sz="1200" dirty="0"/>
              <a:t>			exit(1);</a:t>
            </a:r>
            <a:endParaRPr kumimoji="1" lang="en-US" sz="1200" dirty="0"/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nb-NO" sz="1200" dirty="0"/>
              <a:t>			}</a:t>
            </a:r>
            <a:endParaRPr kumimoji="1" lang="en-US" sz="1200" dirty="0"/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nb-NO" sz="1200" dirty="0"/>
              <a:t>		for(i = 0; i &lt; SIZE; i++) fscanf(fp,"%d", &amp;data[i]);</a:t>
            </a:r>
            <a:endParaRPr kumimoji="1" lang="en-US" sz="1200" dirty="0"/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kumimoji="1" lang="en-US" sz="1200" dirty="0"/>
              <a:t>	}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</a:pPr>
            <a:endParaRPr kumimoji="1" lang="zh-CN" altLang="en-US" sz="1200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A3ED69A-4B41-7A96-A868-91771F4194E9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1DCA3FA-6AAC-7877-0A13-707153CE7784}"/>
              </a:ext>
            </a:extLst>
          </p:cNvPr>
          <p:cNvSpPr/>
          <p:nvPr/>
        </p:nvSpPr>
        <p:spPr>
          <a:xfrm>
            <a:off x="533401" y="686421"/>
            <a:ext cx="868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accent6"/>
                </a:solidFill>
              </a:rPr>
              <a:t>以下是一段求前缀和的并行程序代码，分析代码并回答问题。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E411ABA7-A86A-BDE5-E1FB-FC6E6C0B6742}"/>
              </a:ext>
            </a:extLst>
          </p:cNvPr>
          <p:cNvSpPr txBox="1">
            <a:spLocks/>
          </p:cNvSpPr>
          <p:nvPr/>
        </p:nvSpPr>
        <p:spPr bwMode="auto">
          <a:xfrm>
            <a:off x="5486399" y="1184181"/>
            <a:ext cx="3581401" cy="346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  <a:normAutofit/>
          </a:bodyPr>
          <a:lstStyle>
            <a:lvl1pPr marL="341313" indent="-341313" algn="l" defTabSz="449263" rtl="0" eaLnBrk="0" fontAlgn="base" hangingPunct="0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28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741363" indent="-284163" algn="l" defTabSz="449263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defRPr sz="24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1430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16002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defRPr sz="20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marL="2057400" indent="-228600" algn="l" defTabSz="449263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defRPr sz="2000">
                <a:solidFill>
                  <a:schemeClr val="accent2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  <a:lvl6pPr marL="25146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6pPr>
            <a:lvl7pPr marL="29718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7pPr>
            <a:lvl8pPr marL="34290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8pPr>
            <a:lvl9pPr marL="3886200" indent="-228600" algn="l" defTabSz="449263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»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 err="1"/>
              <a:t>MPI_Bcast</a:t>
            </a:r>
            <a:r>
              <a:rPr kumimoji="1" lang="en-US" altLang="zh-CN" sz="1100" kern="0" dirty="0"/>
              <a:t>(data, SIZE, MPI_INT, 0, MPI_COMM_WORLD);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/>
              <a:t>	x = SIZE/</a:t>
            </a:r>
            <a:r>
              <a:rPr kumimoji="1" lang="en-US" altLang="zh-CN" sz="1100" kern="0" dirty="0" err="1"/>
              <a:t>numprocs</a:t>
            </a:r>
            <a:r>
              <a:rPr kumimoji="1" lang="en-US" altLang="zh-CN" sz="1100" kern="0" dirty="0"/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/>
              <a:t>	low = </a:t>
            </a:r>
            <a:r>
              <a:rPr kumimoji="1" lang="en-US" altLang="zh-CN" sz="1100" kern="0" dirty="0" err="1"/>
              <a:t>myid</a:t>
            </a:r>
            <a:r>
              <a:rPr kumimoji="1" lang="en-US" altLang="zh-CN" sz="1100" kern="0" dirty="0"/>
              <a:t> * x;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/>
              <a:t>	high = low + x;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/>
              <a:t>	if(</a:t>
            </a:r>
            <a:r>
              <a:rPr kumimoji="1" lang="en-US" altLang="zh-CN" sz="1100" kern="0" dirty="0" err="1"/>
              <a:t>myid</a:t>
            </a:r>
            <a:r>
              <a:rPr kumimoji="1" lang="en-US" altLang="zh-CN" sz="1100" kern="0" dirty="0"/>
              <a:t> == </a:t>
            </a:r>
            <a:r>
              <a:rPr kumimoji="1" lang="en-US" altLang="zh-CN" sz="1100" kern="0" dirty="0" err="1"/>
              <a:t>numprocs</a:t>
            </a:r>
            <a:r>
              <a:rPr kumimoji="1" lang="en-US" altLang="zh-CN" sz="1100" kern="0" dirty="0"/>
              <a:t> - 1) high = SIZE;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/>
              <a:t>	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/>
              <a:t>	</a:t>
            </a:r>
            <a:r>
              <a:rPr kumimoji="1" lang="en-US" altLang="zh-CN" sz="1100" kern="0" dirty="0" err="1"/>
              <a:t>myresult</a:t>
            </a:r>
            <a:r>
              <a:rPr kumimoji="1" lang="en-US" altLang="zh-CN" sz="1100" kern="0" dirty="0"/>
              <a:t> = 0;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/>
              <a:t>	for(</a:t>
            </a:r>
            <a:r>
              <a:rPr kumimoji="1" lang="en-US" altLang="zh-CN" sz="1100" kern="0" dirty="0" err="1"/>
              <a:t>i</a:t>
            </a:r>
            <a:r>
              <a:rPr kumimoji="1" lang="en-US" altLang="zh-CN" sz="1100" kern="0" dirty="0"/>
              <a:t> = low; </a:t>
            </a:r>
            <a:r>
              <a:rPr kumimoji="1" lang="en-US" altLang="zh-CN" sz="1100" kern="0" dirty="0" err="1"/>
              <a:t>i</a:t>
            </a:r>
            <a:r>
              <a:rPr kumimoji="1" lang="en-US" altLang="zh-CN" sz="1100" kern="0" dirty="0"/>
              <a:t> &lt; high; </a:t>
            </a:r>
            <a:r>
              <a:rPr kumimoji="1" lang="en-US" altLang="zh-CN" sz="1100" kern="0" dirty="0" err="1"/>
              <a:t>i</a:t>
            </a:r>
            <a:r>
              <a:rPr kumimoji="1" lang="en-US" altLang="zh-CN" sz="1100" kern="0" dirty="0"/>
              <a:t>++)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/>
              <a:t>	</a:t>
            </a:r>
            <a:r>
              <a:rPr kumimoji="1" lang="en-US" altLang="zh-CN" sz="1100" kern="0" dirty="0" err="1"/>
              <a:t>myresult</a:t>
            </a:r>
            <a:r>
              <a:rPr kumimoji="1" lang="en-US" altLang="zh-CN" sz="1100" kern="0" dirty="0"/>
              <a:t> += data[</a:t>
            </a:r>
            <a:r>
              <a:rPr kumimoji="1" lang="en-US" altLang="zh-CN" sz="1100" kern="0" dirty="0" err="1"/>
              <a:t>i</a:t>
            </a:r>
            <a:r>
              <a:rPr kumimoji="1" lang="en-US" altLang="zh-CN" sz="1100" kern="0" dirty="0"/>
              <a:t>];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/>
              <a:t>	</a:t>
            </a:r>
            <a:r>
              <a:rPr kumimoji="1" lang="en-US" altLang="zh-CN" sz="1100" kern="0" dirty="0" err="1"/>
              <a:t>MPI_Reduce</a:t>
            </a:r>
            <a:r>
              <a:rPr kumimoji="1" lang="en-US" altLang="zh-CN" sz="1100" kern="0" dirty="0"/>
              <a:t>(&amp;</a:t>
            </a:r>
            <a:r>
              <a:rPr kumimoji="1" lang="en-US" altLang="zh-CN" sz="1100" kern="0" dirty="0" err="1"/>
              <a:t>myresult</a:t>
            </a:r>
            <a:r>
              <a:rPr kumimoji="1" lang="en-US" altLang="zh-CN" sz="1100" kern="0" dirty="0"/>
              <a:t>, &amp;result, 1, MPI_INT, MPI_SUM, 0, MPI_COMM_WORLD);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/>
              <a:t>	if (</a:t>
            </a:r>
            <a:r>
              <a:rPr kumimoji="1" lang="en-US" altLang="zh-CN" sz="1100" kern="0" dirty="0" err="1"/>
              <a:t>myid</a:t>
            </a:r>
            <a:r>
              <a:rPr kumimoji="1" lang="en-US" altLang="zh-CN" sz="1100" kern="0" dirty="0"/>
              <a:t> == 0) </a:t>
            </a:r>
            <a:r>
              <a:rPr kumimoji="1" lang="en-US" altLang="zh-CN" sz="1100" kern="0" dirty="0" err="1"/>
              <a:t>printf</a:t>
            </a:r>
            <a:r>
              <a:rPr kumimoji="1" lang="en-US" altLang="zh-CN" sz="1100" kern="0" dirty="0"/>
              <a:t>("The result is %d.\n", result);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/>
              <a:t>	</a:t>
            </a:r>
            <a:r>
              <a:rPr kumimoji="1" lang="en-US" altLang="zh-CN" sz="1100" kern="0" dirty="0" err="1"/>
              <a:t>MPI_Finalize</a:t>
            </a:r>
            <a:r>
              <a:rPr kumimoji="1" lang="en-US" altLang="zh-CN" sz="1100" kern="0" dirty="0"/>
              <a:t>();</a:t>
            </a:r>
          </a:p>
          <a:p>
            <a:pPr marL="0" indent="0">
              <a:spcBef>
                <a:spcPts val="0"/>
              </a:spcBef>
              <a:buNone/>
            </a:pPr>
            <a:r>
              <a:rPr kumimoji="1" lang="en-US" altLang="zh-CN" sz="1100" kern="0" dirty="0"/>
              <a:t>}</a:t>
            </a:r>
          </a:p>
          <a:p>
            <a:pPr marL="0" indent="0">
              <a:spcBef>
                <a:spcPts val="0"/>
              </a:spcBef>
              <a:buNone/>
            </a:pPr>
            <a:endParaRPr kumimoji="1" lang="zh-CN" altLang="en-US" sz="1100" kern="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63BC9FD-98B3-A6B4-7F7E-813A7F76A19E}"/>
              </a:ext>
            </a:extLst>
          </p:cNvPr>
          <p:cNvSpPr/>
          <p:nvPr/>
        </p:nvSpPr>
        <p:spPr>
          <a:xfrm>
            <a:off x="1676400" y="4489961"/>
            <a:ext cx="6781800" cy="223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(1)	</a:t>
            </a:r>
            <a:r>
              <a:rPr lang="zh-CN" altLang="en-US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请问上述并行程序的功能是什么？（</a:t>
            </a:r>
            <a:r>
              <a:rPr lang="en-US" altLang="zh-CN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2</a:t>
            </a:r>
            <a:r>
              <a:rPr lang="zh-CN" altLang="en-US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分）</a:t>
            </a:r>
          </a:p>
          <a:p>
            <a:pPr algn="just"/>
            <a:r>
              <a:rPr lang="en-US" altLang="zh-CN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(2)	</a:t>
            </a:r>
            <a:r>
              <a:rPr lang="zh-CN" altLang="en-US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请问上述并行程序的并行执行的进程数是何时指定的，如何确定的？在程序中，使用什么函数得到了进程数的信息。（</a:t>
            </a:r>
            <a:r>
              <a:rPr lang="en-US" altLang="zh-CN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2</a:t>
            </a:r>
            <a:r>
              <a:rPr lang="zh-CN" altLang="en-US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分）</a:t>
            </a:r>
          </a:p>
          <a:p>
            <a:pPr algn="just"/>
            <a:r>
              <a:rPr lang="en-US" altLang="zh-CN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(3)	</a:t>
            </a:r>
            <a:r>
              <a:rPr lang="zh-CN" altLang="en-US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试分析上述并行程序对应的并行算法的时间复杂度。（</a:t>
            </a:r>
            <a:r>
              <a:rPr lang="en-US" altLang="zh-CN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2</a:t>
            </a:r>
            <a:r>
              <a:rPr lang="zh-CN" altLang="en-US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分）</a:t>
            </a:r>
          </a:p>
          <a:p>
            <a:pPr algn="just"/>
            <a:r>
              <a:rPr lang="en-US" altLang="zh-CN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(4)	</a:t>
            </a:r>
            <a:r>
              <a:rPr lang="zh-CN" altLang="en-US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说明上述并行程序是如何对计算任务进行划分的。请问这种划分方式是循环划分还是块划分？试写出另一种划分方式的代码。（</a:t>
            </a:r>
            <a:r>
              <a:rPr lang="en-US" altLang="zh-CN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2</a:t>
            </a:r>
            <a:r>
              <a:rPr lang="zh-CN" altLang="en-US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分）</a:t>
            </a:r>
          </a:p>
          <a:p>
            <a:pPr algn="just"/>
            <a:r>
              <a:rPr lang="en-US" altLang="zh-CN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(5)	</a:t>
            </a:r>
            <a:r>
              <a:rPr lang="zh-CN" altLang="en-US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试对上述并行程序的加速比进行分析，并结合</a:t>
            </a:r>
            <a:r>
              <a:rPr lang="en-US" altLang="zh-CN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Gustafson</a:t>
            </a:r>
            <a:r>
              <a:rPr lang="zh-CN" altLang="en-US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定律分析问题规模趋于无穷的加速比。（</a:t>
            </a:r>
            <a:r>
              <a:rPr lang="en-US" altLang="zh-CN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2</a:t>
            </a:r>
            <a:r>
              <a:rPr lang="zh-CN" altLang="en-US" sz="1600" kern="100" dirty="0">
                <a:solidFill>
                  <a:schemeClr val="accent6"/>
                </a:solidFill>
                <a:ea typeface="宋体" panose="02010600030101010101" pitchFamily="2" charset="-122"/>
              </a:rPr>
              <a:t>分）</a:t>
            </a:r>
          </a:p>
          <a:p>
            <a:pPr algn="just">
              <a:lnSpc>
                <a:spcPts val="1200"/>
              </a:lnSpc>
            </a:pPr>
            <a:r>
              <a:rPr lang="en-US" altLang="zh-CN" sz="1800" kern="100" dirty="0">
                <a:solidFill>
                  <a:schemeClr val="accent6"/>
                </a:solidFill>
                <a:ea typeface="宋体" panose="02010600030101010101" pitchFamily="2" charset="-122"/>
              </a:rPr>
              <a:t> </a:t>
            </a:r>
            <a:endParaRPr lang="zh-CN" altLang="zh-CN" sz="1800" kern="100" dirty="0">
              <a:solidFill>
                <a:schemeClr val="accent6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336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AD1624-9A9F-2080-C7D2-506AD9299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Flynn </a:t>
            </a:r>
            <a:r>
              <a:rPr kumimoji="1" lang="zh-CN" altLang="en-US" dirty="0"/>
              <a:t>分类方法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785DE4-4FCD-AED4-1D6C-F12A0DBE74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EA31D1E-BCDA-C18C-3647-DF67C5325931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6" name="图片 3">
            <a:extLst>
              <a:ext uri="{FF2B5EF4-FFF2-40B4-BE49-F238E27FC236}">
                <a16:creationId xmlns:a16="http://schemas.microsoft.com/office/drawing/2014/main" id="{5F42585E-E118-A794-ABF7-CFA1CB365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76400"/>
            <a:ext cx="6172200" cy="4088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2891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2C0CF7-2EAC-AAE6-622D-DD76CAD6C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883" y="-130790"/>
            <a:ext cx="8304213" cy="990600"/>
          </a:xfrm>
        </p:spPr>
        <p:txBody>
          <a:bodyPr/>
          <a:lstStyle/>
          <a:p>
            <a:r>
              <a:rPr kumimoji="1" lang="zh-CN" altLang="en-US" dirty="0"/>
              <a:t>典型的共享内存系统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79C34AB-B225-9CDC-856E-63DFC558C86E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D76A15CB-4E4B-4A06-8A91-49F8013E33F5}"/>
              </a:ext>
            </a:extLst>
          </p:cNvPr>
          <p:cNvGrpSpPr/>
          <p:nvPr/>
        </p:nvGrpSpPr>
        <p:grpSpPr>
          <a:xfrm>
            <a:off x="997719" y="838200"/>
            <a:ext cx="1600200" cy="1828800"/>
            <a:chOff x="685800" y="1219200"/>
            <a:chExt cx="1600200" cy="1828800"/>
          </a:xfrm>
        </p:grpSpPr>
        <p:grpSp>
          <p:nvGrpSpPr>
            <p:cNvPr id="6" name="Group 13">
              <a:extLst>
                <a:ext uri="{FF2B5EF4-FFF2-40B4-BE49-F238E27FC236}">
                  <a16:creationId xmlns:a16="http://schemas.microsoft.com/office/drawing/2014/main" id="{27397D3A-B6D6-9EA5-61F9-90922FB8F8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0600" y="1219200"/>
              <a:ext cx="533400" cy="533400"/>
              <a:chOff x="1296" y="1488"/>
              <a:chExt cx="336" cy="336"/>
            </a:xfrm>
          </p:grpSpPr>
          <p:sp>
            <p:nvSpPr>
              <p:cNvPr id="7" name="Oval 4">
                <a:extLst>
                  <a:ext uri="{FF2B5EF4-FFF2-40B4-BE49-F238E27FC236}">
                    <a16:creationId xmlns:a16="http://schemas.microsoft.com/office/drawing/2014/main" id="{0E369F1E-FE90-54DD-6854-95B8A946D4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1488"/>
                <a:ext cx="336" cy="336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8" name="Text Box 5">
                <a:extLst>
                  <a:ext uri="{FF2B5EF4-FFF2-40B4-BE49-F238E27FC236}">
                    <a16:creationId xmlns:a16="http://schemas.microsoft.com/office/drawing/2014/main" id="{07417D7C-01F1-F527-DD26-7726699974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82" y="1508"/>
                <a:ext cx="203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P</a:t>
                </a:r>
              </a:p>
            </p:txBody>
          </p:sp>
        </p:grpSp>
        <p:grpSp>
          <p:nvGrpSpPr>
            <p:cNvPr id="9" name="Group 14">
              <a:extLst>
                <a:ext uri="{FF2B5EF4-FFF2-40B4-BE49-F238E27FC236}">
                  <a16:creationId xmlns:a16="http://schemas.microsoft.com/office/drawing/2014/main" id="{5E56CD3B-FE7A-C300-78F9-C2F5FAB4C7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800" y="1857378"/>
              <a:ext cx="1600200" cy="461963"/>
              <a:chOff x="1296" y="1890"/>
              <a:chExt cx="672" cy="291"/>
            </a:xfrm>
          </p:grpSpPr>
          <p:sp>
            <p:nvSpPr>
              <p:cNvPr id="10" name="Rectangle 6">
                <a:extLst>
                  <a:ext uri="{FF2B5EF4-FFF2-40B4-BE49-F238E27FC236}">
                    <a16:creationId xmlns:a16="http://schemas.microsoft.com/office/drawing/2014/main" id="{D165B6D8-05CB-4BA4-BBD8-5229B7A5E2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1920"/>
                <a:ext cx="672" cy="240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11" name="Text Box 10">
                <a:extLst>
                  <a:ext uri="{FF2B5EF4-FFF2-40B4-BE49-F238E27FC236}">
                    <a16:creationId xmlns:a16="http://schemas.microsoft.com/office/drawing/2014/main" id="{5CCAA7C9-C5FD-19BF-B483-D94B99B5E0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24" y="1890"/>
                <a:ext cx="42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caches</a:t>
                </a:r>
              </a:p>
            </p:txBody>
          </p:sp>
        </p:grpSp>
        <p:grpSp>
          <p:nvGrpSpPr>
            <p:cNvPr id="12" name="Group 15">
              <a:extLst>
                <a:ext uri="{FF2B5EF4-FFF2-40B4-BE49-F238E27FC236}">
                  <a16:creationId xmlns:a16="http://schemas.microsoft.com/office/drawing/2014/main" id="{46D64EBD-FA6A-2344-5CF2-80A2C2EC3A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19200" y="2514600"/>
              <a:ext cx="609600" cy="533400"/>
              <a:chOff x="1296" y="2304"/>
              <a:chExt cx="384" cy="336"/>
            </a:xfrm>
          </p:grpSpPr>
          <p:sp>
            <p:nvSpPr>
              <p:cNvPr id="13" name="Rectangle 11">
                <a:extLst>
                  <a:ext uri="{FF2B5EF4-FFF2-40B4-BE49-F238E27FC236}">
                    <a16:creationId xmlns:a16="http://schemas.microsoft.com/office/drawing/2014/main" id="{6DF51A11-E17B-FE03-5AFD-475E182CD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2304"/>
                <a:ext cx="384" cy="336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14" name="Text Box 12">
                <a:extLst>
                  <a:ext uri="{FF2B5EF4-FFF2-40B4-BE49-F238E27FC236}">
                    <a16:creationId xmlns:a16="http://schemas.microsoft.com/office/drawing/2014/main" id="{9D38369D-41FE-8573-B24E-0E2DD3136D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82" y="2324"/>
                <a:ext cx="237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</a:p>
            </p:txBody>
          </p:sp>
        </p:grpSp>
        <p:grpSp>
          <p:nvGrpSpPr>
            <p:cNvPr id="15" name="Group 16">
              <a:extLst>
                <a:ext uri="{FF2B5EF4-FFF2-40B4-BE49-F238E27FC236}">
                  <a16:creationId xmlns:a16="http://schemas.microsoft.com/office/drawing/2014/main" id="{17B69D20-C9F1-243F-ACDC-5F68B33F6A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00200" y="1219200"/>
              <a:ext cx="533400" cy="533400"/>
              <a:chOff x="1296" y="1488"/>
              <a:chExt cx="336" cy="336"/>
            </a:xfrm>
          </p:grpSpPr>
          <p:sp>
            <p:nvSpPr>
              <p:cNvPr id="16" name="Oval 17">
                <a:extLst>
                  <a:ext uri="{FF2B5EF4-FFF2-40B4-BE49-F238E27FC236}">
                    <a16:creationId xmlns:a16="http://schemas.microsoft.com/office/drawing/2014/main" id="{C552ED47-DFB0-FADD-94FA-5EBD1026EF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1488"/>
                <a:ext cx="336" cy="336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17" name="Text Box 18">
                <a:extLst>
                  <a:ext uri="{FF2B5EF4-FFF2-40B4-BE49-F238E27FC236}">
                    <a16:creationId xmlns:a16="http://schemas.microsoft.com/office/drawing/2014/main" id="{A99886BE-FD80-EAB6-7094-F0145DEDC2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82" y="1508"/>
                <a:ext cx="203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P</a:t>
                </a:r>
              </a:p>
            </p:txBody>
          </p:sp>
        </p:grpSp>
        <p:sp>
          <p:nvSpPr>
            <p:cNvPr id="18" name="Line 19">
              <a:extLst>
                <a:ext uri="{FF2B5EF4-FFF2-40B4-BE49-F238E27FC236}">
                  <a16:creationId xmlns:a16="http://schemas.microsoft.com/office/drawing/2014/main" id="{1949FC87-9A97-E871-427C-C8AC44E490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9200" y="1752600"/>
              <a:ext cx="0" cy="1524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20">
              <a:extLst>
                <a:ext uri="{FF2B5EF4-FFF2-40B4-BE49-F238E27FC236}">
                  <a16:creationId xmlns:a16="http://schemas.microsoft.com/office/drawing/2014/main" id="{619C7BCE-A9F1-4FD2-2F85-22B7749261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8800" y="1752600"/>
              <a:ext cx="0" cy="1524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21">
              <a:extLst>
                <a:ext uri="{FF2B5EF4-FFF2-40B4-BE49-F238E27FC236}">
                  <a16:creationId xmlns:a16="http://schemas.microsoft.com/office/drawing/2014/main" id="{0D24B0E1-F787-84FD-CFFB-0C0C3100BF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4000" y="2286000"/>
              <a:ext cx="0" cy="2286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D9BC7A63-C510-8D6D-DAED-45129EC020A6}"/>
              </a:ext>
            </a:extLst>
          </p:cNvPr>
          <p:cNvGrpSpPr/>
          <p:nvPr/>
        </p:nvGrpSpPr>
        <p:grpSpPr>
          <a:xfrm>
            <a:off x="5562457" y="914400"/>
            <a:ext cx="2590800" cy="2438400"/>
            <a:chOff x="3016752" y="1219201"/>
            <a:chExt cx="2590800" cy="2438400"/>
          </a:xfrm>
        </p:grpSpPr>
        <p:grpSp>
          <p:nvGrpSpPr>
            <p:cNvPr id="21" name="Group 24">
              <a:extLst>
                <a:ext uri="{FF2B5EF4-FFF2-40B4-BE49-F238E27FC236}">
                  <a16:creationId xmlns:a16="http://schemas.microsoft.com/office/drawing/2014/main" id="{FEDDDDF0-43CF-9FF2-D606-54D9F418C1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7752" y="1219201"/>
              <a:ext cx="533400" cy="533400"/>
              <a:chOff x="1296" y="1488"/>
              <a:chExt cx="336" cy="336"/>
            </a:xfrm>
          </p:grpSpPr>
          <p:sp>
            <p:nvSpPr>
              <p:cNvPr id="22" name="Oval 25">
                <a:extLst>
                  <a:ext uri="{FF2B5EF4-FFF2-40B4-BE49-F238E27FC236}">
                    <a16:creationId xmlns:a16="http://schemas.microsoft.com/office/drawing/2014/main" id="{DED6510F-241E-03C0-11CC-CC7639F42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1488"/>
                <a:ext cx="336" cy="336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23" name="Text Box 26">
                <a:extLst>
                  <a:ext uri="{FF2B5EF4-FFF2-40B4-BE49-F238E27FC236}">
                    <a16:creationId xmlns:a16="http://schemas.microsoft.com/office/drawing/2014/main" id="{C448FB10-4DCB-4A46-CCBA-5ECA8B0B95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82" y="1508"/>
                <a:ext cx="203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P</a:t>
                </a:r>
              </a:p>
            </p:txBody>
          </p:sp>
        </p:grpSp>
        <p:grpSp>
          <p:nvGrpSpPr>
            <p:cNvPr id="24" name="Group 27">
              <a:extLst>
                <a:ext uri="{FF2B5EF4-FFF2-40B4-BE49-F238E27FC236}">
                  <a16:creationId xmlns:a16="http://schemas.microsoft.com/office/drawing/2014/main" id="{E31A9C31-24FC-5C3A-4479-625466854B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92952" y="1905001"/>
              <a:ext cx="1143000" cy="381000"/>
              <a:chOff x="1296" y="1920"/>
              <a:chExt cx="703" cy="240"/>
            </a:xfrm>
          </p:grpSpPr>
          <p:sp>
            <p:nvSpPr>
              <p:cNvPr id="25" name="Rectangle 28">
                <a:extLst>
                  <a:ext uri="{FF2B5EF4-FFF2-40B4-BE49-F238E27FC236}">
                    <a16:creationId xmlns:a16="http://schemas.microsoft.com/office/drawing/2014/main" id="{B02E51FA-DF46-F404-CD06-46679ADBC0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1920"/>
                <a:ext cx="672" cy="240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26" name="Text Box 29">
                <a:extLst>
                  <a:ext uri="{FF2B5EF4-FFF2-40B4-BE49-F238E27FC236}">
                    <a16:creationId xmlns:a16="http://schemas.microsoft.com/office/drawing/2014/main" id="{807682EF-8B14-1D2E-DDE5-8BE704CAB8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43" y="1920"/>
                <a:ext cx="65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caches</a:t>
                </a:r>
              </a:p>
            </p:txBody>
          </p:sp>
        </p:grpSp>
        <p:grpSp>
          <p:nvGrpSpPr>
            <p:cNvPr id="27" name="Group 30">
              <a:extLst>
                <a:ext uri="{FF2B5EF4-FFF2-40B4-BE49-F238E27FC236}">
                  <a16:creationId xmlns:a16="http://schemas.microsoft.com/office/drawing/2014/main" id="{B2AD705C-F7D7-4139-AFBA-84AEF93590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07352" y="3124201"/>
              <a:ext cx="609600" cy="533400"/>
              <a:chOff x="1296" y="2304"/>
              <a:chExt cx="384" cy="336"/>
            </a:xfrm>
          </p:grpSpPr>
          <p:sp>
            <p:nvSpPr>
              <p:cNvPr id="28" name="Rectangle 31">
                <a:extLst>
                  <a:ext uri="{FF2B5EF4-FFF2-40B4-BE49-F238E27FC236}">
                    <a16:creationId xmlns:a16="http://schemas.microsoft.com/office/drawing/2014/main" id="{47B53A20-3B7A-88B8-EADB-0B24156BF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2304"/>
                <a:ext cx="384" cy="336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29" name="Text Box 32">
                <a:extLst>
                  <a:ext uri="{FF2B5EF4-FFF2-40B4-BE49-F238E27FC236}">
                    <a16:creationId xmlns:a16="http://schemas.microsoft.com/office/drawing/2014/main" id="{4AC743DC-1B1E-AFBD-2788-638EBD2875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82" y="2324"/>
                <a:ext cx="237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</a:p>
            </p:txBody>
          </p:sp>
        </p:grpSp>
        <p:grpSp>
          <p:nvGrpSpPr>
            <p:cNvPr id="30" name="Group 33">
              <a:extLst>
                <a:ext uri="{FF2B5EF4-FFF2-40B4-BE49-F238E27FC236}">
                  <a16:creationId xmlns:a16="http://schemas.microsoft.com/office/drawing/2014/main" id="{220223A2-EFD5-073A-4AA1-45AE9DA4BB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3152" y="1219201"/>
              <a:ext cx="533400" cy="533400"/>
              <a:chOff x="1296" y="1488"/>
              <a:chExt cx="336" cy="336"/>
            </a:xfrm>
          </p:grpSpPr>
          <p:sp>
            <p:nvSpPr>
              <p:cNvPr id="31" name="Oval 34">
                <a:extLst>
                  <a:ext uri="{FF2B5EF4-FFF2-40B4-BE49-F238E27FC236}">
                    <a16:creationId xmlns:a16="http://schemas.microsoft.com/office/drawing/2014/main" id="{DC6C6519-ECE4-38C4-A486-B700F99772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1488"/>
                <a:ext cx="336" cy="336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32" name="Text Box 35">
                <a:extLst>
                  <a:ext uri="{FF2B5EF4-FFF2-40B4-BE49-F238E27FC236}">
                    <a16:creationId xmlns:a16="http://schemas.microsoft.com/office/drawing/2014/main" id="{D11CAE1B-FB0E-6850-F7ED-279D8E81A2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82" y="1508"/>
                <a:ext cx="203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P</a:t>
                </a:r>
              </a:p>
            </p:txBody>
          </p:sp>
        </p:grpSp>
        <p:sp>
          <p:nvSpPr>
            <p:cNvPr id="33" name="Line 36">
              <a:extLst>
                <a:ext uri="{FF2B5EF4-FFF2-40B4-BE49-F238E27FC236}">
                  <a16:creationId xmlns:a16="http://schemas.microsoft.com/office/drawing/2014/main" id="{35BC2D52-DBAD-43FC-4931-81E10650B0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26352" y="1752601"/>
              <a:ext cx="0" cy="1524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37">
              <a:extLst>
                <a:ext uri="{FF2B5EF4-FFF2-40B4-BE49-F238E27FC236}">
                  <a16:creationId xmlns:a16="http://schemas.microsoft.com/office/drawing/2014/main" id="{1F52CD44-D2FB-5177-00E2-45FBB88ACF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1752" y="1752601"/>
              <a:ext cx="0" cy="1524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Line 38">
              <a:extLst>
                <a:ext uri="{FF2B5EF4-FFF2-40B4-BE49-F238E27FC236}">
                  <a16:creationId xmlns:a16="http://schemas.microsoft.com/office/drawing/2014/main" id="{2A92B2FB-D68D-2168-A9C0-FF20065924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5408" y="2308060"/>
              <a:ext cx="0" cy="2286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7" name="Group 40">
              <a:extLst>
                <a:ext uri="{FF2B5EF4-FFF2-40B4-BE49-F238E27FC236}">
                  <a16:creationId xmlns:a16="http://schemas.microsoft.com/office/drawing/2014/main" id="{06801B02-806A-519E-706D-C24809C5EE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88352" y="1905001"/>
              <a:ext cx="1143000" cy="381000"/>
              <a:chOff x="1296" y="1920"/>
              <a:chExt cx="703" cy="240"/>
            </a:xfrm>
          </p:grpSpPr>
          <p:sp>
            <p:nvSpPr>
              <p:cNvPr id="38" name="Rectangle 41">
                <a:extLst>
                  <a:ext uri="{FF2B5EF4-FFF2-40B4-BE49-F238E27FC236}">
                    <a16:creationId xmlns:a16="http://schemas.microsoft.com/office/drawing/2014/main" id="{AEF5379A-0E25-7150-607F-305761B421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1920"/>
                <a:ext cx="672" cy="240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39" name="Text Box 42">
                <a:extLst>
                  <a:ext uri="{FF2B5EF4-FFF2-40B4-BE49-F238E27FC236}">
                    <a16:creationId xmlns:a16="http://schemas.microsoft.com/office/drawing/2014/main" id="{F640A06E-758E-4E61-61D6-D7EA64CB9A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43" y="1920"/>
                <a:ext cx="65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caches</a:t>
                </a:r>
              </a:p>
            </p:txBody>
          </p:sp>
        </p:grpSp>
        <p:sp>
          <p:nvSpPr>
            <p:cNvPr id="40" name="Oval 43">
              <a:extLst>
                <a:ext uri="{FF2B5EF4-FFF2-40B4-BE49-F238E27FC236}">
                  <a16:creationId xmlns:a16="http://schemas.microsoft.com/office/drawing/2014/main" id="{2B8087AA-14C8-D04E-1F4F-C058D78A6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752" y="2514601"/>
              <a:ext cx="2590800" cy="38100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endParaRPr kumimoji="0" lang="zh-CN" altLang="en-US" sz="2400">
                <a:latin typeface="Times New Roman" panose="02020603050405020304" pitchFamily="18" charset="0"/>
                <a:ea typeface="MS PGothic" panose="020B0600070205080204" pitchFamily="34" charset="-128"/>
              </a:endParaRPr>
            </a:p>
          </p:txBody>
        </p:sp>
        <p:sp>
          <p:nvSpPr>
            <p:cNvPr id="41" name="Text Box 44">
              <a:extLst>
                <a:ext uri="{FF2B5EF4-FFF2-40B4-BE49-F238E27FC236}">
                  <a16:creationId xmlns:a16="http://schemas.microsoft.com/office/drawing/2014/main" id="{BE1308F6-3DCB-6DE9-BFDA-DA2E79DFB5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5727" y="2514601"/>
              <a:ext cx="113982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r>
                <a:rPr kumimoji="0"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Network</a:t>
              </a:r>
            </a:p>
          </p:txBody>
        </p:sp>
        <p:sp>
          <p:nvSpPr>
            <p:cNvPr id="42" name="Line 45">
              <a:extLst>
                <a:ext uri="{FF2B5EF4-FFF2-40B4-BE49-F238E27FC236}">
                  <a16:creationId xmlns:a16="http://schemas.microsoft.com/office/drawing/2014/main" id="{2BCD91F6-D659-BF08-D4C7-EA96382621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1752" y="2286001"/>
              <a:ext cx="0" cy="2286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Line 21">
              <a:extLst>
                <a:ext uri="{FF2B5EF4-FFF2-40B4-BE49-F238E27FC236}">
                  <a16:creationId xmlns:a16="http://schemas.microsoft.com/office/drawing/2014/main" id="{3707EAFC-3C78-4690-4763-8EDA990FCA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2789" y="2895601"/>
              <a:ext cx="0" cy="2286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7E6D8E9-058F-4E88-A798-CEFD549E537C}"/>
              </a:ext>
            </a:extLst>
          </p:cNvPr>
          <p:cNvGrpSpPr/>
          <p:nvPr/>
        </p:nvGrpSpPr>
        <p:grpSpPr>
          <a:xfrm>
            <a:off x="3200257" y="3460254"/>
            <a:ext cx="2743200" cy="2667000"/>
            <a:chOff x="6026651" y="1235243"/>
            <a:chExt cx="2743200" cy="2667000"/>
          </a:xfrm>
        </p:grpSpPr>
        <p:grpSp>
          <p:nvGrpSpPr>
            <p:cNvPr id="44" name="Group 26">
              <a:extLst>
                <a:ext uri="{FF2B5EF4-FFF2-40B4-BE49-F238E27FC236}">
                  <a16:creationId xmlns:a16="http://schemas.microsoft.com/office/drawing/2014/main" id="{4B5B51B0-3312-B2BE-DBCE-A0343A488F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26651" y="1235243"/>
              <a:ext cx="1143000" cy="1828800"/>
              <a:chOff x="816" y="1104"/>
              <a:chExt cx="720" cy="1152"/>
            </a:xfrm>
          </p:grpSpPr>
          <p:grpSp>
            <p:nvGrpSpPr>
              <p:cNvPr id="45" name="Group 4">
                <a:extLst>
                  <a:ext uri="{FF2B5EF4-FFF2-40B4-BE49-F238E27FC236}">
                    <a16:creationId xmlns:a16="http://schemas.microsoft.com/office/drawing/2014/main" id="{E080C0B2-E346-CEFC-956E-F0FA9F7ED7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08" y="1104"/>
                <a:ext cx="336" cy="336"/>
                <a:chOff x="1296" y="1488"/>
                <a:chExt cx="336" cy="336"/>
              </a:xfrm>
            </p:grpSpPr>
            <p:sp>
              <p:nvSpPr>
                <p:cNvPr id="54" name="Oval 5">
                  <a:extLst>
                    <a:ext uri="{FF2B5EF4-FFF2-40B4-BE49-F238E27FC236}">
                      <a16:creationId xmlns:a16="http://schemas.microsoft.com/office/drawing/2014/main" id="{A4DCD464-FC9B-32ED-6BAC-56FB547231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1488"/>
                  <a:ext cx="336" cy="336"/>
                </a:xfrm>
                <a:prstGeom prst="ellips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55" name="Text Box 6">
                  <a:extLst>
                    <a:ext uri="{FF2B5EF4-FFF2-40B4-BE49-F238E27FC236}">
                      <a16:creationId xmlns:a16="http://schemas.microsoft.com/office/drawing/2014/main" id="{8D753EE5-C748-F445-883F-60F5E7AD994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82" y="1508"/>
                  <a:ext cx="203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P</a:t>
                  </a:r>
                </a:p>
              </p:txBody>
            </p:sp>
          </p:grpSp>
          <p:grpSp>
            <p:nvGrpSpPr>
              <p:cNvPr id="46" name="Group 7">
                <a:extLst>
                  <a:ext uri="{FF2B5EF4-FFF2-40B4-BE49-F238E27FC236}">
                    <a16:creationId xmlns:a16="http://schemas.microsoft.com/office/drawing/2014/main" id="{A999BD43-B357-2D2D-3029-B425249CB71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16" y="1536"/>
                <a:ext cx="720" cy="240"/>
                <a:chOff x="1296" y="1920"/>
                <a:chExt cx="703" cy="240"/>
              </a:xfrm>
            </p:grpSpPr>
            <p:sp>
              <p:nvSpPr>
                <p:cNvPr id="52" name="Rectangle 8">
                  <a:extLst>
                    <a:ext uri="{FF2B5EF4-FFF2-40B4-BE49-F238E27FC236}">
                      <a16:creationId xmlns:a16="http://schemas.microsoft.com/office/drawing/2014/main" id="{6B4A0598-E7F1-B793-AAC3-A9120AE06F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1920"/>
                  <a:ext cx="672" cy="24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53" name="Text Box 9">
                  <a:extLst>
                    <a:ext uri="{FF2B5EF4-FFF2-40B4-BE49-F238E27FC236}">
                      <a16:creationId xmlns:a16="http://schemas.microsoft.com/office/drawing/2014/main" id="{24B88B5E-320A-2EC1-85E7-C23EE6EFE57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43" y="1920"/>
                  <a:ext cx="65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caches</a:t>
                  </a:r>
                </a:p>
              </p:txBody>
            </p:sp>
          </p:grpSp>
          <p:grpSp>
            <p:nvGrpSpPr>
              <p:cNvPr id="47" name="Group 10">
                <a:extLst>
                  <a:ext uri="{FF2B5EF4-FFF2-40B4-BE49-F238E27FC236}">
                    <a16:creationId xmlns:a16="http://schemas.microsoft.com/office/drawing/2014/main" id="{97159601-1710-E898-8516-34DFE5D8E0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1920"/>
                <a:ext cx="384" cy="336"/>
                <a:chOff x="1296" y="2304"/>
                <a:chExt cx="384" cy="336"/>
              </a:xfrm>
            </p:grpSpPr>
            <p:sp>
              <p:nvSpPr>
                <p:cNvPr id="50" name="Rectangle 11">
                  <a:extLst>
                    <a:ext uri="{FF2B5EF4-FFF2-40B4-BE49-F238E27FC236}">
                      <a16:creationId xmlns:a16="http://schemas.microsoft.com/office/drawing/2014/main" id="{FF5CE6F0-7A4E-8457-B57C-DA274D1616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2304"/>
                  <a:ext cx="384" cy="336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51" name="Text Box 12">
                  <a:extLst>
                    <a:ext uri="{FF2B5EF4-FFF2-40B4-BE49-F238E27FC236}">
                      <a16:creationId xmlns:a16="http://schemas.microsoft.com/office/drawing/2014/main" id="{698F881D-CDFF-5D72-75CB-24A03A033D3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82" y="2324"/>
                  <a:ext cx="237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M</a:t>
                  </a:r>
                </a:p>
              </p:txBody>
            </p:sp>
          </p:grpSp>
          <p:sp>
            <p:nvSpPr>
              <p:cNvPr id="48" name="Line 16">
                <a:extLst>
                  <a:ext uri="{FF2B5EF4-FFF2-40B4-BE49-F238E27FC236}">
                    <a16:creationId xmlns:a16="http://schemas.microsoft.com/office/drawing/2014/main" id="{EAA523AB-0573-F803-1C91-B2A176005C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1440"/>
                <a:ext cx="0" cy="9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Line 18">
                <a:extLst>
                  <a:ext uri="{FF2B5EF4-FFF2-40B4-BE49-F238E27FC236}">
                    <a16:creationId xmlns:a16="http://schemas.microsoft.com/office/drawing/2014/main" id="{3D2DB692-9673-2C28-C294-936928800E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1776"/>
                <a:ext cx="0" cy="14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7" name="Oval 23">
              <a:extLst>
                <a:ext uri="{FF2B5EF4-FFF2-40B4-BE49-F238E27FC236}">
                  <a16:creationId xmlns:a16="http://schemas.microsoft.com/office/drawing/2014/main" id="{7004814B-3A88-5CB5-62E2-229370011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9051" y="3521243"/>
              <a:ext cx="2590800" cy="38100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endParaRPr kumimoji="0" lang="zh-CN" altLang="en-US" sz="2400">
                <a:latin typeface="Times New Roman" panose="02020603050405020304" pitchFamily="18" charset="0"/>
                <a:ea typeface="MS PGothic" panose="020B0600070205080204" pitchFamily="34" charset="-128"/>
              </a:endParaRPr>
            </a:p>
          </p:txBody>
        </p:sp>
        <p:sp>
          <p:nvSpPr>
            <p:cNvPr id="58" name="Text Box 24">
              <a:extLst>
                <a:ext uri="{FF2B5EF4-FFF2-40B4-BE49-F238E27FC236}">
                  <a16:creationId xmlns:a16="http://schemas.microsoft.com/office/drawing/2014/main" id="{44687246-023B-4E5D-154D-7FA4D8FEAB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8651" y="3521243"/>
              <a:ext cx="113982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r>
                <a:rPr kumimoji="0"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Network</a:t>
              </a:r>
            </a:p>
          </p:txBody>
        </p:sp>
        <p:grpSp>
          <p:nvGrpSpPr>
            <p:cNvPr id="59" name="Group 27">
              <a:extLst>
                <a:ext uri="{FF2B5EF4-FFF2-40B4-BE49-F238E27FC236}">
                  <a16:creationId xmlns:a16="http://schemas.microsoft.com/office/drawing/2014/main" id="{0911F5EF-ACC9-B89C-A642-2C1D3DD719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50651" y="1235243"/>
              <a:ext cx="1143000" cy="1828800"/>
              <a:chOff x="816" y="1104"/>
              <a:chExt cx="720" cy="1152"/>
            </a:xfrm>
          </p:grpSpPr>
          <p:grpSp>
            <p:nvGrpSpPr>
              <p:cNvPr id="60" name="Group 28">
                <a:extLst>
                  <a:ext uri="{FF2B5EF4-FFF2-40B4-BE49-F238E27FC236}">
                    <a16:creationId xmlns:a16="http://schemas.microsoft.com/office/drawing/2014/main" id="{96324317-6432-DEBF-7925-CE25D7B843E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08" y="1104"/>
                <a:ext cx="336" cy="336"/>
                <a:chOff x="1296" y="1488"/>
                <a:chExt cx="336" cy="336"/>
              </a:xfrm>
            </p:grpSpPr>
            <p:sp>
              <p:nvSpPr>
                <p:cNvPr id="69" name="Oval 29">
                  <a:extLst>
                    <a:ext uri="{FF2B5EF4-FFF2-40B4-BE49-F238E27FC236}">
                      <a16:creationId xmlns:a16="http://schemas.microsoft.com/office/drawing/2014/main" id="{F0151949-9451-79C1-AC4D-1B70289F88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1488"/>
                  <a:ext cx="336" cy="336"/>
                </a:xfrm>
                <a:prstGeom prst="ellips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70" name="Text Box 30">
                  <a:extLst>
                    <a:ext uri="{FF2B5EF4-FFF2-40B4-BE49-F238E27FC236}">
                      <a16:creationId xmlns:a16="http://schemas.microsoft.com/office/drawing/2014/main" id="{4373B3D6-DBCA-A697-0F64-93C5974B2A0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82" y="1508"/>
                  <a:ext cx="203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P</a:t>
                  </a:r>
                </a:p>
              </p:txBody>
            </p:sp>
          </p:grpSp>
          <p:grpSp>
            <p:nvGrpSpPr>
              <p:cNvPr id="61" name="Group 31">
                <a:extLst>
                  <a:ext uri="{FF2B5EF4-FFF2-40B4-BE49-F238E27FC236}">
                    <a16:creationId xmlns:a16="http://schemas.microsoft.com/office/drawing/2014/main" id="{D782E15A-A878-F329-B9DC-FE2F78EC5A8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16" y="1536"/>
                <a:ext cx="720" cy="240"/>
                <a:chOff x="1296" y="1920"/>
                <a:chExt cx="703" cy="240"/>
              </a:xfrm>
            </p:grpSpPr>
            <p:sp>
              <p:nvSpPr>
                <p:cNvPr id="67" name="Rectangle 32">
                  <a:extLst>
                    <a:ext uri="{FF2B5EF4-FFF2-40B4-BE49-F238E27FC236}">
                      <a16:creationId xmlns:a16="http://schemas.microsoft.com/office/drawing/2014/main" id="{0642BC10-0CC7-F3CC-E35D-16AD68AB3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1920"/>
                  <a:ext cx="672" cy="24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68" name="Text Box 33">
                  <a:extLst>
                    <a:ext uri="{FF2B5EF4-FFF2-40B4-BE49-F238E27FC236}">
                      <a16:creationId xmlns:a16="http://schemas.microsoft.com/office/drawing/2014/main" id="{8552516E-9A18-5DFE-EED8-CC7D9422701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43" y="1920"/>
                  <a:ext cx="65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caches</a:t>
                  </a:r>
                </a:p>
              </p:txBody>
            </p:sp>
          </p:grpSp>
          <p:grpSp>
            <p:nvGrpSpPr>
              <p:cNvPr id="62" name="Group 34">
                <a:extLst>
                  <a:ext uri="{FF2B5EF4-FFF2-40B4-BE49-F238E27FC236}">
                    <a16:creationId xmlns:a16="http://schemas.microsoft.com/office/drawing/2014/main" id="{F21CBCB8-3D36-1651-30A8-468BF3542E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1920"/>
                <a:ext cx="384" cy="336"/>
                <a:chOff x="1296" y="2304"/>
                <a:chExt cx="384" cy="336"/>
              </a:xfrm>
            </p:grpSpPr>
            <p:sp>
              <p:nvSpPr>
                <p:cNvPr id="65" name="Rectangle 35">
                  <a:extLst>
                    <a:ext uri="{FF2B5EF4-FFF2-40B4-BE49-F238E27FC236}">
                      <a16:creationId xmlns:a16="http://schemas.microsoft.com/office/drawing/2014/main" id="{848D7303-EDD3-FC47-BB05-02ACCDB70F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2304"/>
                  <a:ext cx="384" cy="336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66" name="Text Box 36">
                  <a:extLst>
                    <a:ext uri="{FF2B5EF4-FFF2-40B4-BE49-F238E27FC236}">
                      <a16:creationId xmlns:a16="http://schemas.microsoft.com/office/drawing/2014/main" id="{C79590B8-AB7A-9093-A5C6-67E4A019DAD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82" y="2324"/>
                  <a:ext cx="237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M</a:t>
                  </a:r>
                </a:p>
              </p:txBody>
            </p:sp>
          </p:grpSp>
          <p:sp>
            <p:nvSpPr>
              <p:cNvPr id="63" name="Line 37">
                <a:extLst>
                  <a:ext uri="{FF2B5EF4-FFF2-40B4-BE49-F238E27FC236}">
                    <a16:creationId xmlns:a16="http://schemas.microsoft.com/office/drawing/2014/main" id="{AC20BC17-4495-3FCC-A92D-71820A544C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1440"/>
                <a:ext cx="0" cy="9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Line 38">
                <a:extLst>
                  <a:ext uri="{FF2B5EF4-FFF2-40B4-BE49-F238E27FC236}">
                    <a16:creationId xmlns:a16="http://schemas.microsoft.com/office/drawing/2014/main" id="{A3C48A53-2E06-3E9A-0F0B-9FFCAA0CE8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1776"/>
                <a:ext cx="0" cy="14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" name="Line 39">
              <a:extLst>
                <a:ext uri="{FF2B5EF4-FFF2-40B4-BE49-F238E27FC236}">
                  <a16:creationId xmlns:a16="http://schemas.microsoft.com/office/drawing/2014/main" id="{AD580A0F-DFB4-857C-DDCE-746580FD67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60051" y="3064043"/>
              <a:ext cx="0" cy="5334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Line 40">
              <a:extLst>
                <a:ext uri="{FF2B5EF4-FFF2-40B4-BE49-F238E27FC236}">
                  <a16:creationId xmlns:a16="http://schemas.microsoft.com/office/drawing/2014/main" id="{6C9D05C7-2636-221B-0150-2F3A0BD8B2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84051" y="3064043"/>
              <a:ext cx="0" cy="5334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" name="矩形 72">
            <a:extLst>
              <a:ext uri="{FF2B5EF4-FFF2-40B4-BE49-F238E27FC236}">
                <a16:creationId xmlns:a16="http://schemas.microsoft.com/office/drawing/2014/main" id="{149EF3EA-A6B6-8A2E-0823-31E72F381DC9}"/>
              </a:ext>
            </a:extLst>
          </p:cNvPr>
          <p:cNvSpPr/>
          <p:nvPr/>
        </p:nvSpPr>
        <p:spPr>
          <a:xfrm>
            <a:off x="2959870" y="6122263"/>
            <a:ext cx="36380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NUMA </a:t>
            </a:r>
            <a:b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(Non-Uniform Memory Access)</a:t>
            </a:r>
            <a:endParaRPr lang="zh-CN" altLang="en-US" sz="2000" dirty="0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3012F30B-D724-509E-EE52-C25398976C48}"/>
              </a:ext>
            </a:extLst>
          </p:cNvPr>
          <p:cNvSpPr/>
          <p:nvPr/>
        </p:nvSpPr>
        <p:spPr>
          <a:xfrm>
            <a:off x="5487845" y="3397789"/>
            <a:ext cx="36380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UMA (Uniform Memory Access) 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D02FA1B5-08A2-721E-6CA3-56ACE5F52047}"/>
              </a:ext>
            </a:extLst>
          </p:cNvPr>
          <p:cNvSpPr/>
          <p:nvPr/>
        </p:nvSpPr>
        <p:spPr>
          <a:xfrm>
            <a:off x="-140411" y="2574825"/>
            <a:ext cx="41146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 CMP</a:t>
            </a:r>
          </a:p>
          <a:p>
            <a:pPr lvl="0" algn="ctr" defTabSz="914400"/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 (Chip-level multiprocessing or</a:t>
            </a:r>
          </a:p>
          <a:p>
            <a:pPr lvl="0" algn="ctr" defTabSz="914400"/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SMT</a:t>
            </a:r>
          </a:p>
          <a:p>
            <a:pPr lvl="0" algn="ctr" defTabSz="914400"/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( Simultaneous Multi-Threading)</a:t>
            </a:r>
          </a:p>
        </p:txBody>
      </p:sp>
    </p:spTree>
    <p:extLst>
      <p:ext uri="{BB962C8B-B14F-4D97-AF65-F5344CB8AC3E}">
        <p14:creationId xmlns:p14="http://schemas.microsoft.com/office/powerpoint/2010/main" val="4085986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761293-B074-DE3C-7616-462DBA296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分布内存系统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006681A-D650-4B4B-7DF3-4C3A72332C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90CA2C-E423-C887-D67F-E3CFECE0DFF4}"/>
              </a:ext>
            </a:extLst>
          </p:cNvPr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©Wen-mei W. Hwu and David Kirk/NVIDIA, 2010-2019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5C2C877-7C12-ABBF-B0C6-3D8D313A310C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185CFB7-8CA0-D7D8-F45A-3AC1DD01984A}"/>
              </a:ext>
            </a:extLst>
          </p:cNvPr>
          <p:cNvGrpSpPr/>
          <p:nvPr/>
        </p:nvGrpSpPr>
        <p:grpSpPr>
          <a:xfrm>
            <a:off x="1371600" y="1905000"/>
            <a:ext cx="2667000" cy="3429000"/>
            <a:chOff x="1447800" y="1905000"/>
            <a:chExt cx="2667000" cy="3429000"/>
          </a:xfrm>
        </p:grpSpPr>
        <p:grpSp>
          <p:nvGrpSpPr>
            <p:cNvPr id="7" name="Group 5">
              <a:extLst>
                <a:ext uri="{FF2B5EF4-FFF2-40B4-BE49-F238E27FC236}">
                  <a16:creationId xmlns:a16="http://schemas.microsoft.com/office/drawing/2014/main" id="{8A68B078-2C46-B66A-6ABC-FCD42B7526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52600" y="1905000"/>
              <a:ext cx="533400" cy="533400"/>
              <a:chOff x="1296" y="1488"/>
              <a:chExt cx="336" cy="336"/>
            </a:xfrm>
          </p:grpSpPr>
          <p:sp>
            <p:nvSpPr>
              <p:cNvPr id="40" name="Oval 6">
                <a:extLst>
                  <a:ext uri="{FF2B5EF4-FFF2-40B4-BE49-F238E27FC236}">
                    <a16:creationId xmlns:a16="http://schemas.microsoft.com/office/drawing/2014/main" id="{50FA4C36-2A72-8D1B-5E49-E21CB8F291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1488"/>
                <a:ext cx="336" cy="336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41" name="Text Box 7">
                <a:extLst>
                  <a:ext uri="{FF2B5EF4-FFF2-40B4-BE49-F238E27FC236}">
                    <a16:creationId xmlns:a16="http://schemas.microsoft.com/office/drawing/2014/main" id="{BAD17BC5-3147-12B2-2B4C-297167BEE1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82" y="1508"/>
                <a:ext cx="203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P</a:t>
                </a:r>
              </a:p>
            </p:txBody>
          </p:sp>
        </p:grpSp>
        <p:grpSp>
          <p:nvGrpSpPr>
            <p:cNvPr id="8" name="Group 8">
              <a:extLst>
                <a:ext uri="{FF2B5EF4-FFF2-40B4-BE49-F238E27FC236}">
                  <a16:creationId xmlns:a16="http://schemas.microsoft.com/office/drawing/2014/main" id="{AA803D90-2586-9661-62B5-7DF5886811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7800" y="2590800"/>
              <a:ext cx="1143000" cy="381000"/>
              <a:chOff x="1296" y="1920"/>
              <a:chExt cx="703" cy="240"/>
            </a:xfrm>
          </p:grpSpPr>
          <p:sp>
            <p:nvSpPr>
              <p:cNvPr id="38" name="Rectangle 9">
                <a:extLst>
                  <a:ext uri="{FF2B5EF4-FFF2-40B4-BE49-F238E27FC236}">
                    <a16:creationId xmlns:a16="http://schemas.microsoft.com/office/drawing/2014/main" id="{068CE744-B4F9-29FD-4666-722FEC8DC9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1920"/>
                <a:ext cx="672" cy="240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39" name="Text Box 10">
                <a:extLst>
                  <a:ext uri="{FF2B5EF4-FFF2-40B4-BE49-F238E27FC236}">
                    <a16:creationId xmlns:a16="http://schemas.microsoft.com/office/drawing/2014/main" id="{B9112710-B697-E8D9-D836-1A8DDD28A1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43" y="1920"/>
                <a:ext cx="65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caches</a:t>
                </a:r>
              </a:p>
            </p:txBody>
          </p:sp>
        </p:grpSp>
        <p:grpSp>
          <p:nvGrpSpPr>
            <p:cNvPr id="9" name="Group 11">
              <a:extLst>
                <a:ext uri="{FF2B5EF4-FFF2-40B4-BE49-F238E27FC236}">
                  <a16:creationId xmlns:a16="http://schemas.microsoft.com/office/drawing/2014/main" id="{E5DAF346-CE9B-C823-6DD5-777411D969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6400" y="3200400"/>
              <a:ext cx="609600" cy="533400"/>
              <a:chOff x="1296" y="2304"/>
              <a:chExt cx="384" cy="336"/>
            </a:xfrm>
          </p:grpSpPr>
          <p:sp>
            <p:nvSpPr>
              <p:cNvPr id="36" name="Rectangle 12">
                <a:extLst>
                  <a:ext uri="{FF2B5EF4-FFF2-40B4-BE49-F238E27FC236}">
                    <a16:creationId xmlns:a16="http://schemas.microsoft.com/office/drawing/2014/main" id="{EB2813F4-93F5-781C-AC0C-2F724A4FDF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2304"/>
                <a:ext cx="384" cy="336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37" name="Text Box 13">
                <a:extLst>
                  <a:ext uri="{FF2B5EF4-FFF2-40B4-BE49-F238E27FC236}">
                    <a16:creationId xmlns:a16="http://schemas.microsoft.com/office/drawing/2014/main" id="{83BACEC5-047F-830B-5FE4-D47B30914C6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82" y="2324"/>
                <a:ext cx="237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</a:p>
            </p:txBody>
          </p:sp>
        </p:grpSp>
        <p:sp>
          <p:nvSpPr>
            <p:cNvPr id="10" name="Line 14">
              <a:extLst>
                <a:ext uri="{FF2B5EF4-FFF2-40B4-BE49-F238E27FC236}">
                  <a16:creationId xmlns:a16="http://schemas.microsoft.com/office/drawing/2014/main" id="{FEE16EE7-D19D-178F-9FAB-4430E3FC3B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1200" y="2438400"/>
              <a:ext cx="0" cy="1524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15">
              <a:extLst>
                <a:ext uri="{FF2B5EF4-FFF2-40B4-BE49-F238E27FC236}">
                  <a16:creationId xmlns:a16="http://schemas.microsoft.com/office/drawing/2014/main" id="{E106309B-94D0-7DB7-3DC4-851A0C2EB6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1200" y="2971800"/>
              <a:ext cx="0" cy="2286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E6C4E208-945D-A749-EC7F-B8CB677AB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4000" y="4953000"/>
              <a:ext cx="2590800" cy="38100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endParaRPr kumimoji="0" lang="zh-CN" altLang="en-US" sz="2400">
                <a:latin typeface="Times New Roman" panose="02020603050405020304" pitchFamily="18" charset="0"/>
                <a:ea typeface="MS PGothic" panose="020B0600070205080204" pitchFamily="34" charset="-128"/>
              </a:endParaRPr>
            </a:p>
          </p:txBody>
        </p:sp>
        <p:sp>
          <p:nvSpPr>
            <p:cNvPr id="13" name="Text Box 17">
              <a:extLst>
                <a:ext uri="{FF2B5EF4-FFF2-40B4-BE49-F238E27FC236}">
                  <a16:creationId xmlns:a16="http://schemas.microsoft.com/office/drawing/2014/main" id="{694A5CC1-EBF8-D929-6168-9F83F150F8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3600" y="4967288"/>
              <a:ext cx="1139825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r>
                <a:rPr kumimoji="0"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Network</a:t>
              </a:r>
            </a:p>
          </p:txBody>
        </p:sp>
        <p:grpSp>
          <p:nvGrpSpPr>
            <p:cNvPr id="14" name="Group 18">
              <a:extLst>
                <a:ext uri="{FF2B5EF4-FFF2-40B4-BE49-F238E27FC236}">
                  <a16:creationId xmlns:a16="http://schemas.microsoft.com/office/drawing/2014/main" id="{1658E65B-CDC2-BE9A-9FB5-939D7E05DD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71800" y="1905000"/>
              <a:ext cx="1143000" cy="1828800"/>
              <a:chOff x="816" y="1104"/>
              <a:chExt cx="720" cy="1152"/>
            </a:xfrm>
          </p:grpSpPr>
          <p:grpSp>
            <p:nvGrpSpPr>
              <p:cNvPr id="25" name="Group 19">
                <a:extLst>
                  <a:ext uri="{FF2B5EF4-FFF2-40B4-BE49-F238E27FC236}">
                    <a16:creationId xmlns:a16="http://schemas.microsoft.com/office/drawing/2014/main" id="{8F18C409-50CD-DDAF-DE51-62A383A02C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08" y="1104"/>
                <a:ext cx="336" cy="336"/>
                <a:chOff x="1296" y="1488"/>
                <a:chExt cx="336" cy="336"/>
              </a:xfrm>
            </p:grpSpPr>
            <p:sp>
              <p:nvSpPr>
                <p:cNvPr id="34" name="Oval 20">
                  <a:extLst>
                    <a:ext uri="{FF2B5EF4-FFF2-40B4-BE49-F238E27FC236}">
                      <a16:creationId xmlns:a16="http://schemas.microsoft.com/office/drawing/2014/main" id="{C973543C-D90E-FFAA-BDC5-EB51108093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1488"/>
                  <a:ext cx="336" cy="336"/>
                </a:xfrm>
                <a:prstGeom prst="ellips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35" name="Text Box 21">
                  <a:extLst>
                    <a:ext uri="{FF2B5EF4-FFF2-40B4-BE49-F238E27FC236}">
                      <a16:creationId xmlns:a16="http://schemas.microsoft.com/office/drawing/2014/main" id="{F7C0DA6C-3F99-70CA-F277-AF0B5EB75E8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82" y="1508"/>
                  <a:ext cx="203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P</a:t>
                  </a:r>
                </a:p>
              </p:txBody>
            </p:sp>
          </p:grpSp>
          <p:grpSp>
            <p:nvGrpSpPr>
              <p:cNvPr id="26" name="Group 22">
                <a:extLst>
                  <a:ext uri="{FF2B5EF4-FFF2-40B4-BE49-F238E27FC236}">
                    <a16:creationId xmlns:a16="http://schemas.microsoft.com/office/drawing/2014/main" id="{DCBCE449-7082-0EC6-DC50-5CF984497B5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16" y="1536"/>
                <a:ext cx="720" cy="240"/>
                <a:chOff x="1296" y="1920"/>
                <a:chExt cx="703" cy="240"/>
              </a:xfrm>
            </p:grpSpPr>
            <p:sp>
              <p:nvSpPr>
                <p:cNvPr id="32" name="Rectangle 23">
                  <a:extLst>
                    <a:ext uri="{FF2B5EF4-FFF2-40B4-BE49-F238E27FC236}">
                      <a16:creationId xmlns:a16="http://schemas.microsoft.com/office/drawing/2014/main" id="{868FD5C8-A55B-0E69-5751-58ACED9C2B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1920"/>
                  <a:ext cx="672" cy="24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33" name="Text Box 24">
                  <a:extLst>
                    <a:ext uri="{FF2B5EF4-FFF2-40B4-BE49-F238E27FC236}">
                      <a16:creationId xmlns:a16="http://schemas.microsoft.com/office/drawing/2014/main" id="{D1048461-E8CC-6733-1809-5D85DCD2F8E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43" y="1920"/>
                  <a:ext cx="65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caches</a:t>
                  </a:r>
                </a:p>
              </p:txBody>
            </p:sp>
          </p:grpSp>
          <p:grpSp>
            <p:nvGrpSpPr>
              <p:cNvPr id="27" name="Group 25">
                <a:extLst>
                  <a:ext uri="{FF2B5EF4-FFF2-40B4-BE49-F238E27FC236}">
                    <a16:creationId xmlns:a16="http://schemas.microsoft.com/office/drawing/2014/main" id="{EF25ED46-38C8-A98B-8BE6-F2AAA13DA4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1920"/>
                <a:ext cx="384" cy="336"/>
                <a:chOff x="1296" y="2304"/>
                <a:chExt cx="384" cy="336"/>
              </a:xfrm>
            </p:grpSpPr>
            <p:sp>
              <p:nvSpPr>
                <p:cNvPr id="30" name="Rectangle 26">
                  <a:extLst>
                    <a:ext uri="{FF2B5EF4-FFF2-40B4-BE49-F238E27FC236}">
                      <a16:creationId xmlns:a16="http://schemas.microsoft.com/office/drawing/2014/main" id="{0F0ECC30-B881-17BD-49D9-63BB0ABA02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2304"/>
                  <a:ext cx="384" cy="336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31" name="Text Box 27">
                  <a:extLst>
                    <a:ext uri="{FF2B5EF4-FFF2-40B4-BE49-F238E27FC236}">
                      <a16:creationId xmlns:a16="http://schemas.microsoft.com/office/drawing/2014/main" id="{2C826B16-E525-68EE-BDAE-07F8360AF94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82" y="2324"/>
                  <a:ext cx="237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M</a:t>
                  </a:r>
                </a:p>
              </p:txBody>
            </p:sp>
          </p:grpSp>
          <p:sp>
            <p:nvSpPr>
              <p:cNvPr id="28" name="Line 28">
                <a:extLst>
                  <a:ext uri="{FF2B5EF4-FFF2-40B4-BE49-F238E27FC236}">
                    <a16:creationId xmlns:a16="http://schemas.microsoft.com/office/drawing/2014/main" id="{42544D6B-2CB3-24CA-F24D-07BBAF311C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1440"/>
                <a:ext cx="0" cy="9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Line 29">
                <a:extLst>
                  <a:ext uri="{FF2B5EF4-FFF2-40B4-BE49-F238E27FC236}">
                    <a16:creationId xmlns:a16="http://schemas.microsoft.com/office/drawing/2014/main" id="{62AFA7A3-FB99-4B43-7647-10D40B420D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1776"/>
                <a:ext cx="0" cy="14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" name="Line 30">
              <a:extLst>
                <a:ext uri="{FF2B5EF4-FFF2-40B4-BE49-F238E27FC236}">
                  <a16:creationId xmlns:a16="http://schemas.microsoft.com/office/drawing/2014/main" id="{C9B3093E-C55D-6516-C3FB-5BB55E040F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1200" y="3733800"/>
              <a:ext cx="0" cy="5334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31">
              <a:extLst>
                <a:ext uri="{FF2B5EF4-FFF2-40B4-BE49-F238E27FC236}">
                  <a16:creationId xmlns:a16="http://schemas.microsoft.com/office/drawing/2014/main" id="{FB5E86B8-10DC-CFB2-25F7-B7EB7A00CB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5200" y="3733800"/>
              <a:ext cx="0" cy="5334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" name="Group 35">
              <a:extLst>
                <a:ext uri="{FF2B5EF4-FFF2-40B4-BE49-F238E27FC236}">
                  <a16:creationId xmlns:a16="http://schemas.microsoft.com/office/drawing/2014/main" id="{F1C6284C-66F0-12DF-BD72-C16EF68C06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2113" y="4267200"/>
              <a:ext cx="609600" cy="533400"/>
              <a:chOff x="1047" y="2688"/>
              <a:chExt cx="384" cy="336"/>
            </a:xfrm>
          </p:grpSpPr>
          <p:sp>
            <p:nvSpPr>
              <p:cNvPr id="23" name="Rectangle 33">
                <a:extLst>
                  <a:ext uri="{FF2B5EF4-FFF2-40B4-BE49-F238E27FC236}">
                    <a16:creationId xmlns:a16="http://schemas.microsoft.com/office/drawing/2014/main" id="{EFB39421-7672-615C-34AD-715F859C42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" y="2688"/>
                <a:ext cx="384" cy="336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24" name="Text Box 34">
                <a:extLst>
                  <a:ext uri="{FF2B5EF4-FFF2-40B4-BE49-F238E27FC236}">
                    <a16:creationId xmlns:a16="http://schemas.microsoft.com/office/drawing/2014/main" id="{561FFD52-2D8A-7776-7842-C6E34B2B59E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6" y="2708"/>
                <a:ext cx="355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I/O</a:t>
                </a:r>
              </a:p>
            </p:txBody>
          </p:sp>
        </p:grpSp>
        <p:grpSp>
          <p:nvGrpSpPr>
            <p:cNvPr id="18" name="Group 36">
              <a:extLst>
                <a:ext uri="{FF2B5EF4-FFF2-40B4-BE49-F238E27FC236}">
                  <a16:creationId xmlns:a16="http://schemas.microsoft.com/office/drawing/2014/main" id="{A79B8E3A-D2D9-1D07-96B2-793CB15123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0400" y="4267200"/>
              <a:ext cx="609600" cy="533400"/>
              <a:chOff x="1047" y="2688"/>
              <a:chExt cx="384" cy="336"/>
            </a:xfrm>
          </p:grpSpPr>
          <p:sp>
            <p:nvSpPr>
              <p:cNvPr id="21" name="Rectangle 37">
                <a:extLst>
                  <a:ext uri="{FF2B5EF4-FFF2-40B4-BE49-F238E27FC236}">
                    <a16:creationId xmlns:a16="http://schemas.microsoft.com/office/drawing/2014/main" id="{7314E33A-D011-6533-565F-467624F967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7" y="2688"/>
                <a:ext cx="384" cy="336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endParaRPr kumimoji="0" lang="zh-CN" altLang="en-US" sz="2400">
                  <a:latin typeface="Times New Roman" panose="02020603050405020304" pitchFamily="18" charset="0"/>
                  <a:ea typeface="MS PGothic" panose="020B0600070205080204" pitchFamily="34" charset="-128"/>
                </a:endParaRPr>
              </a:p>
            </p:txBody>
          </p:sp>
          <p:sp>
            <p:nvSpPr>
              <p:cNvPr id="22" name="Text Box 38">
                <a:extLst>
                  <a:ext uri="{FF2B5EF4-FFF2-40B4-BE49-F238E27FC236}">
                    <a16:creationId xmlns:a16="http://schemas.microsoft.com/office/drawing/2014/main" id="{8D04827E-E8FD-006E-6A8E-DE78FF79F7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56" y="2708"/>
                <a:ext cx="355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75000"/>
                  </a:lnSpc>
                  <a:spcBef>
                    <a:spcPct val="65000"/>
                  </a:spcBef>
                  <a:buSzPct val="100000"/>
                  <a:buChar char="•"/>
                  <a:defRPr kumimoji="1" sz="28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1pPr>
                <a:lvl2pPr marL="742950" indent="-28575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400">
                    <a:solidFill>
                      <a:srgbClr val="333399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2pPr>
                <a:lvl3pPr marL="1143000" indent="-228600">
                  <a:lnSpc>
                    <a:spcPct val="85000"/>
                  </a:lnSpc>
                  <a:spcBef>
                    <a:spcPct val="40000"/>
                  </a:spcBef>
                  <a:buSzPct val="100000"/>
                  <a:buChar char="-"/>
                  <a:defRPr kumimoji="1" sz="2000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华文宋体" panose="0201060004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kumimoji="0" lang="en-US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I/O</a:t>
                </a:r>
              </a:p>
            </p:txBody>
          </p:sp>
        </p:grpSp>
        <p:sp>
          <p:nvSpPr>
            <p:cNvPr id="19" name="Line 39">
              <a:extLst>
                <a:ext uri="{FF2B5EF4-FFF2-40B4-BE49-F238E27FC236}">
                  <a16:creationId xmlns:a16="http://schemas.microsoft.com/office/drawing/2014/main" id="{DFE094AA-DCA9-3071-DDDD-56A6D65F92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1200" y="4800600"/>
              <a:ext cx="0" cy="2286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40">
              <a:extLst>
                <a:ext uri="{FF2B5EF4-FFF2-40B4-BE49-F238E27FC236}">
                  <a16:creationId xmlns:a16="http://schemas.microsoft.com/office/drawing/2014/main" id="{08B130B4-704E-4443-B2F3-668ED4B838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5200" y="4800600"/>
              <a:ext cx="0" cy="2286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12D433CE-87C3-F9AF-7848-714BFD9F4D9E}"/>
              </a:ext>
            </a:extLst>
          </p:cNvPr>
          <p:cNvSpPr/>
          <p:nvPr/>
        </p:nvSpPr>
        <p:spPr>
          <a:xfrm>
            <a:off x="1116217" y="5620080"/>
            <a:ext cx="3022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Distributed Memory</a:t>
            </a:r>
            <a:r>
              <a:rPr lang="zh-CN" altLang="en-US" sz="1800" dirty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ea typeface="宋体" panose="02010600030101010101" pitchFamily="2" charset="-122"/>
              </a:rPr>
              <a:t>System</a:t>
            </a:r>
            <a:endParaRPr lang="zh-CN" altLang="en-US" sz="1800" dirty="0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990171F-6AA4-6548-DAA2-3D6F210E39FC}"/>
              </a:ext>
            </a:extLst>
          </p:cNvPr>
          <p:cNvGrpSpPr/>
          <p:nvPr/>
        </p:nvGrpSpPr>
        <p:grpSpPr>
          <a:xfrm>
            <a:off x="5065713" y="2667000"/>
            <a:ext cx="2743200" cy="2667000"/>
            <a:chOff x="6026651" y="1235243"/>
            <a:chExt cx="2743200" cy="2667000"/>
          </a:xfrm>
        </p:grpSpPr>
        <p:grpSp>
          <p:nvGrpSpPr>
            <p:cNvPr id="44" name="Group 26">
              <a:extLst>
                <a:ext uri="{FF2B5EF4-FFF2-40B4-BE49-F238E27FC236}">
                  <a16:creationId xmlns:a16="http://schemas.microsoft.com/office/drawing/2014/main" id="{59864CA1-AE1D-9110-2B6C-4C9A7144FC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26651" y="1235243"/>
              <a:ext cx="1143000" cy="1828800"/>
              <a:chOff x="816" y="1104"/>
              <a:chExt cx="720" cy="1152"/>
            </a:xfrm>
          </p:grpSpPr>
          <p:grpSp>
            <p:nvGrpSpPr>
              <p:cNvPr id="61" name="Group 4">
                <a:extLst>
                  <a:ext uri="{FF2B5EF4-FFF2-40B4-BE49-F238E27FC236}">
                    <a16:creationId xmlns:a16="http://schemas.microsoft.com/office/drawing/2014/main" id="{F5E568C7-2A7B-4081-3120-A9AB510E990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08" y="1104"/>
                <a:ext cx="336" cy="336"/>
                <a:chOff x="1296" y="1488"/>
                <a:chExt cx="336" cy="336"/>
              </a:xfrm>
            </p:grpSpPr>
            <p:sp>
              <p:nvSpPr>
                <p:cNvPr id="70" name="Oval 5">
                  <a:extLst>
                    <a:ext uri="{FF2B5EF4-FFF2-40B4-BE49-F238E27FC236}">
                      <a16:creationId xmlns:a16="http://schemas.microsoft.com/office/drawing/2014/main" id="{4F5451F7-5CF6-447A-CC3A-6772CDE2E2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1488"/>
                  <a:ext cx="336" cy="336"/>
                </a:xfrm>
                <a:prstGeom prst="ellips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71" name="Text Box 6">
                  <a:extLst>
                    <a:ext uri="{FF2B5EF4-FFF2-40B4-BE49-F238E27FC236}">
                      <a16:creationId xmlns:a16="http://schemas.microsoft.com/office/drawing/2014/main" id="{232F0FFE-D210-5692-910C-FECB964BA83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82" y="1508"/>
                  <a:ext cx="203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P</a:t>
                  </a:r>
                </a:p>
              </p:txBody>
            </p:sp>
          </p:grpSp>
          <p:grpSp>
            <p:nvGrpSpPr>
              <p:cNvPr id="62" name="Group 7">
                <a:extLst>
                  <a:ext uri="{FF2B5EF4-FFF2-40B4-BE49-F238E27FC236}">
                    <a16:creationId xmlns:a16="http://schemas.microsoft.com/office/drawing/2014/main" id="{271F82FA-76CE-F932-862D-6105DF01D5B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16" y="1536"/>
                <a:ext cx="720" cy="240"/>
                <a:chOff x="1296" y="1920"/>
                <a:chExt cx="703" cy="240"/>
              </a:xfrm>
            </p:grpSpPr>
            <p:sp>
              <p:nvSpPr>
                <p:cNvPr id="68" name="Rectangle 8">
                  <a:extLst>
                    <a:ext uri="{FF2B5EF4-FFF2-40B4-BE49-F238E27FC236}">
                      <a16:creationId xmlns:a16="http://schemas.microsoft.com/office/drawing/2014/main" id="{1D59567F-69ED-9382-F59C-040570E3FC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1920"/>
                  <a:ext cx="672" cy="24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69" name="Text Box 9">
                  <a:extLst>
                    <a:ext uri="{FF2B5EF4-FFF2-40B4-BE49-F238E27FC236}">
                      <a16:creationId xmlns:a16="http://schemas.microsoft.com/office/drawing/2014/main" id="{DAF52C7A-80CA-51D0-6393-5077BA784C1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43" y="1920"/>
                  <a:ext cx="65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caches</a:t>
                  </a:r>
                </a:p>
              </p:txBody>
            </p:sp>
          </p:grpSp>
          <p:grpSp>
            <p:nvGrpSpPr>
              <p:cNvPr id="63" name="Group 10">
                <a:extLst>
                  <a:ext uri="{FF2B5EF4-FFF2-40B4-BE49-F238E27FC236}">
                    <a16:creationId xmlns:a16="http://schemas.microsoft.com/office/drawing/2014/main" id="{72014A24-1499-28FA-690B-FFB20F8E6B8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1920"/>
                <a:ext cx="384" cy="336"/>
                <a:chOff x="1296" y="2304"/>
                <a:chExt cx="384" cy="336"/>
              </a:xfrm>
            </p:grpSpPr>
            <p:sp>
              <p:nvSpPr>
                <p:cNvPr id="66" name="Rectangle 11">
                  <a:extLst>
                    <a:ext uri="{FF2B5EF4-FFF2-40B4-BE49-F238E27FC236}">
                      <a16:creationId xmlns:a16="http://schemas.microsoft.com/office/drawing/2014/main" id="{4EEC2092-9606-8A8B-050E-11011C739B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2304"/>
                  <a:ext cx="384" cy="336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67" name="Text Box 12">
                  <a:extLst>
                    <a:ext uri="{FF2B5EF4-FFF2-40B4-BE49-F238E27FC236}">
                      <a16:creationId xmlns:a16="http://schemas.microsoft.com/office/drawing/2014/main" id="{84B6F49D-F668-8AD6-9515-3EF0F148FDD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82" y="2324"/>
                  <a:ext cx="237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M</a:t>
                  </a:r>
                </a:p>
              </p:txBody>
            </p:sp>
          </p:grpSp>
          <p:sp>
            <p:nvSpPr>
              <p:cNvPr id="64" name="Line 16">
                <a:extLst>
                  <a:ext uri="{FF2B5EF4-FFF2-40B4-BE49-F238E27FC236}">
                    <a16:creationId xmlns:a16="http://schemas.microsoft.com/office/drawing/2014/main" id="{5620C610-F538-D3A4-FBB8-275C803FE8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1440"/>
                <a:ext cx="0" cy="9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Line 18">
                <a:extLst>
                  <a:ext uri="{FF2B5EF4-FFF2-40B4-BE49-F238E27FC236}">
                    <a16:creationId xmlns:a16="http://schemas.microsoft.com/office/drawing/2014/main" id="{57EA5399-BFAF-FB15-91A6-618ECF72CC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1776"/>
                <a:ext cx="0" cy="14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5" name="Oval 23">
              <a:extLst>
                <a:ext uri="{FF2B5EF4-FFF2-40B4-BE49-F238E27FC236}">
                  <a16:creationId xmlns:a16="http://schemas.microsoft.com/office/drawing/2014/main" id="{D52EE3A1-67E5-9C33-68CD-DD2001CC1D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9051" y="3521243"/>
              <a:ext cx="2590800" cy="38100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endParaRPr kumimoji="0" lang="zh-CN" altLang="en-US" sz="2400">
                <a:latin typeface="Times New Roman" panose="02020603050405020304" pitchFamily="18" charset="0"/>
                <a:ea typeface="MS PGothic" panose="020B0600070205080204" pitchFamily="34" charset="-128"/>
              </a:endParaRPr>
            </a:p>
          </p:txBody>
        </p:sp>
        <p:sp>
          <p:nvSpPr>
            <p:cNvPr id="46" name="Text Box 24">
              <a:extLst>
                <a:ext uri="{FF2B5EF4-FFF2-40B4-BE49-F238E27FC236}">
                  <a16:creationId xmlns:a16="http://schemas.microsoft.com/office/drawing/2014/main" id="{FF4FEFF3-3B20-3768-3C76-872AF89F12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8651" y="3521243"/>
              <a:ext cx="113982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75000"/>
                </a:lnSpc>
                <a:spcBef>
                  <a:spcPct val="65000"/>
                </a:spcBef>
                <a:buSzPct val="100000"/>
                <a:buChar char="•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1pPr>
              <a:lvl2pPr marL="742950" indent="-28575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400">
                  <a:solidFill>
                    <a:srgbClr val="333399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2pPr>
              <a:lvl3pPr marL="1143000" indent="-228600">
                <a:lnSpc>
                  <a:spcPct val="85000"/>
                </a:lnSpc>
                <a:spcBef>
                  <a:spcPct val="40000"/>
                </a:spcBef>
                <a:buSzPct val="100000"/>
                <a:buChar char="-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华文宋体" panose="0201060004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SzTx/>
                <a:buFontTx/>
                <a:buNone/>
              </a:pPr>
              <a:r>
                <a:rPr kumimoji="0"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Network</a:t>
              </a:r>
            </a:p>
          </p:txBody>
        </p:sp>
        <p:grpSp>
          <p:nvGrpSpPr>
            <p:cNvPr id="47" name="Group 27">
              <a:extLst>
                <a:ext uri="{FF2B5EF4-FFF2-40B4-BE49-F238E27FC236}">
                  <a16:creationId xmlns:a16="http://schemas.microsoft.com/office/drawing/2014/main" id="{E4B33712-260E-7D26-DEA0-5752AF6EC3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50651" y="1235243"/>
              <a:ext cx="1143000" cy="1828800"/>
              <a:chOff x="816" y="1104"/>
              <a:chExt cx="720" cy="1152"/>
            </a:xfrm>
          </p:grpSpPr>
          <p:grpSp>
            <p:nvGrpSpPr>
              <p:cNvPr id="50" name="Group 28">
                <a:extLst>
                  <a:ext uri="{FF2B5EF4-FFF2-40B4-BE49-F238E27FC236}">
                    <a16:creationId xmlns:a16="http://schemas.microsoft.com/office/drawing/2014/main" id="{A7D4BF53-4BC6-343B-8148-A61098CD64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08" y="1104"/>
                <a:ext cx="336" cy="336"/>
                <a:chOff x="1296" y="1488"/>
                <a:chExt cx="336" cy="336"/>
              </a:xfrm>
            </p:grpSpPr>
            <p:sp>
              <p:nvSpPr>
                <p:cNvPr id="59" name="Oval 29">
                  <a:extLst>
                    <a:ext uri="{FF2B5EF4-FFF2-40B4-BE49-F238E27FC236}">
                      <a16:creationId xmlns:a16="http://schemas.microsoft.com/office/drawing/2014/main" id="{E1770FDD-3A1D-D9A4-588C-A1D2CDDA58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1488"/>
                  <a:ext cx="336" cy="336"/>
                </a:xfrm>
                <a:prstGeom prst="ellips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60" name="Text Box 30">
                  <a:extLst>
                    <a:ext uri="{FF2B5EF4-FFF2-40B4-BE49-F238E27FC236}">
                      <a16:creationId xmlns:a16="http://schemas.microsoft.com/office/drawing/2014/main" id="{3700F588-70BF-D731-28B2-CA54736AADF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82" y="1508"/>
                  <a:ext cx="203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P</a:t>
                  </a:r>
                </a:p>
              </p:txBody>
            </p:sp>
          </p:grpSp>
          <p:grpSp>
            <p:nvGrpSpPr>
              <p:cNvPr id="51" name="Group 31">
                <a:extLst>
                  <a:ext uri="{FF2B5EF4-FFF2-40B4-BE49-F238E27FC236}">
                    <a16:creationId xmlns:a16="http://schemas.microsoft.com/office/drawing/2014/main" id="{051F409F-F7C3-6393-BC44-95726AF378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16" y="1536"/>
                <a:ext cx="720" cy="240"/>
                <a:chOff x="1296" y="1920"/>
                <a:chExt cx="703" cy="240"/>
              </a:xfrm>
            </p:grpSpPr>
            <p:sp>
              <p:nvSpPr>
                <p:cNvPr id="57" name="Rectangle 32">
                  <a:extLst>
                    <a:ext uri="{FF2B5EF4-FFF2-40B4-BE49-F238E27FC236}">
                      <a16:creationId xmlns:a16="http://schemas.microsoft.com/office/drawing/2014/main" id="{38B04DC4-8DA6-A4AD-5C63-29B127E182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1920"/>
                  <a:ext cx="672" cy="24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58" name="Text Box 33">
                  <a:extLst>
                    <a:ext uri="{FF2B5EF4-FFF2-40B4-BE49-F238E27FC236}">
                      <a16:creationId xmlns:a16="http://schemas.microsoft.com/office/drawing/2014/main" id="{5AEF5175-21B9-48F1-FC9E-1F889165582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43" y="1920"/>
                  <a:ext cx="65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caches</a:t>
                  </a:r>
                </a:p>
              </p:txBody>
            </p:sp>
          </p:grpSp>
          <p:grpSp>
            <p:nvGrpSpPr>
              <p:cNvPr id="52" name="Group 34">
                <a:extLst>
                  <a:ext uri="{FF2B5EF4-FFF2-40B4-BE49-F238E27FC236}">
                    <a16:creationId xmlns:a16="http://schemas.microsoft.com/office/drawing/2014/main" id="{12991CD0-D3BC-2EF5-B745-95BD4B54F28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0" y="1920"/>
                <a:ext cx="384" cy="336"/>
                <a:chOff x="1296" y="2304"/>
                <a:chExt cx="384" cy="336"/>
              </a:xfrm>
            </p:grpSpPr>
            <p:sp>
              <p:nvSpPr>
                <p:cNvPr id="55" name="Rectangle 35">
                  <a:extLst>
                    <a:ext uri="{FF2B5EF4-FFF2-40B4-BE49-F238E27FC236}">
                      <a16:creationId xmlns:a16="http://schemas.microsoft.com/office/drawing/2014/main" id="{EC39723A-CA11-2269-B0A3-9116DC3C0F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2304"/>
                  <a:ext cx="384" cy="336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endParaRPr kumimoji="0" lang="zh-CN" altLang="en-US" sz="2400">
                    <a:latin typeface="Times New Roman" panose="02020603050405020304" pitchFamily="18" charset="0"/>
                    <a:ea typeface="MS PGothic" panose="020B0600070205080204" pitchFamily="34" charset="-128"/>
                  </a:endParaRPr>
                </a:p>
              </p:txBody>
            </p:sp>
            <p:sp>
              <p:nvSpPr>
                <p:cNvPr id="56" name="Text Box 36">
                  <a:extLst>
                    <a:ext uri="{FF2B5EF4-FFF2-40B4-BE49-F238E27FC236}">
                      <a16:creationId xmlns:a16="http://schemas.microsoft.com/office/drawing/2014/main" id="{93CD1E0B-463D-F010-AF91-8431A078878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82" y="2324"/>
                  <a:ext cx="237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FF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75000"/>
                    </a:lnSpc>
                    <a:spcBef>
                      <a:spcPct val="65000"/>
                    </a:spcBef>
                    <a:buSzPct val="100000"/>
                    <a:buChar char="•"/>
                    <a:defRPr kumimoji="1"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1pPr>
                  <a:lvl2pPr marL="742950" indent="-28575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400">
                      <a:solidFill>
                        <a:srgbClr val="333399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2pPr>
                  <a:lvl3pPr marL="1143000" indent="-228600">
                    <a:lnSpc>
                      <a:spcPct val="85000"/>
                    </a:lnSpc>
                    <a:spcBef>
                      <a:spcPct val="40000"/>
                    </a:spcBef>
                    <a:buSzPct val="100000"/>
                    <a:buChar char="-"/>
                    <a:defRPr kumimoji="1"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华文宋体" panose="0201060004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SzTx/>
                    <a:buFontTx/>
                    <a:buNone/>
                  </a:pPr>
                  <a:r>
                    <a:rPr kumimoji="0" lang="en-US" altLang="zh-CN" sz="240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M</a:t>
                  </a:r>
                </a:p>
              </p:txBody>
            </p:sp>
          </p:grpSp>
          <p:sp>
            <p:nvSpPr>
              <p:cNvPr id="53" name="Line 37">
                <a:extLst>
                  <a:ext uri="{FF2B5EF4-FFF2-40B4-BE49-F238E27FC236}">
                    <a16:creationId xmlns:a16="http://schemas.microsoft.com/office/drawing/2014/main" id="{D0DFE81D-5218-C248-DD27-1F0B4A6E16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1440"/>
                <a:ext cx="0" cy="9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Line 38">
                <a:extLst>
                  <a:ext uri="{FF2B5EF4-FFF2-40B4-BE49-F238E27FC236}">
                    <a16:creationId xmlns:a16="http://schemas.microsoft.com/office/drawing/2014/main" id="{6162AFD4-2858-F933-3489-4D91A18F87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1776"/>
                <a:ext cx="0" cy="14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" name="Line 39">
              <a:extLst>
                <a:ext uri="{FF2B5EF4-FFF2-40B4-BE49-F238E27FC236}">
                  <a16:creationId xmlns:a16="http://schemas.microsoft.com/office/drawing/2014/main" id="{0A85DB62-E17C-02BC-F995-8E898C4D7F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60051" y="3064043"/>
              <a:ext cx="0" cy="5334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Line 40">
              <a:extLst>
                <a:ext uri="{FF2B5EF4-FFF2-40B4-BE49-F238E27FC236}">
                  <a16:creationId xmlns:a16="http://schemas.microsoft.com/office/drawing/2014/main" id="{E4C82329-B63B-FCA5-CC06-8F6B45EB99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84051" y="3064043"/>
              <a:ext cx="0" cy="5334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" name="矩形 71">
            <a:extLst>
              <a:ext uri="{FF2B5EF4-FFF2-40B4-BE49-F238E27FC236}">
                <a16:creationId xmlns:a16="http://schemas.microsoft.com/office/drawing/2014/main" id="{7737F568-E256-DEE0-24E0-84A9B7F74B26}"/>
              </a:ext>
            </a:extLst>
          </p:cNvPr>
          <p:cNvSpPr/>
          <p:nvPr/>
        </p:nvSpPr>
        <p:spPr>
          <a:xfrm>
            <a:off x="4664834" y="5303588"/>
            <a:ext cx="38057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NUMA </a:t>
            </a:r>
            <a:b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 sz="2000" dirty="0">
                <a:solidFill>
                  <a:srgbClr val="000000"/>
                </a:solidFill>
                <a:ea typeface="宋体" panose="02010600030101010101" pitchFamily="2" charset="-122"/>
              </a:rPr>
              <a:t>(Non-Uniform Memory Access)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0791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23E1DB-4F2D-D279-CC7F-F0FBAD400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连接网络（</a:t>
            </a:r>
            <a:r>
              <a:rPr kumimoji="1" lang="en-US" altLang="zh-CN" dirty="0"/>
              <a:t>interconnection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network)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09506E-DC16-91B7-7789-21397DB3BF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度量指标（</a:t>
            </a:r>
            <a:r>
              <a:rPr lang="en-US" altLang="zh-CN" dirty="0">
                <a:solidFill>
                  <a:srgbClr val="000090"/>
                </a:solidFill>
              </a:rPr>
              <a:t> Metrics</a:t>
            </a:r>
            <a:r>
              <a:rPr kumimoji="1" lang="zh-CN" altLang="en-US" dirty="0"/>
              <a:t>）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度（</a:t>
            </a:r>
            <a:r>
              <a:rPr kumimoji="1" lang="en-US" altLang="zh-CN" dirty="0"/>
              <a:t>degree</a:t>
            </a:r>
            <a:r>
              <a:rPr kumimoji="1" lang="zh-CN" altLang="en-US" dirty="0"/>
              <a:t>）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网络直径（</a:t>
            </a:r>
            <a:r>
              <a:rPr kumimoji="1" lang="en-US" altLang="zh-CN" dirty="0"/>
              <a:t>Diameter</a:t>
            </a:r>
            <a:r>
              <a:rPr kumimoji="1" lang="zh-CN" altLang="en-US" dirty="0"/>
              <a:t>）</a:t>
            </a:r>
            <a:endParaRPr kumimoji="1" lang="en-US" altLang="zh-CN" dirty="0"/>
          </a:p>
          <a:p>
            <a:pPr lvl="1"/>
            <a:r>
              <a:rPr kumimoji="1" lang="zh-CN" altLang="en-US" dirty="0">
                <a:solidFill>
                  <a:srgbClr val="FF0000"/>
                </a:solidFill>
              </a:rPr>
              <a:t>对分宽度（</a:t>
            </a:r>
            <a:r>
              <a:rPr kumimoji="1" lang="en-US" altLang="zh-CN" dirty="0">
                <a:solidFill>
                  <a:srgbClr val="FF0000"/>
                </a:solidFill>
              </a:rPr>
              <a:t>Bisection width</a:t>
            </a:r>
            <a:r>
              <a:rPr kumimoji="1" lang="zh-CN" altLang="en-US" dirty="0">
                <a:solidFill>
                  <a:srgbClr val="FF0000"/>
                </a:solidFill>
              </a:rPr>
              <a:t>）</a:t>
            </a:r>
            <a:endParaRPr kumimoji="1" lang="en-US" altLang="zh-CN" dirty="0">
              <a:solidFill>
                <a:srgbClr val="FF0000"/>
              </a:solidFill>
            </a:endParaRPr>
          </a:p>
          <a:p>
            <a:pPr lvl="1"/>
            <a:endParaRPr kumimoji="1"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33BE4C6-1108-8A1F-EB3A-7DC9098B29E7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833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9CB91D-7371-A622-2EE3-52C3370E2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典型的连接网络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E41C60-09B1-8ED1-3028-AFD53D5268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超立方体网络</a:t>
            </a:r>
            <a:r>
              <a:rPr kumimoji="1" lang="en-US" altLang="zh-CN" dirty="0"/>
              <a:t>(Hypercube)</a:t>
            </a:r>
          </a:p>
          <a:p>
            <a:pPr lvl="1"/>
            <a:r>
              <a:rPr kumimoji="1" lang="zh-CN" altLang="en-US" dirty="0"/>
              <a:t>构造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编号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路由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26E3528-FC51-579D-90DD-620E86D52F45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37FA344-9F39-B15A-45E0-E15B122B6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345531"/>
            <a:ext cx="4846454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1122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7B8739-D7D8-A057-79CC-AF5F6B7F2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缓存一致性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1B2DBE-A3C4-9B9A-9189-8B20C745E3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缓存一致性</a:t>
            </a:r>
            <a:r>
              <a:rPr kumimoji="1" lang="en-US" altLang="zh-CN" dirty="0"/>
              <a:t>(cache</a:t>
            </a:r>
            <a:r>
              <a:rPr kumimoji="1" lang="zh-CN" altLang="en-US" dirty="0"/>
              <a:t> </a:t>
            </a:r>
            <a:r>
              <a:rPr kumimoji="1" lang="en-US" altLang="zh-CN" dirty="0"/>
              <a:t>coherence)</a:t>
            </a:r>
          </a:p>
          <a:p>
            <a:r>
              <a:rPr kumimoji="1" lang="zh-CN" altLang="en-US" dirty="0"/>
              <a:t>伪共享（</a:t>
            </a:r>
            <a:r>
              <a:rPr kumimoji="1" lang="en-US" altLang="zh-CN" dirty="0"/>
              <a:t>false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sharing)</a:t>
            </a:r>
          </a:p>
          <a:p>
            <a:r>
              <a:rPr lang="zh-CN" altLang="es-ES_tradnl" dirty="0">
                <a:latin typeface="Arial" panose="020B0604020202020204" pitchFamily="34" charset="0"/>
              </a:rPr>
              <a:t>更新</a:t>
            </a:r>
            <a:r>
              <a:rPr lang="en-US" altLang="zh-CN" dirty="0">
                <a:latin typeface="Arial" panose="020B0604020202020204" pitchFamily="34" charset="0"/>
              </a:rPr>
              <a:t>(</a:t>
            </a:r>
            <a:r>
              <a:rPr lang="es-ES_tradnl" altLang="zh-CN" dirty="0" err="1">
                <a:latin typeface="Arial" panose="020B0604020202020204" pitchFamily="34" charset="0"/>
              </a:rPr>
              <a:t>Update</a:t>
            </a:r>
            <a:r>
              <a:rPr lang="en-US" altLang="zh-CN" dirty="0">
                <a:latin typeface="Arial" panose="020B0604020202020204" pitchFamily="34" charset="0"/>
              </a:rPr>
              <a:t>)</a:t>
            </a:r>
            <a:r>
              <a:rPr lang="es-ES_tradnl" altLang="zh-CN" dirty="0">
                <a:latin typeface="Arial" panose="020B0604020202020204" pitchFamily="34" charset="0"/>
              </a:rPr>
              <a:t>vs. </a:t>
            </a:r>
            <a:r>
              <a:rPr lang="zh-CN" altLang="es-ES_tradnl" dirty="0">
                <a:latin typeface="Arial" panose="020B0604020202020204" pitchFamily="34" charset="0"/>
              </a:rPr>
              <a:t>失效</a:t>
            </a:r>
            <a:r>
              <a:rPr lang="zh-CN" altLang="en-US" dirty="0">
                <a:latin typeface="Arial" panose="020B0604020202020204" pitchFamily="34" charset="0"/>
              </a:rPr>
              <a:t>（</a:t>
            </a:r>
            <a:r>
              <a:rPr lang="es-ES_tradnl" altLang="zh-CN" dirty="0" err="1">
                <a:latin typeface="Arial" panose="020B0604020202020204" pitchFamily="34" charset="0"/>
              </a:rPr>
              <a:t>invalidate</a:t>
            </a:r>
            <a:r>
              <a:rPr lang="zh-CN" altLang="en-US" dirty="0">
                <a:latin typeface="Arial" panose="020B0604020202020204" pitchFamily="34" charset="0"/>
              </a:rPr>
              <a:t>）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</a:p>
          <a:p>
            <a:r>
              <a:rPr kumimoji="1" lang="en-US" altLang="zh-CN" dirty="0"/>
              <a:t>MSI</a:t>
            </a:r>
            <a:r>
              <a:rPr kumimoji="1" lang="zh-CN" altLang="en-US" dirty="0"/>
              <a:t>协议</a:t>
            </a:r>
          </a:p>
          <a:p>
            <a:endParaRPr kumimoji="1"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00614A-B9E4-7464-1FA2-49571616BB0B}"/>
              </a:ext>
            </a:extLst>
          </p:cNvPr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©Wen-mei W. Hwu and David Kirk/NVIDIA, 2010-2019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709047F-2A63-C0D3-9C3B-EE5E8BF8FAF4}"/>
              </a:ext>
            </a:extLst>
          </p:cNvPr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pPr>
              <a:defRPr/>
            </a:pPr>
            <a:fld id="{674FFEFF-15CC-4A55-A011-34A78976D79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68179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26256</TotalTime>
  <Words>1703</Words>
  <Application>Microsoft Office PowerPoint</Application>
  <PresentationFormat>全屏显示(4:3)</PresentationFormat>
  <Paragraphs>360</Paragraphs>
  <Slides>35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DengXian</vt:lpstr>
      <vt:lpstr>Microsoft YaHei</vt:lpstr>
      <vt:lpstr>Arial</vt:lpstr>
      <vt:lpstr>Cambria Math</vt:lpstr>
      <vt:lpstr>Times New Roman</vt:lpstr>
      <vt:lpstr>Default Design</vt:lpstr>
      <vt:lpstr>Equation</vt:lpstr>
      <vt:lpstr>分布式并行计算</vt:lpstr>
      <vt:lpstr>回顾提纲</vt:lpstr>
      <vt:lpstr>并行系统结构</vt:lpstr>
      <vt:lpstr>Flynn 分类方法</vt:lpstr>
      <vt:lpstr>典型的共享内存系统</vt:lpstr>
      <vt:lpstr>分布内存系统</vt:lpstr>
      <vt:lpstr>连接网络（interconnection network)</vt:lpstr>
      <vt:lpstr>典型的连接网络</vt:lpstr>
      <vt:lpstr>缓存一致性</vt:lpstr>
      <vt:lpstr>缓存一致性</vt:lpstr>
      <vt:lpstr>缓存一致性</vt:lpstr>
      <vt:lpstr>回顾提纲</vt:lpstr>
      <vt:lpstr>并行程序设计方法</vt:lpstr>
      <vt:lpstr>回顾提纲</vt:lpstr>
      <vt:lpstr>性能分析</vt:lpstr>
      <vt:lpstr>Amdhal 定律</vt:lpstr>
      <vt:lpstr>Karp-flatt指标</vt:lpstr>
      <vt:lpstr>回顾提纲</vt:lpstr>
      <vt:lpstr>MPI程序设计-电路可满足性问题</vt:lpstr>
      <vt:lpstr>MPI程序设计-素数筛选</vt:lpstr>
      <vt:lpstr>MPI程序设计-全点对最短路径算法</vt:lpstr>
      <vt:lpstr>MPI程序设计-矩阵向量乘法</vt:lpstr>
      <vt:lpstr>回顾提纲</vt:lpstr>
      <vt:lpstr>CUDA程序设计——介绍</vt:lpstr>
      <vt:lpstr>CUDA程序设计——CUDA的并行模型</vt:lpstr>
      <vt:lpstr>CUDA程序设计——矩阵乘法</vt:lpstr>
      <vt:lpstr>CUDA程序设计—— 并行规约</vt:lpstr>
      <vt:lpstr>CUDA程序设计——直方图</vt:lpstr>
      <vt:lpstr>CUDA程序设计-扫描算法</vt:lpstr>
      <vt:lpstr>CUDA程序设计-OpenAcc简介</vt:lpstr>
      <vt:lpstr>PowerPoint 演示文稿</vt:lpstr>
      <vt:lpstr>回顾提纲</vt:lpstr>
      <vt:lpstr>题   型</vt:lpstr>
      <vt:lpstr>计算样题</vt:lpstr>
      <vt:lpstr>代码分析-样题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hwu</dc:creator>
  <cp:lastModifiedBy>王 继鸿</cp:lastModifiedBy>
  <cp:revision>191</cp:revision>
  <dcterms:modified xsi:type="dcterms:W3CDTF">2023-06-08T04:12:46Z</dcterms:modified>
</cp:coreProperties>
</file>